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8" r:id="rId1"/>
  </p:sldMasterIdLst>
  <p:notesMasterIdLst>
    <p:notesMasterId r:id="rId39"/>
  </p:notesMasterIdLst>
  <p:sldIdLst>
    <p:sldId id="257" r:id="rId2"/>
    <p:sldId id="299" r:id="rId3"/>
    <p:sldId id="262" r:id="rId4"/>
    <p:sldId id="290" r:id="rId5"/>
    <p:sldId id="264" r:id="rId6"/>
    <p:sldId id="291" r:id="rId7"/>
    <p:sldId id="292" r:id="rId8"/>
    <p:sldId id="263" r:id="rId9"/>
    <p:sldId id="261" r:id="rId10"/>
    <p:sldId id="265" r:id="rId11"/>
    <p:sldId id="266" r:id="rId12"/>
    <p:sldId id="289" r:id="rId13"/>
    <p:sldId id="294" r:id="rId14"/>
    <p:sldId id="267" r:id="rId15"/>
    <p:sldId id="273" r:id="rId16"/>
    <p:sldId id="274" r:id="rId17"/>
    <p:sldId id="275" r:id="rId18"/>
    <p:sldId id="268" r:id="rId19"/>
    <p:sldId id="269" r:id="rId20"/>
    <p:sldId id="296" r:id="rId21"/>
    <p:sldId id="303" r:id="rId22"/>
    <p:sldId id="300" r:id="rId23"/>
    <p:sldId id="293" r:id="rId24"/>
    <p:sldId id="271" r:id="rId25"/>
    <p:sldId id="272" r:id="rId26"/>
    <p:sldId id="259" r:id="rId27"/>
    <p:sldId id="276" r:id="rId28"/>
    <p:sldId id="279" r:id="rId29"/>
    <p:sldId id="280" r:id="rId30"/>
    <p:sldId id="281" r:id="rId31"/>
    <p:sldId id="282" r:id="rId32"/>
    <p:sldId id="288" r:id="rId33"/>
    <p:sldId id="283" r:id="rId34"/>
    <p:sldId id="287" r:id="rId35"/>
    <p:sldId id="284" r:id="rId36"/>
    <p:sldId id="298" r:id="rId37"/>
    <p:sldId id="30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1E2"/>
    <a:srgbClr val="4DD0D3"/>
    <a:srgbClr val="24DCB0"/>
    <a:srgbClr val="6133BD"/>
    <a:srgbClr val="34C8CC"/>
    <a:srgbClr val="D42CA8"/>
    <a:srgbClr val="960000"/>
    <a:srgbClr val="C4DCEA"/>
    <a:srgbClr val="DA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>
        <p:scale>
          <a:sx n="60" d="100"/>
          <a:sy n="60" d="100"/>
        </p:scale>
        <p:origin x="93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76DB-3136-46F2-A086-7C0CBA42F638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C5838-F1D7-45C6-8A48-6209D4839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2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5838-F1D7-45C6-8A48-6209D4839A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51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77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57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11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713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4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04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8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8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60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7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19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2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98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86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DD0D3"/>
            </a:gs>
            <a:gs pos="100000">
              <a:srgbClr val="C4DC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2882" y="2026412"/>
            <a:ext cx="70198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fa-IR" sz="115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76200">
                    <a:srgbClr val="24DCB0">
                      <a:alpha val="62353"/>
                    </a:srgb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به نام خالق یکتا</a:t>
            </a:r>
            <a:endParaRPr lang="en-US" sz="115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76200">
                  <a:srgbClr val="24DCB0">
                    <a:alpha val="62353"/>
                  </a:srgb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276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958" y="703362"/>
            <a:ext cx="9858703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3- ارتباط برقرار کردن </a:t>
            </a:r>
            <a:r>
              <a:rPr lang="en-US" sz="4000" b="1" dirty="0" smtClean="0">
                <a:cs typeface="B Yagut" panose="00000400000000000000" pitchFamily="2" charset="-78"/>
              </a:rPr>
              <a:t>(Socializing)</a:t>
            </a:r>
            <a:r>
              <a:rPr lang="fa-IR" sz="4000" b="1" dirty="0" smtClean="0">
                <a:cs typeface="B Yagut" panose="00000400000000000000" pitchFamily="2" charset="-78"/>
              </a:rPr>
              <a:t>: 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مطمئن شوید که هرروز زمانی را به تعامل کردن با خانواده ، دوستان و ... اختصاص می دهید. طبق تحقیقات تعاملات اجتماعی حال ما را خوب می کند.</a:t>
            </a:r>
          </a:p>
          <a:p>
            <a:pPr algn="r" rtl="1">
              <a:spcAft>
                <a:spcPts val="1200"/>
              </a:spcAft>
            </a:pPr>
            <a:endParaRPr lang="fa-IR" sz="3000" dirty="0">
              <a:cs typeface="B Yagut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4- بخشیدن </a:t>
            </a:r>
            <a:r>
              <a:rPr lang="en-US" sz="4000" b="1" dirty="0" smtClean="0">
                <a:cs typeface="B Yagut" panose="00000400000000000000" pitchFamily="2" charset="-78"/>
              </a:rPr>
              <a:t>(Forgive)</a:t>
            </a:r>
            <a:r>
              <a:rPr lang="fa-IR" sz="4000" b="1" dirty="0" smtClean="0">
                <a:cs typeface="B Yagut" panose="00000400000000000000" pitchFamily="2" charset="-78"/>
              </a:rPr>
              <a:t>: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وقتی شما چیزی را به کسی می بخشید، او را خوشحال می کنید. اما شما مزایای بیشتری بدست می آورید. مهربان بودن باعث کاهش استرس و عصبانیت می شود.</a:t>
            </a:r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497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958" y="1489428"/>
            <a:ext cx="9858703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5- همدلی </a:t>
            </a:r>
            <a:r>
              <a:rPr lang="en-US" sz="4000" b="1" dirty="0" smtClean="0">
                <a:cs typeface="B Yagut" panose="00000400000000000000" pitchFamily="2" charset="-78"/>
              </a:rPr>
              <a:t>(Empathize)</a:t>
            </a:r>
            <a:r>
              <a:rPr lang="fa-IR" sz="4000" b="1" dirty="0" smtClean="0">
                <a:cs typeface="B Yagut" panose="00000400000000000000" pitchFamily="2" charset="-78"/>
              </a:rPr>
              <a:t>: 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همدلی توانایی اهمیت دادن به دیگران، درک افکار، رفتار و تصورات آنها است.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یادگیری مهارت همدلی به بهبود روابط ما با دیگران کمک می کند.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داشتن روابط قوی برای شادبودن و شاد زیستن امری ضروری است.</a:t>
            </a:r>
          </a:p>
          <a:p>
            <a:pPr algn="r" rtl="1">
              <a:spcAft>
                <a:spcPts val="1200"/>
              </a:spcAft>
            </a:pPr>
            <a:endParaRPr lang="fa-IR" sz="30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6363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0873" y="487983"/>
            <a:ext cx="1008405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ذهن آگاهی </a:t>
            </a:r>
            <a:r>
              <a:rPr lang="en-US" sz="4000" b="1" dirty="0" smtClean="0">
                <a:cs typeface="B Yagut" panose="00000400000000000000" pitchFamily="2" charset="-78"/>
              </a:rPr>
              <a:t>(Mindfulness)</a:t>
            </a:r>
            <a:r>
              <a:rPr lang="fa-IR" sz="4000" b="1" dirty="0" smtClean="0">
                <a:cs typeface="B Yagut" panose="00000400000000000000" pitchFamily="2" charset="-78"/>
              </a:rPr>
              <a:t> :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توجه آگاهی به معنای بودن در اینجا و اکنون است.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دریچه ای به سوی پذیرش.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آنچه که هم اکنون در زندگی ما جاری است.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حضور ذهن و توجه در زمان حال و انجام کاری که الان به آن مشغول هستیم.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داشتن ارتباط با آنچه به وقوع می پیوندد.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توجه با تمام حواس.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حضور در زمان حال توأم با صبوری و نگاه مهربانانه به خود و اطراف خود</a:t>
            </a:r>
            <a:r>
              <a:rPr lang="fa-IR" sz="2800" dirty="0">
                <a:cs typeface="B Yagut" panose="00000400000000000000" pitchFamily="2" charset="-78"/>
              </a:rPr>
              <a:t> </a:t>
            </a:r>
            <a:r>
              <a:rPr lang="fa-IR" sz="2800" dirty="0" smtClean="0">
                <a:cs typeface="B Yagut" panose="00000400000000000000" pitchFamily="2" charset="-78"/>
              </a:rPr>
              <a:t>بدون قضاوت</a:t>
            </a:r>
          </a:p>
        </p:txBody>
      </p:sp>
    </p:spTree>
    <p:extLst>
      <p:ext uri="{BB962C8B-B14F-4D97-AF65-F5344CB8AC3E}">
        <p14:creationId xmlns:p14="http://schemas.microsoft.com/office/powerpoint/2010/main" val="87388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2738" y="591014"/>
            <a:ext cx="990219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ذهن آگاهی به معنای پذیرش است.</a:t>
            </a:r>
          </a:p>
          <a:p>
            <a:pPr algn="r" rtl="1">
              <a:spcAft>
                <a:spcPts val="1800"/>
              </a:spcAft>
            </a:pPr>
            <a:r>
              <a:rPr lang="en-US" sz="2800" dirty="0" smtClean="0">
                <a:cs typeface="B Yagut" panose="00000400000000000000" pitchFamily="2" charset="-78"/>
              </a:rPr>
              <a:t>acceptance</a:t>
            </a:r>
            <a:r>
              <a:rPr lang="fa-IR" sz="2800" dirty="0" smtClean="0">
                <a:cs typeface="B Yagut" panose="00000400000000000000" pitchFamily="2" charset="-78"/>
              </a:rPr>
              <a:t> یا پذیرش، سنگ بنای یک زندگیِ شاد و خرسند است.         داشتنِ ارتباط با آنچه الان به وقوع می پیوندد.</a:t>
            </a:r>
          </a:p>
          <a:p>
            <a:pPr algn="r" rtl="1">
              <a:spcAft>
                <a:spcPts val="1800"/>
              </a:spcAft>
            </a:pPr>
            <a:r>
              <a:rPr lang="fa-IR" sz="3200" b="1" dirty="0" smtClean="0">
                <a:cs typeface="B Yagut" panose="00000400000000000000" pitchFamily="2" charset="-78"/>
              </a:rPr>
              <a:t>شفقت ورزی :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 ذهن آگاهانه به خود نگاه کردن و خود را به عنوان یک مجموعه کامل از همه چیز دیدن.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در ذهن آگاهی، خود شفقت ورزی وجود دارد.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شفقت ورزی یعنی گشوده بودن و پذیرا بودن نسبت به رنج و سرکوب نکردن آن.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یعنی چگونگی پاسخ به رنج ...</a:t>
            </a:r>
            <a:endParaRPr lang="fa-IR" sz="28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6877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1916" y="639194"/>
            <a:ext cx="985870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Aft>
                <a:spcPts val="3000"/>
              </a:spcAft>
            </a:pPr>
            <a:r>
              <a:rPr lang="fa-IR" sz="48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خوشبختی</a:t>
            </a:r>
            <a:r>
              <a:rPr lang="fa-I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(Happiness</a:t>
            </a:r>
            <a:endParaRPr lang="fa-I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داشتن احساسات و هیجانات مثبت و البته گاهی تجاربِ منفیِ زندگی.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شادزیستی تنها هدف غایی زندگی است.</a:t>
            </a:r>
          </a:p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ctr" rtl="1">
              <a:spcAft>
                <a:spcPts val="1200"/>
              </a:spcAft>
            </a:pPr>
            <a:r>
              <a:rPr lang="fa-IR" sz="48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بدبختی</a:t>
            </a:r>
            <a:r>
              <a:rPr lang="fa-I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(Miserable</a:t>
            </a:r>
            <a:endParaRPr lang="fa-I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sz="3600" b="1" dirty="0" smtClean="0">
                <a:cs typeface="B Yagut" panose="00000400000000000000" pitchFamily="2" charset="-78"/>
              </a:rPr>
              <a:t>در روانشناسی سه عنصر </a:t>
            </a:r>
            <a:r>
              <a:rPr lang="fa-IR" sz="3600" b="1" dirty="0" smtClean="0">
                <a:cs typeface="B Yagut" panose="00000400000000000000" pitchFamily="2" charset="-78"/>
              </a:rPr>
              <a:t>شادزیستی:</a:t>
            </a:r>
            <a:endParaRPr lang="fa-IR" sz="3600" b="1" dirty="0" smtClean="0">
              <a:cs typeface="B Yagut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1- ژنتیک  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2- شرایط زندگی   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3- فعالیت های مرتبط با شادمانی</a:t>
            </a:r>
            <a:endParaRPr lang="fa-IR" sz="32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771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0652" y="639194"/>
            <a:ext cx="104362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چرا یکسری از انسان ها صرف نظر از شرایط زندگی همواره خرسندند و بالعکس؟ 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نتایج بدست آمده در یافته های علمی کشورهای مختلف، نشان دهنده ی ... 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3534667" y="3185535"/>
            <a:ext cx="5394333" cy="2992584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0484" y="2662315"/>
            <a:ext cx="73003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anose="00000400000000000000" pitchFamily="2" charset="-78"/>
              </a:rPr>
              <a:t>منجی                                                               آزارگر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agut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8367" y="6178120"/>
            <a:ext cx="966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anose="00000400000000000000" pitchFamily="2" charset="-78"/>
              </a:rPr>
              <a:t>قربانی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agut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870" y="3673189"/>
            <a:ext cx="12859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cs typeface="B Titr" panose="00000700000000000000" pitchFamily="2" charset="-78"/>
              </a:rPr>
              <a:t>مثلث </a:t>
            </a:r>
          </a:p>
          <a:p>
            <a:pPr algn="ctr"/>
            <a:r>
              <a:rPr lang="fa-IR" sz="3200" dirty="0" smtClean="0">
                <a:ln w="0"/>
                <a:cs typeface="B Titr" panose="00000700000000000000" pitchFamily="2" charset="-78"/>
              </a:rPr>
              <a:t>سرزنش</a:t>
            </a:r>
            <a:endParaRPr lang="en-US" sz="3200" b="0" cap="none" spc="0" dirty="0">
              <a:ln w="0"/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045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3518452" y="1828799"/>
            <a:ext cx="6400800" cy="3717235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6261" y="1908310"/>
            <a:ext cx="53671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anose="00000400000000000000" pitchFamily="2" charset="-78"/>
              </a:rPr>
              <a:t>منجی                                        آزارگر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agu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5386" y="4532243"/>
            <a:ext cx="966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agut" panose="00000400000000000000" pitchFamily="2" charset="-78"/>
              </a:rPr>
              <a:t>قربانی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agut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6243" y="934278"/>
            <a:ext cx="1769166" cy="5963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Yagut" panose="00000400000000000000" pitchFamily="2" charset="-78"/>
              </a:rPr>
              <a:t>چالش گر</a:t>
            </a:r>
            <a:endParaRPr lang="en-US" sz="3200" dirty="0">
              <a:cs typeface="B Yagut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3391" y="993908"/>
            <a:ext cx="1769166" cy="5963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Yagut" panose="00000400000000000000" pitchFamily="2" charset="-78"/>
              </a:rPr>
              <a:t>مربی</a:t>
            </a:r>
            <a:endParaRPr lang="en-US" sz="3600" dirty="0">
              <a:cs typeface="B Yagut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242" y="5844206"/>
            <a:ext cx="2276061" cy="5963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Yagut" panose="00000400000000000000" pitchFamily="2" charset="-78"/>
              </a:rPr>
              <a:t>خالق / آغازگر</a:t>
            </a:r>
            <a:endParaRPr lang="en-US" sz="28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2337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5349" y="460709"/>
            <a:ext cx="926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600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he Year of The Camel" panose="00000900000000000000" pitchFamily="50" charset="-78"/>
                <a:cs typeface="B Titr" panose="00000700000000000000" pitchFamily="2" charset="-78"/>
              </a:rPr>
              <a:t>مثلث نشاط و سرزندگی در زندگی</a:t>
            </a:r>
            <a:endParaRPr lang="en-US" sz="6000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The Year of The Camel" panose="00000900000000000000" pitchFamily="50" charset="-78"/>
              <a:cs typeface="B Titr" panose="00000700000000000000" pitchFamily="2" charset="-78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175167" y="1709656"/>
            <a:ext cx="6444439" cy="40380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anose="00000400000000000000" pitchFamily="2" charset="-78"/>
              </a:rPr>
              <a:t>میزان نشاط ، معنا داری و غنای زندگی من</a:t>
            </a:r>
            <a:endParaRPr lang="en-US" sz="2800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3109709">
            <a:off x="6550731" y="3289888"/>
            <a:ext cx="4702629" cy="671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مواهبی که از دنیا می گیرم</a:t>
            </a:r>
            <a:endParaRPr lang="en-US" sz="2800" dirty="0">
              <a:solidFill>
                <a:sysClr val="windowText" lastClr="000000"/>
              </a:solidFill>
              <a:cs typeface="B Yagut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6071" y="5840964"/>
            <a:ext cx="4702629" cy="671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نگرش و طرز تفکر من پویا / ایستا</a:t>
            </a:r>
            <a:endParaRPr lang="en-US" sz="2800" dirty="0">
              <a:solidFill>
                <a:sysClr val="windowText" lastClr="000000"/>
              </a:solidFill>
              <a:cs typeface="B Yagut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 rot="18551717">
            <a:off x="1570457" y="3175009"/>
            <a:ext cx="4702629" cy="671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مواهبی که به دنیا می دهم.</a:t>
            </a:r>
            <a:endParaRPr lang="en-US" sz="2800" dirty="0">
              <a:solidFill>
                <a:sysClr val="windowText" lastClr="000000"/>
              </a:solidFill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55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022" y="815656"/>
            <a:ext cx="109335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2400"/>
              </a:spcAft>
            </a:pPr>
            <a:r>
              <a:rPr lang="fa-IR" sz="3600" b="1" dirty="0">
                <a:cs typeface="B Yagut" panose="00000400000000000000" pitchFamily="2" charset="-78"/>
              </a:rPr>
              <a:t>چهار گام مؤثر به سوی شادمانی</a:t>
            </a:r>
            <a:endParaRPr lang="fa-IR" sz="3600" b="1" dirty="0">
              <a:latin typeface="Times New Roman" panose="02020603050405020304" pitchFamily="18" charset="0"/>
              <a:cs typeface="B Yagut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1- سبک زندگی شادمانه و مثبت / فعالیت های لذت بخش روزمره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2- روابط انسانی مفید و مؤثر (خوب کنار آمدن با دیگران) / </a:t>
            </a:r>
            <a:r>
              <a:rPr lang="fa-IR" sz="3200" dirty="0" smtClean="0">
                <a:cs typeface="B Yagut" panose="00000400000000000000" pitchFamily="2" charset="-78"/>
              </a:rPr>
              <a:t>محترمانه / </a:t>
            </a:r>
            <a:r>
              <a:rPr lang="fa-IR" sz="3200" dirty="0" smtClean="0">
                <a:cs typeface="B Yagut" panose="00000400000000000000" pitchFamily="2" charset="-78"/>
              </a:rPr>
              <a:t>منصفانه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3- ایجاد پروژه های ارزشمند / کار ارزش مدار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4- اخلاقی رفتار کردن</a:t>
            </a:r>
            <a:endParaRPr lang="fa-IR" sz="32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6082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238144"/>
            <a:ext cx="985870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مسیر شادکامی: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طراحی اهداف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شیوه های رسیدن به اهداف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مشخص کردن موانع رسیدن به اهداف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استفاده از اهداف </a:t>
            </a:r>
            <a:r>
              <a:rPr lang="en-US" sz="3200" dirty="0" smtClean="0">
                <a:cs typeface="B Yagut" panose="00000400000000000000" pitchFamily="2" charset="-78"/>
              </a:rPr>
              <a:t>smart</a:t>
            </a:r>
            <a:endParaRPr lang="fa-IR" sz="3200" dirty="0">
              <a:cs typeface="B Yagut" panose="00000400000000000000" pitchFamily="2" charset="-78"/>
            </a:endParaRPr>
          </a:p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B Yagut" panose="00000400000000000000" pitchFamily="2" charset="-78"/>
              </a:rPr>
              <a:t>دو اصل اساسی در شادکامی: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داشته ها، مادیات، سلامتی، تغذیه خوب و ... </a:t>
            </a:r>
            <a:r>
              <a:rPr lang="en-US" sz="3200" dirty="0" smtClean="0">
                <a:cs typeface="B Yagut" panose="00000400000000000000" pitchFamily="2" charset="-78"/>
              </a:rPr>
              <a:t>(Things)</a:t>
            </a:r>
            <a:r>
              <a:rPr lang="fa-IR" sz="3200" dirty="0" smtClean="0">
                <a:cs typeface="B Yagut" panose="00000400000000000000" pitchFamily="2" charset="-78"/>
              </a:rPr>
              <a:t> 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شامل روابط ما با دیگران و دنیای اطراف ما </a:t>
            </a:r>
            <a:r>
              <a:rPr lang="en-US" sz="3200" dirty="0" smtClean="0">
                <a:cs typeface="B Yagut" panose="00000400000000000000" pitchFamily="2" charset="-78"/>
              </a:rPr>
              <a:t>(Relations)</a:t>
            </a:r>
            <a:r>
              <a:rPr lang="fa-IR" sz="3200" dirty="0">
                <a:cs typeface="B Yagut" panose="00000400000000000000" pitchFamily="2" charset="-78"/>
              </a:rPr>
              <a:t> </a:t>
            </a:r>
          </a:p>
          <a:p>
            <a:pPr algn="r" rtl="1"/>
            <a:endParaRPr lang="fa-IR" sz="3200" b="1" dirty="0">
              <a:cs typeface="B Yagut" panose="00000400000000000000" pitchFamily="2" charset="-78"/>
            </a:endParaRPr>
          </a:p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95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AD1E2"/>
            </a:gs>
            <a:gs pos="1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0586" y="2528805"/>
            <a:ext cx="10740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کارگاه آموزشی مهارت شاد زیستن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53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7" y="136480"/>
            <a:ext cx="954757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/>
            <a:r>
              <a:rPr lang="en-US" sz="3600" b="1" dirty="0" smtClean="0">
                <a:cs typeface="B Yagut" panose="00000400000000000000" pitchFamily="2" charset="-78"/>
              </a:rPr>
              <a:t>(Things)</a:t>
            </a:r>
            <a:r>
              <a:rPr lang="fa-IR" sz="3600" b="1" dirty="0" smtClean="0">
                <a:cs typeface="B Yagut" panose="00000400000000000000" pitchFamily="2" charset="-78"/>
              </a:rPr>
              <a:t> </a:t>
            </a:r>
            <a:r>
              <a:rPr lang="en-US" sz="3600" dirty="0" smtClean="0">
                <a:cs typeface="B Yagut" panose="00000400000000000000" pitchFamily="2" charset="-78"/>
              </a:rPr>
              <a:t>:</a:t>
            </a:r>
            <a:endParaRPr lang="fa-IR" sz="3600" dirty="0" smtClean="0">
              <a:cs typeface="B Yagut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B Yagut" panose="00000400000000000000" pitchFamily="2" charset="-78"/>
              </a:rPr>
              <a:t>مادیات : </a:t>
            </a:r>
            <a:r>
              <a:rPr lang="fa-IR" sz="2800" dirty="0" smtClean="0">
                <a:cs typeface="B Yagut" panose="00000400000000000000" pitchFamily="2" charset="-78"/>
              </a:rPr>
              <a:t>به اندازه نیازمان باید وسع مالی مناسب داشته باشیم. الزاماً ثروت نیست.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منظور برآورده کردن نیازها می باشد.</a:t>
            </a:r>
            <a:endParaRPr lang="fa-IR" sz="2800" dirty="0">
              <a:cs typeface="B Yagut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Yagut" panose="00000400000000000000" pitchFamily="2" charset="-78"/>
              </a:rPr>
              <a:t>سلامتی : </a:t>
            </a:r>
            <a:r>
              <a:rPr lang="fa-IR" sz="2800" dirty="0" smtClean="0">
                <a:cs typeface="B Yagut" panose="00000400000000000000" pitchFamily="2" charset="-78"/>
              </a:rPr>
              <a:t>داشتن سلامت جسمانی / روانی / عدم بیماری ها / نداشتن درد.</a:t>
            </a:r>
            <a:endParaRPr lang="fa-IR" sz="2800" dirty="0">
              <a:cs typeface="B Yagut" panose="00000400000000000000" pitchFamily="2" charset="-78"/>
            </a:endParaRPr>
          </a:p>
          <a:p>
            <a:pPr algn="r" rtl="1"/>
            <a:endParaRPr lang="en-US" sz="3200" dirty="0" smtClean="0">
              <a:cs typeface="B Yagut" panose="00000400000000000000" pitchFamily="2" charset="-78"/>
            </a:endParaRPr>
          </a:p>
          <a:p>
            <a:pPr algn="r" rtl="1"/>
            <a:r>
              <a:rPr lang="en-US" sz="3600" b="1" dirty="0" smtClean="0">
                <a:cs typeface="B Yagut" panose="00000400000000000000" pitchFamily="2" charset="-78"/>
              </a:rPr>
              <a:t>(</a:t>
            </a:r>
            <a:r>
              <a:rPr lang="en-US" sz="3600" b="1" dirty="0" smtClean="0">
                <a:cs typeface="B Yagut" panose="00000400000000000000" pitchFamily="2" charset="-78"/>
              </a:rPr>
              <a:t>Relations</a:t>
            </a:r>
            <a:r>
              <a:rPr lang="en-US" sz="3600" b="1" dirty="0" smtClean="0">
                <a:cs typeface="B Yagut" panose="00000400000000000000" pitchFamily="2" charset="-78"/>
              </a:rPr>
              <a:t>)</a:t>
            </a:r>
            <a:r>
              <a:rPr lang="fa-IR" sz="3600" b="1" dirty="0" smtClean="0">
                <a:cs typeface="B Yagut" panose="00000400000000000000" pitchFamily="2" charset="-78"/>
              </a:rPr>
              <a:t> </a:t>
            </a:r>
            <a:r>
              <a:rPr lang="en-US" sz="3600" b="1" dirty="0" smtClean="0">
                <a:cs typeface="B Yagut" panose="00000400000000000000" pitchFamily="2" charset="-78"/>
              </a:rPr>
              <a:t>: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رابطه با دوستان / خانواده ( صمیمی – عمیق )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رابطه با کار ( ماهیت / محیط / نتیجه ... )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رابطه با جهان ( آیا من تنها هستم / تکلیف من با زندگی چیست / زندگی را چگونه می بینم )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معنایی برای بودن در این دنیای پررنج پیدا کنم.</a:t>
            </a:r>
            <a:endParaRPr lang="fa-IR" sz="3200" b="1" dirty="0" smtClean="0">
              <a:cs typeface="B Yagut" panose="00000400000000000000" pitchFamily="2" charset="-78"/>
            </a:endParaRPr>
          </a:p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90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826315"/>
            <a:ext cx="9858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/>
            <a:r>
              <a:rPr lang="fa-IR" sz="3600" b="1" dirty="0" smtClean="0">
                <a:cs typeface="B Yagut" panose="00000400000000000000" pitchFamily="2" charset="-78"/>
              </a:rPr>
              <a:t>نکته: (</a:t>
            </a:r>
            <a:r>
              <a:rPr lang="fa-IR" sz="3200" b="1" dirty="0" smtClean="0">
                <a:cs typeface="B Yagut" panose="00000400000000000000" pitchFamily="2" charset="-78"/>
              </a:rPr>
              <a:t>دیدگاه گلسر) </a:t>
            </a:r>
            <a:r>
              <a:rPr lang="fa-IR" sz="3200" dirty="0" smtClean="0">
                <a:cs typeface="B Yagut" panose="00000400000000000000" pitchFamily="2" charset="-78"/>
              </a:rPr>
              <a:t>پشت هر اختلال روانشناختی پایدار، یک مشکل رابطه ای وجود دارد.</a:t>
            </a:r>
          </a:p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/>
            <a:r>
              <a:rPr lang="fa-IR" sz="3600" b="1" dirty="0" smtClean="0">
                <a:cs typeface="B Yagut" panose="00000400000000000000" pitchFamily="2" charset="-78"/>
              </a:rPr>
              <a:t>نکته : </a:t>
            </a:r>
            <a:r>
              <a:rPr lang="fa-IR" sz="3200" dirty="0" smtClean="0">
                <a:cs typeface="B Yagut" panose="00000400000000000000" pitchFamily="2" charset="-78"/>
              </a:rPr>
              <a:t>رابطه با خانواده و دوستان مبتنی بر احترام و مسئولیت پذیری</a:t>
            </a:r>
          </a:p>
        </p:txBody>
      </p:sp>
    </p:spTree>
    <p:extLst>
      <p:ext uri="{BB962C8B-B14F-4D97-AF65-F5344CB8AC3E}">
        <p14:creationId xmlns:p14="http://schemas.microsoft.com/office/powerpoint/2010/main" val="126823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223" y="777062"/>
            <a:ext cx="98587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کیفیت زندگی (</a:t>
            </a:r>
            <a:r>
              <a:rPr lang="en-US" sz="4000" b="1" dirty="0" smtClean="0">
                <a:cs typeface="B Yagut" panose="00000400000000000000" pitchFamily="2" charset="-78"/>
              </a:rPr>
              <a:t>Life Quality</a:t>
            </a:r>
            <a:r>
              <a:rPr lang="fa-IR" sz="4000" b="1" dirty="0" smtClean="0">
                <a:cs typeface="B Yagut" panose="00000400000000000000" pitchFamily="2" charset="-78"/>
              </a:rPr>
              <a:t>) :</a:t>
            </a:r>
            <a:endParaRPr lang="fa-IR" sz="4000" b="1" dirty="0">
              <a:cs typeface="B Yagut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مؤلفه بنیادی یک زندگی کیفی شامل لذت و معنا می باشد.</a:t>
            </a:r>
          </a:p>
          <a:p>
            <a:pPr algn="r" rtl="1">
              <a:spcAft>
                <a:spcPts val="12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لذت ← میزان لذت از گذر زمان ( تجربه هیجانی )</a:t>
            </a:r>
          </a:p>
          <a:p>
            <a:pPr algn="r" rtl="1">
              <a:spcAft>
                <a:spcPts val="12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( فرسودگی نقطه مقابل عدم لذت در مسیر زندگی می باشد. )</a:t>
            </a:r>
          </a:p>
          <a:p>
            <a:pPr algn="r" rtl="1">
              <a:spcAft>
                <a:spcPts val="1200"/>
              </a:spcAft>
            </a:pPr>
            <a:endParaRPr lang="fa-IR" sz="3200" dirty="0">
              <a:cs typeface="B Yagut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معنا ←  هدف غایی و مقصود ( فعالیت ها و اهداف زندگی توأم با معنا باشد.</a:t>
            </a:r>
            <a:endParaRPr lang="fa-IR" sz="3200" dirty="0" smtClean="0">
              <a:cs typeface="B Yagu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871" y="5281717"/>
            <a:ext cx="1008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شادکامی از مسیر لذت و معنا می آید. باید رنج کشید و بدون رنج نمی توان شاد زیست.</a:t>
            </a:r>
          </a:p>
        </p:txBody>
      </p:sp>
    </p:spTree>
    <p:extLst>
      <p:ext uri="{BB962C8B-B14F-4D97-AF65-F5344CB8AC3E}">
        <p14:creationId xmlns:p14="http://schemas.microsoft.com/office/powerpoint/2010/main" val="748823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057954"/>
            <a:ext cx="9858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Yagut" panose="00000400000000000000" pitchFamily="2" charset="-78"/>
              </a:rPr>
              <a:t>شادکامی از دیدگاه هر فرد متفاوت است.</a:t>
            </a:r>
          </a:p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Yagut" panose="00000400000000000000" pitchFamily="2" charset="-78"/>
              </a:rPr>
              <a:t>شادکامی از مسیر لذت و معنا می آید.</a:t>
            </a:r>
          </a:p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Yagut" panose="00000400000000000000" pitchFamily="2" charset="-78"/>
              </a:rPr>
              <a:t>باید رنج کشید. بدون رنج به لذت نمی رسیم.</a:t>
            </a:r>
          </a:p>
          <a:p>
            <a:pPr algn="r" rtl="1">
              <a:lnSpc>
                <a:spcPct val="200000"/>
              </a:lnSpc>
            </a:pPr>
            <a:r>
              <a:rPr lang="fa-IR" sz="3600" dirty="0" smtClean="0">
                <a:cs typeface="B Yagut" panose="00000400000000000000" pitchFamily="2" charset="-78"/>
              </a:rPr>
              <a:t>و آنگاه برای من چه چیزی لذت و معنا می دهد؟</a:t>
            </a:r>
            <a:endParaRPr lang="fa-IR" sz="36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037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238144"/>
            <a:ext cx="985870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معنای زندگی چیست؟ :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یک زندگی خوب یعنی تعادل در برآورده کردن نیاز های خود.</a:t>
            </a:r>
          </a:p>
          <a:p>
            <a:pPr algn="r" rtl="1"/>
            <a:endParaRPr lang="fa-IR" sz="3200" dirty="0">
              <a:cs typeface="B Yagut" panose="00000400000000000000" pitchFamily="2" charset="-78"/>
            </a:endParaRPr>
          </a:p>
          <a:p>
            <a:pPr algn="r" rtl="1"/>
            <a:r>
              <a:rPr lang="fa-IR" sz="3600" b="1" dirty="0" smtClean="0">
                <a:cs typeface="B Yagut" panose="00000400000000000000" pitchFamily="2" charset="-78"/>
              </a:rPr>
              <a:t>سلسله نیازهای آبراهام مزلو: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شامل نیاز به بقا،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نیاز به امنیت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نیاز به احترام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نیاز به تعلق خاطر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نیاز به خودشکوفایی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ارضا این نیازها، با احساس خوشنودی همراه خواهد شد.</a:t>
            </a:r>
            <a:endParaRPr lang="fa-IR" sz="32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691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525" y="158631"/>
            <a:ext cx="98587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Titr" panose="000007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Titr" panose="00000700000000000000" pitchFamily="2" charset="-78"/>
              </a:rPr>
              <a:t>سه متغیر مرتبط با افرادی که شادمانه زندگی می کنند: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525" y="1278440"/>
            <a:ext cx="985870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8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200" b="1" dirty="0" smtClean="0">
                <a:cs typeface="B Yagut" panose="00000400000000000000" pitchFamily="2" charset="-78"/>
              </a:rPr>
              <a:t>عوامل زیادی که تحت کنترل ما نیستند:</a:t>
            </a:r>
            <a:endParaRPr lang="fa-IR" sz="3200" b="1" dirty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رخداد های بیرونی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شرایط اقتصادی / سیاسی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هجوم افکار مثبت یا منفی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رفتار دیگران نسبت به ما</a:t>
            </a:r>
          </a:p>
          <a:p>
            <a:pPr algn="r" rtl="1">
              <a:spcAft>
                <a:spcPts val="1800"/>
              </a:spcAft>
            </a:pPr>
            <a:r>
              <a:rPr lang="fa-IR" sz="2800" dirty="0" smtClean="0">
                <a:cs typeface="B Yagut" panose="00000400000000000000" pitchFamily="2" charset="-78"/>
              </a:rPr>
              <a:t>ژنتیک</a:t>
            </a:r>
          </a:p>
        </p:txBody>
      </p:sp>
    </p:spTree>
    <p:extLst>
      <p:ext uri="{BB962C8B-B14F-4D97-AF65-F5344CB8AC3E}">
        <p14:creationId xmlns:p14="http://schemas.microsoft.com/office/powerpoint/2010/main" val="324533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831" y="1017183"/>
            <a:ext cx="985870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عوامل مهمی که تا اندازه ای تحت نفوذ ما هستند و ما بر روی آنها اثر داریم:</a:t>
            </a:r>
            <a:endParaRPr lang="fa-IR" sz="3600" b="1" dirty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سلامت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روابط با اطرافیان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وضعیت مالی شخصی</a:t>
            </a:r>
          </a:p>
        </p:txBody>
      </p:sp>
    </p:spTree>
    <p:extLst>
      <p:ext uri="{BB962C8B-B14F-4D97-AF65-F5344CB8AC3E}">
        <p14:creationId xmlns:p14="http://schemas.microsoft.com/office/powerpoint/2010/main" val="2849253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2525" y="1278440"/>
            <a:ext cx="98587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6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چه چیزهایی در زندگی تحت کنترل ماست؟</a:t>
            </a:r>
            <a:endParaRPr lang="fa-IR" sz="4000" b="1" dirty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اهداف و فعالیت هایی که دنبال می کنیم.</a:t>
            </a: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طرز فکر یا شیوه نگرش مان</a:t>
            </a:r>
          </a:p>
        </p:txBody>
      </p:sp>
    </p:spTree>
    <p:extLst>
      <p:ext uri="{BB962C8B-B14F-4D97-AF65-F5344CB8AC3E}">
        <p14:creationId xmlns:p14="http://schemas.microsoft.com/office/powerpoint/2010/main" val="3078134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48" y="513634"/>
            <a:ext cx="98587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600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افرادی که بطور طولانی مدت شاد یا ناشاد هستند، بطور سیستماتیک در سه حوزه:</a:t>
            </a: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1- شناختی</a:t>
            </a: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2- رفتاری</a:t>
            </a: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3- انگیزشی</a:t>
            </a: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با هم تفاوت دارند.</a:t>
            </a:r>
          </a:p>
        </p:txBody>
      </p:sp>
    </p:spTree>
    <p:extLst>
      <p:ext uri="{BB962C8B-B14F-4D97-AF65-F5344CB8AC3E}">
        <p14:creationId xmlns:p14="http://schemas.microsoft.com/office/powerpoint/2010/main" val="3172028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476" y="1231052"/>
            <a:ext cx="985870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200" b="1" dirty="0" smtClean="0">
              <a:cs typeface="B Titr" panose="000007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200" b="1" dirty="0" smtClean="0">
                <a:cs typeface="B Yagut" panose="00000400000000000000" pitchFamily="2" charset="-78"/>
              </a:rPr>
              <a:t>افراد خشنود – ناخشنود از نظر ( شناختی / رفتاری / انگیزشی ) با هم تفاوت دارند.</a:t>
            </a:r>
            <a:r>
              <a:rPr lang="en-US" sz="3200" b="1" dirty="0" smtClean="0">
                <a:cs typeface="B Yagut" panose="00000400000000000000" pitchFamily="2" charset="-78"/>
              </a:rPr>
              <a:t> </a:t>
            </a:r>
            <a:endParaRPr lang="fa-IR" sz="3200" b="1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endParaRPr lang="fa-IR" sz="3200" b="1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پژوهش های علم روان شناسی به ما چه می گویند: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افراد شاد بطور کلی فعالیت های </a:t>
            </a:r>
            <a:r>
              <a:rPr lang="fa-IR" sz="3200" dirty="0" smtClean="0">
                <a:cs typeface="B Yagut" panose="00000400000000000000" pitchFamily="2" charset="-78"/>
              </a:rPr>
              <a:t>مثبت </a:t>
            </a:r>
            <a:r>
              <a:rPr lang="fa-IR" sz="3200" dirty="0" smtClean="0">
                <a:cs typeface="B Yagut" panose="00000400000000000000" pitchFamily="2" charset="-78"/>
              </a:rPr>
              <a:t>زیادی از خود نشان می دهند.</a:t>
            </a:r>
            <a:endParaRPr lang="fa-IR" sz="32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3661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072331"/>
            <a:ext cx="985870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Aft>
                <a:spcPts val="3000"/>
              </a:spcAft>
            </a:pPr>
            <a:r>
              <a:rPr lang="fa-IR" sz="4800" dirty="0" smtClean="0">
                <a:cs typeface="B Titr" panose="00000700000000000000" pitchFamily="2" charset="-78"/>
              </a:rPr>
              <a:t>شادکامی </a:t>
            </a:r>
            <a:r>
              <a:rPr lang="fa-I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(Happiness</a:t>
            </a:r>
            <a:endParaRPr lang="fa-I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12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دیدگاه مارتین سلیگمن: 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شادی، عشق و مسئولیت پذیری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سلیگمن بر این باور است که 64 درصد شادکامی ما، در رابطه هایمان نهفته است.</a:t>
            </a:r>
          </a:p>
          <a:p>
            <a:pPr algn="r" rtl="1">
              <a:spcAft>
                <a:spcPts val="6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کسانی که نمی توانند شادکامی را در روابط خود تجربه کنند، به دنبال عوامل بیرونی سرگردانند.</a:t>
            </a:r>
          </a:p>
        </p:txBody>
      </p:sp>
    </p:spTree>
    <p:extLst>
      <p:ext uri="{BB962C8B-B14F-4D97-AF65-F5344CB8AC3E}">
        <p14:creationId xmlns:p14="http://schemas.microsoft.com/office/powerpoint/2010/main" val="2074908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0525" y="528042"/>
            <a:ext cx="4625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4400" b="1" dirty="0" smtClean="0">
                <a:cs typeface="B Titr" panose="00000700000000000000" pitchFamily="2" charset="-78"/>
              </a:rPr>
              <a:t>سه ضلع افراد شاد: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718373" y="2024904"/>
            <a:ext cx="5141626" cy="3672590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2229" y="1501684"/>
            <a:ext cx="40273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12700">
                  <a:noFill/>
                  <a:prstDash val="solid"/>
                </a:ln>
                <a:cs typeface="B Yagut" panose="00000400000000000000" pitchFamily="2" charset="-78"/>
              </a:rPr>
              <a:t>فعالیت های مثبت + مهربانانه</a:t>
            </a:r>
            <a:endParaRPr lang="en-US" sz="2800" cap="none" spc="0" dirty="0">
              <a:ln w="12700">
                <a:noFill/>
                <a:prstDash val="solid"/>
              </a:ln>
              <a:cs typeface="B Yagut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3948" y="5697494"/>
            <a:ext cx="9243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800" dirty="0" smtClean="0">
                <a:ln w="12700">
                  <a:noFill/>
                  <a:prstDash val="solid"/>
                </a:ln>
                <a:cs typeface="B Yagut" panose="00000400000000000000" pitchFamily="2" charset="-78"/>
              </a:rPr>
              <a:t>قدردانی از مواهب                                           طرز نگرش تاب آورانه</a:t>
            </a:r>
            <a:endParaRPr lang="en-US" sz="2800" cap="none" spc="0" dirty="0">
              <a:ln w="12700">
                <a:noFill/>
                <a:prstDash val="solid"/>
              </a:ln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48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9095" y="1607334"/>
            <a:ext cx="100670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نکته: </a:t>
            </a:r>
            <a:r>
              <a:rPr lang="fa-IR" sz="3600" dirty="0" smtClean="0">
                <a:cs typeface="B Yagut" panose="00000400000000000000" pitchFamily="2" charset="-78"/>
              </a:rPr>
              <a:t>انسان های ناشاد نوع دوستی ندارند.</a:t>
            </a:r>
          </a:p>
          <a:p>
            <a:pPr algn="r" rtl="1">
              <a:spcAft>
                <a:spcPts val="18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نکته: </a:t>
            </a:r>
            <a:r>
              <a:rPr lang="fa-IR" sz="3600" dirty="0" smtClean="0">
                <a:cs typeface="B Yagut" panose="00000400000000000000" pitchFamily="2" charset="-78"/>
              </a:rPr>
              <a:t>یکی از فعالیت های مثبت مهربانانه انجام کارهای داوطلبانه می باشد.</a:t>
            </a:r>
          </a:p>
          <a:p>
            <a:pPr algn="r" rtl="1">
              <a:spcAft>
                <a:spcPts val="18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انجام فعالیت های داوطلبانه منجر به افزایش احساسات مثبت و رضایتمندی بیشتر در افراد می گردد.</a:t>
            </a:r>
          </a:p>
        </p:txBody>
      </p:sp>
    </p:spTree>
    <p:extLst>
      <p:ext uri="{BB962C8B-B14F-4D97-AF65-F5344CB8AC3E}">
        <p14:creationId xmlns:p14="http://schemas.microsoft.com/office/powerpoint/2010/main" val="3665268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9614" y="565409"/>
            <a:ext cx="9900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3600" dirty="0">
                <a:cs typeface="B Yagut" panose="00000400000000000000" pitchFamily="2" charset="-78"/>
              </a:rPr>
              <a:t>انجام فعالیت های مثبت منجر به عواطف مثبت – اعمال مثبت و افکار مثبت می گردد.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43502" y="2171700"/>
            <a:ext cx="4914900" cy="17907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عواطف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افکار مثبت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اعمال مثبت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ارضاء نیازها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97724" y="4808481"/>
            <a:ext cx="3697671" cy="11351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افزایش بهزیستی ( رضایتمندی 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82759" y="4808481"/>
            <a:ext cx="3389586" cy="11351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ysClr val="windowText" lastClr="000000"/>
                </a:solidFill>
                <a:cs typeface="B Yagut" panose="00000400000000000000" pitchFamily="2" charset="-78"/>
              </a:rPr>
              <a:t>انجام فعالیت مثبت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376041" y="5139559"/>
            <a:ext cx="2254469" cy="48873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10800000">
            <a:off x="1986454" y="2806261"/>
            <a:ext cx="1545021" cy="1765737"/>
          </a:xfrm>
          <a:prstGeom prst="bentUpArrow">
            <a:avLst>
              <a:gd name="adj1" fmla="val 14888"/>
              <a:gd name="adj2" fmla="val 23876"/>
              <a:gd name="adj3" fmla="val 2724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16200000">
            <a:off x="8802417" y="2900854"/>
            <a:ext cx="1939158" cy="1403131"/>
          </a:xfrm>
          <a:prstGeom prst="bentUpArrow">
            <a:avLst>
              <a:gd name="adj1" fmla="val 14888"/>
              <a:gd name="adj2" fmla="val 23876"/>
              <a:gd name="adj3" fmla="val 2724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350690"/>
            <a:ext cx="1060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طبق تحقیقات انجام شده بر روی گروهی از بازنشستگان که کار داوطلبانه انجام داده بودند، نتایج بدست آمده شامل : </a:t>
            </a:r>
            <a:r>
              <a:rPr lang="fa-IR" sz="3200" b="1" dirty="0" smtClean="0">
                <a:cs typeface="B Yagut" panose="00000400000000000000" pitchFamily="2" charset="-78"/>
              </a:rPr>
              <a:t>رضایت بیشتر - افسردگی کمتر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38381"/>
              </p:ext>
            </p:extLst>
          </p:nvPr>
        </p:nvGraphicFramePr>
        <p:xfrm>
          <a:off x="2355729" y="3145459"/>
          <a:ext cx="8373900" cy="27016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74780"/>
                <a:gridCol w="1674780"/>
                <a:gridCol w="1674780"/>
                <a:gridCol w="1674780"/>
                <a:gridCol w="1674780"/>
              </a:tblGrid>
              <a:tr h="92064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cs typeface="B Yagut" panose="000004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/>
                          </a:solidFill>
                          <a:cs typeface="B Yagut" panose="00000400000000000000" pitchFamily="2" charset="-78"/>
                        </a:rPr>
                        <a:t>رضایت از زندگی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bg1"/>
                          </a:solidFill>
                          <a:cs typeface="B Yagut" panose="00000400000000000000" pitchFamily="2" charset="-78"/>
                        </a:rPr>
                        <a:t>اضطراب</a:t>
                      </a:r>
                      <a:endParaRPr lang="en-US" sz="2400" b="1" dirty="0">
                        <a:solidFill>
                          <a:schemeClr val="bg1"/>
                        </a:solidFill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chemeClr val="bg1"/>
                          </a:solidFill>
                          <a:cs typeface="B Yagut" panose="00000400000000000000" pitchFamily="2" charset="-78"/>
                        </a:rPr>
                        <a:t>افسردگی</a:t>
                      </a:r>
                      <a:endParaRPr lang="en-US" sz="2400" b="1" dirty="0">
                        <a:solidFill>
                          <a:schemeClr val="bg1"/>
                        </a:solidFill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/>
                          </a:solidFill>
                          <a:cs typeface="B Yagut" panose="00000400000000000000" pitchFamily="2" charset="-78"/>
                        </a:rPr>
                        <a:t>نشانه های جسمانی</a:t>
                      </a:r>
                      <a:endParaRPr lang="en-US" sz="2000" b="1" dirty="0">
                        <a:solidFill>
                          <a:schemeClr val="bg1"/>
                        </a:solidFill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90496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agut" panose="00000400000000000000" pitchFamily="2" charset="-78"/>
                        </a:rPr>
                        <a:t>بازنشستگان داوطلب</a:t>
                      </a:r>
                      <a:endParaRPr lang="en-US" sz="18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ym typeface="Wingdings 2" panose="05020102010507070707" pitchFamily="18" charset="2"/>
                        </a:rPr>
                        <a:t></a:t>
                      </a:r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4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Yagut" panose="00000400000000000000" pitchFamily="2" charset="-78"/>
                        </a:rPr>
                        <a:t>بازنشستگان غیرداوطلب</a:t>
                      </a:r>
                      <a:endParaRPr lang="en-US" sz="1800" b="1" dirty="0" smtClean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ym typeface="Wingdings 2" panose="05020102010507070707" pitchFamily="18" charset="2"/>
                        </a:rPr>
                        <a:t></a:t>
                      </a:r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ym typeface="Wingdings 2" panose="05020102010507070707" pitchFamily="18" charset="2"/>
                        </a:rPr>
                        <a:t></a:t>
                      </a:r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ym typeface="Wingdings 2" panose="05020102010507070707" pitchFamily="18" charset="2"/>
                        </a:rPr>
                        <a:t></a:t>
                      </a:r>
                      <a:endParaRPr lang="en-US" sz="4400" b="1" dirty="0">
                        <a:cs typeface="B Yagut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59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1614" y="1152224"/>
            <a:ext cx="9858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endParaRPr lang="fa-IR" sz="3200" b="1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فعالیت ها مثبت مانند: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1- انجام اعمال و اقدامات مهربانانه.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2- یادآوری و بهره بردن از مواهبی که هم اکنون برخورداریم.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3- کسب طرز فکر و نگرش تاب آورانه</a:t>
            </a:r>
            <a:endParaRPr lang="fa-IR" sz="32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8661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1614" y="653462"/>
            <a:ext cx="985870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نتایج پژوهش های خاورمیانه: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گروهی که بطور منظم عمل خیر و بخشندگی انجام می دهند: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نسبت به همتایان خود که مهربانی و بخشندگی ندارند.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مصرف داروی کمتر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نصف افراد دیگر دردهای </a:t>
            </a:r>
            <a:r>
              <a:rPr lang="fa-IR" sz="3200" dirty="0" smtClean="0">
                <a:cs typeface="B Yagut" panose="00000400000000000000" pitchFamily="2" charset="-78"/>
              </a:rPr>
              <a:t>قفسه </a:t>
            </a:r>
            <a:r>
              <a:rPr lang="fa-IR" sz="3200" dirty="0" smtClean="0">
                <a:cs typeface="B Yagut" panose="00000400000000000000" pitchFamily="2" charset="-78"/>
              </a:rPr>
              <a:t>سنیه گزارش کردند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ابتلای کمتر به زخم اثنی عشر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فشار خون</a:t>
            </a:r>
          </a:p>
          <a:p>
            <a:pPr marL="457200" indent="-4572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Yagut" panose="00000400000000000000" pitchFamily="2" charset="-78"/>
              </a:rPr>
              <a:t>مصرف </a:t>
            </a:r>
            <a:r>
              <a:rPr lang="fa-IR" sz="3200" dirty="0" smtClean="0">
                <a:cs typeface="B Yagut" panose="00000400000000000000" pitchFamily="2" charset="-78"/>
              </a:rPr>
              <a:t>الکل</a:t>
            </a:r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6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756" y="653462"/>
            <a:ext cx="1088056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fa-IR" sz="3600" b="1" dirty="0" smtClean="0">
                <a:cs typeface="B Yagut" panose="00000400000000000000" pitchFamily="2" charset="-78"/>
              </a:rPr>
              <a:t>در نتیجه :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در شرایطی که زندگی هر روز غافلگیری تازه ای برای ما دارد، شادمانی ما نیز به همین اندازه دستخوش تغییر می شود. </a:t>
            </a:r>
          </a:p>
          <a:p>
            <a:pPr algn="r" rtl="1">
              <a:spcAft>
                <a:spcPts val="1800"/>
              </a:spcAft>
            </a:pPr>
            <a:r>
              <a:rPr lang="fa-IR" sz="3200" dirty="0" smtClean="0">
                <a:cs typeface="B Yagut" panose="00000400000000000000" pitchFamily="2" charset="-78"/>
              </a:rPr>
              <a:t>اما یافتن شادکامی در مسائلی معنوی تر و پایدارتر باعث می شود این شادمانی در کنترل ما باشد و نهایتاً زندگی شادتری را تجربه کنیم.</a:t>
            </a:r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7135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8337" y="2226355"/>
            <a:ext cx="7380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با سپاس از توجه شما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6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513769"/>
            <a:ext cx="98587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دیدگاه یونگ: 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توانمندی بالای ما در شکیبایی و استقامت در برابر سختی ها.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خوشحالی یعنی اطمینانی درونی به اینکه درد و رنج و بیماری و مرگ جزء لاینفک زندگی است.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خوشحالی یعنی حضور کامل ما در هستی.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توانایی ما به گفتن یک آری بزرگ به زندگی.</a:t>
            </a:r>
          </a:p>
          <a:p>
            <a:pPr algn="r" rtl="1"/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62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072331"/>
            <a:ext cx="985870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دیدگاه ویلیام گلسر (خالق تئوری انتخاب) : </a:t>
            </a:r>
          </a:p>
          <a:p>
            <a:pPr algn="r" rtl="1">
              <a:spcAft>
                <a:spcPts val="12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شادکامی را به چهار مؤلفه ربط می دهد؛ عبارتند از: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1- سبکی از یک زندگی شادکام و رضایت بخش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2- خوب کنار آمدن با اطرافیان و عزیزان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3- داشتن یک پروژه ارزشمند در زندگی</a:t>
            </a:r>
          </a:p>
          <a:p>
            <a:pPr algn="r" rtl="1"/>
            <a:r>
              <a:rPr lang="fa-IR" sz="3200" dirty="0" smtClean="0">
                <a:cs typeface="B Yagut" panose="00000400000000000000" pitchFamily="2" charset="-78"/>
              </a:rPr>
              <a:t>4- برای تحقق موارد ذکر شده هیچ هزینه ای بر دوش اطرافیانمان نگذاریم.</a:t>
            </a:r>
          </a:p>
        </p:txBody>
      </p:sp>
    </p:spTree>
    <p:extLst>
      <p:ext uri="{BB962C8B-B14F-4D97-AF65-F5344CB8AC3E}">
        <p14:creationId xmlns:p14="http://schemas.microsoft.com/office/powerpoint/2010/main" val="1870223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377131"/>
            <a:ext cx="98587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روانشناسی مثبت نگر به عنوان علم شاد زیستن تعریف شده است.</a:t>
            </a:r>
          </a:p>
          <a:p>
            <a:pPr algn="r" rtl="1">
              <a:spcAft>
                <a:spcPts val="1200"/>
              </a:spcAft>
            </a:pPr>
            <a:r>
              <a:rPr lang="fa-IR" sz="3600" dirty="0" smtClean="0">
                <a:cs typeface="B Yagut" panose="00000400000000000000" pitchFamily="2" charset="-78"/>
              </a:rPr>
              <a:t>شاد بودن و داشتن احساسات مثبت تاثیر زیادی بر طول عمر / رشد خلاقیت / حل مسئله / ارتقاء کیفیت زندگی / موفقیت های شغلی و تحصیلی و ... پیشگیری از اختلالات و بیماری های جسمانی و روانی دارد.</a:t>
            </a:r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206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916" y="1072331"/>
            <a:ext cx="9858703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بخش های مهم شادی:</a:t>
            </a:r>
          </a:p>
          <a:p>
            <a:pPr algn="r" rtl="1"/>
            <a:r>
              <a:rPr lang="fa-IR" sz="3600" dirty="0" smtClean="0">
                <a:cs typeface="B Yagut" panose="00000400000000000000" pitchFamily="2" charset="-78"/>
              </a:rPr>
              <a:t>1- احساسات منفی کم</a:t>
            </a:r>
          </a:p>
          <a:p>
            <a:pPr algn="r" rtl="1"/>
            <a:r>
              <a:rPr lang="fa-IR" sz="3600" dirty="0" smtClean="0">
                <a:cs typeface="B Yagut" panose="00000400000000000000" pitchFamily="2" charset="-78"/>
              </a:rPr>
              <a:t>2- احساسات مثبت زیاد</a:t>
            </a:r>
          </a:p>
          <a:p>
            <a:pPr algn="r" rtl="1"/>
            <a:r>
              <a:rPr lang="fa-IR" sz="3600" dirty="0" smtClean="0">
                <a:cs typeface="B Yagut" panose="00000400000000000000" pitchFamily="2" charset="-78"/>
              </a:rPr>
              <a:t>3- </a:t>
            </a:r>
            <a:r>
              <a:rPr lang="fa-IR" sz="3600" dirty="0" smtClean="0">
                <a:cs typeface="B Yagut" panose="00000400000000000000" pitchFamily="2" charset="-78"/>
              </a:rPr>
              <a:t>احساس </a:t>
            </a:r>
            <a:r>
              <a:rPr lang="fa-IR" sz="3600" dirty="0" smtClean="0">
                <a:cs typeface="B Yagut" panose="00000400000000000000" pitchFamily="2" charset="-78"/>
              </a:rPr>
              <a:t>رضایت از زندگی</a:t>
            </a:r>
          </a:p>
        </p:txBody>
      </p:sp>
    </p:spTree>
    <p:extLst>
      <p:ext uri="{BB962C8B-B14F-4D97-AF65-F5344CB8AC3E}">
        <p14:creationId xmlns:p14="http://schemas.microsoft.com/office/powerpoint/2010/main" val="305303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958" y="703362"/>
            <a:ext cx="9858703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تعریف شادکامی: 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میزان رضایت ما از زندگی به علاوه میزان احساس خوبی که در زندگی روزمره تجربه می کنیم.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سطح شاد بودن ما یکی از مؤلفه های بهزیستی روانی است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نتیجه تعاملی پیچیده میان ژن های ما و رفتار و افکار و اتفاقاتی که در زندگی ما رخ می دهد.</a:t>
            </a:r>
          </a:p>
          <a:p>
            <a:pPr algn="r" rtl="1">
              <a:spcAft>
                <a:spcPts val="1200"/>
              </a:spcAft>
            </a:pPr>
            <a:r>
              <a:rPr lang="fa-IR" sz="3000" dirty="0">
                <a:cs typeface="B Yagut" panose="00000400000000000000" pitchFamily="2" charset="-78"/>
              </a:rPr>
              <a:t>هر فرد با انتخاب افکار و رفتار خود می تواند احساس شاد بودن خود را کنترل کند.</a:t>
            </a:r>
          </a:p>
          <a:p>
            <a:pPr algn="r" rtl="1">
              <a:spcAft>
                <a:spcPts val="1200"/>
              </a:spcAft>
            </a:pPr>
            <a:r>
              <a:rPr lang="fa-IR" sz="3000" dirty="0">
                <a:cs typeface="B Yagut" panose="00000400000000000000" pitchFamily="2" charset="-78"/>
              </a:rPr>
              <a:t>برای افزایش سطح شادمانی می توانیم مهارت هایی را بیاموزیم.</a:t>
            </a:r>
          </a:p>
          <a:p>
            <a:pPr algn="r" rtl="1">
              <a:spcAft>
                <a:spcPts val="1200"/>
              </a:spcAft>
            </a:pPr>
            <a:endParaRPr lang="fa-IR" sz="3200" dirty="0" smtClean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6762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51489"/>
            <a:ext cx="11935326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Aft>
                <a:spcPts val="2000"/>
              </a:spcAft>
            </a:pPr>
            <a:r>
              <a:rPr lang="fa-IR" sz="5400" b="1" dirty="0" smtClean="0">
                <a:cs typeface="B Titr" panose="00000700000000000000" pitchFamily="2" charset="-78"/>
              </a:rPr>
              <a:t>کلید </a:t>
            </a:r>
            <a:r>
              <a:rPr lang="fa-IR" sz="5400" b="1" dirty="0" smtClean="0">
                <a:cs typeface="B Titr" panose="00000700000000000000" pitchFamily="2" charset="-78"/>
              </a:rPr>
              <a:t>شاد </a:t>
            </a:r>
            <a:r>
              <a:rPr lang="fa-IR" sz="5400" b="1" dirty="0" smtClean="0">
                <a:cs typeface="B Titr" panose="00000700000000000000" pitchFamily="2" charset="-78"/>
              </a:rPr>
              <a:t>بودن </a:t>
            </a:r>
          </a:p>
          <a:p>
            <a:pPr algn="r" rtl="1">
              <a:spcAft>
                <a:spcPts val="2000"/>
              </a:spcAft>
            </a:pPr>
            <a:r>
              <a:rPr lang="fa-IR" sz="4000" b="1" dirty="0" smtClean="0">
                <a:latin typeface="Times New Roman" panose="02020603050405020304" pitchFamily="18" charset="0"/>
                <a:cs typeface="B Yagut" panose="00000400000000000000" pitchFamily="2" charset="-78"/>
              </a:rPr>
              <a:t>1- حس کردن </a:t>
            </a:r>
            <a:r>
              <a:rPr lang="fa-IR" sz="4000" b="1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Savoring</a:t>
            </a:r>
            <a:r>
              <a:rPr lang="fa-IR" sz="4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fa-I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a-IR" sz="4000" b="1" dirty="0" smtClean="0">
              <a:cs typeface="B Yagut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برای افزایش خوشبینی و کاهش استرس و هیجانات منفی است؛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تمرین حضور داشتن در لحظه و توجه به پدیده های خوب اطراف است.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(Mindfulness)</a:t>
            </a:r>
            <a:endParaRPr lang="fa-I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1200"/>
              </a:spcAft>
            </a:pPr>
            <a:r>
              <a:rPr lang="fa-IR" sz="4000" b="1" dirty="0" smtClean="0">
                <a:cs typeface="B Yagut" panose="00000400000000000000" pitchFamily="2" charset="-78"/>
              </a:rPr>
              <a:t>2- قدردانی 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(Graduating)</a:t>
            </a:r>
            <a:r>
              <a:rPr lang="fa-IR" sz="4000" b="1" dirty="0" smtClean="0">
                <a:cs typeface="B Yagut" panose="00000400000000000000" pitchFamily="2" charset="-78"/>
              </a:rPr>
              <a:t>:</a:t>
            </a:r>
          </a:p>
          <a:p>
            <a:pPr algn="r" rtl="1">
              <a:spcAft>
                <a:spcPts val="1200"/>
              </a:spcAft>
            </a:pPr>
            <a:r>
              <a:rPr lang="fa-IR" sz="3000" dirty="0" smtClean="0">
                <a:cs typeface="B Yagut" panose="00000400000000000000" pitchFamily="2" charset="-78"/>
              </a:rPr>
              <a:t>به سادگی می توانیم کارهایی را که دیگران برایمان انجام داده اند را شناسایی کنیم و قدردان آنان باشیم وجود ما را سرشار از خوشبینی کرده و حس زیاده خواهی ما را تعدیل می کند و به روابط ما با کسانی که دوستشان داریم، عمق می بخشد.</a:t>
            </a:r>
          </a:p>
        </p:txBody>
      </p:sp>
    </p:spTree>
    <p:extLst>
      <p:ext uri="{BB962C8B-B14F-4D97-AF65-F5344CB8AC3E}">
        <p14:creationId xmlns:p14="http://schemas.microsoft.com/office/powerpoint/2010/main" val="3247239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</TotalTime>
  <Words>1652</Words>
  <Application>Microsoft Office PowerPoint</Application>
  <PresentationFormat>Widescreen</PresentationFormat>
  <Paragraphs>209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Andalus</vt:lpstr>
      <vt:lpstr>Arial</vt:lpstr>
      <vt:lpstr>B Titr</vt:lpstr>
      <vt:lpstr>B Yagut</vt:lpstr>
      <vt:lpstr>Calibri</vt:lpstr>
      <vt:lpstr>Century Gothic</vt:lpstr>
      <vt:lpstr>The Year of The Camel</vt:lpstr>
      <vt:lpstr>Times New Roman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SADRA</dc:creator>
  <cp:lastModifiedBy>SADRA</cp:lastModifiedBy>
  <cp:revision>188</cp:revision>
  <dcterms:created xsi:type="dcterms:W3CDTF">2024-11-27T12:20:52Z</dcterms:created>
  <dcterms:modified xsi:type="dcterms:W3CDTF">2024-11-30T14:15:43Z</dcterms:modified>
</cp:coreProperties>
</file>