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81"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Lst>
  <p:sldSz cx="9144000" cy="6858000" type="screen4x3"/>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81" d="100"/>
          <a:sy n="81" d="100"/>
        </p:scale>
        <p:origin x="1498" y="4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60599D6-B792-4393-817D-6409BF18B824}" type="doc">
      <dgm:prSet loTypeId="urn:microsoft.com/office/officeart/2005/8/layout/default" loCatId="list" qsTypeId="urn:microsoft.com/office/officeart/2005/8/quickstyle/simple1" qsCatId="simple" csTypeId="urn:microsoft.com/office/officeart/2005/8/colors/accent1_2" csCatId="accent1" phldr="1"/>
      <dgm:spPr/>
      <dgm:t>
        <a:bodyPr/>
        <a:lstStyle/>
        <a:p>
          <a:pPr rtl="1"/>
          <a:endParaRPr lang="fa-IR"/>
        </a:p>
      </dgm:t>
    </dgm:pt>
    <dgm:pt modelId="{727C082E-91D1-4C0E-AE2E-90AB0F5785A0}">
      <dgm:prSet phldrT="[Text]" custT="1"/>
      <dgm:spPr/>
      <dgm:t>
        <a:bodyPr/>
        <a:lstStyle/>
        <a:p>
          <a:pPr rtl="1"/>
          <a:r>
            <a:rPr lang="fa-IR" sz="3600" b="1" dirty="0">
              <a:cs typeface="B Nazanin" pitchFamily="2" charset="-78"/>
            </a:rPr>
            <a:t>عشق و صمیمیت</a:t>
          </a:r>
        </a:p>
      </dgm:t>
    </dgm:pt>
    <dgm:pt modelId="{9AE90EA4-11BE-4EE5-82CA-FD78EF886404}" type="parTrans" cxnId="{A45E7DB5-D55F-4696-A1A4-6EACA76D9069}">
      <dgm:prSet/>
      <dgm:spPr/>
      <dgm:t>
        <a:bodyPr/>
        <a:lstStyle/>
        <a:p>
          <a:pPr rtl="1"/>
          <a:endParaRPr lang="fa-IR"/>
        </a:p>
      </dgm:t>
    </dgm:pt>
    <dgm:pt modelId="{155E5445-CE5C-47DE-A90F-17CE703E42CC}" type="sibTrans" cxnId="{A45E7DB5-D55F-4696-A1A4-6EACA76D9069}">
      <dgm:prSet/>
      <dgm:spPr/>
      <dgm:t>
        <a:bodyPr/>
        <a:lstStyle/>
        <a:p>
          <a:pPr rtl="1"/>
          <a:endParaRPr lang="fa-IR"/>
        </a:p>
      </dgm:t>
    </dgm:pt>
    <dgm:pt modelId="{5EBA3A46-8495-4A5F-8716-00BF80B7AC02}">
      <dgm:prSet phldrT="[Text]" custT="1"/>
      <dgm:spPr/>
      <dgm:t>
        <a:bodyPr/>
        <a:lstStyle/>
        <a:p>
          <a:pPr rtl="1"/>
          <a:r>
            <a:rPr lang="fa-IR" sz="3600" b="1" dirty="0">
              <a:cs typeface="B Nazanin" pitchFamily="2" charset="-78"/>
            </a:rPr>
            <a:t>والـد شدن</a:t>
          </a:r>
        </a:p>
      </dgm:t>
    </dgm:pt>
    <dgm:pt modelId="{CCB0B5EC-EBBB-406F-848A-9A3E9D025C4D}" type="parTrans" cxnId="{C5FA0C5C-35E8-4305-9F50-7011E6D1D314}">
      <dgm:prSet/>
      <dgm:spPr/>
      <dgm:t>
        <a:bodyPr/>
        <a:lstStyle/>
        <a:p>
          <a:pPr rtl="1"/>
          <a:endParaRPr lang="fa-IR"/>
        </a:p>
      </dgm:t>
    </dgm:pt>
    <dgm:pt modelId="{1CA90C0F-B8C4-4E77-9137-8A7DD8294FE0}" type="sibTrans" cxnId="{C5FA0C5C-35E8-4305-9F50-7011E6D1D314}">
      <dgm:prSet/>
      <dgm:spPr/>
      <dgm:t>
        <a:bodyPr/>
        <a:lstStyle/>
        <a:p>
          <a:pPr rtl="1"/>
          <a:endParaRPr lang="fa-IR"/>
        </a:p>
      </dgm:t>
    </dgm:pt>
    <dgm:pt modelId="{6275CDFD-A464-4EC7-A245-7BC8C7FD342B}">
      <dgm:prSet phldrT="[Text]" custT="1"/>
      <dgm:spPr/>
      <dgm:t>
        <a:bodyPr/>
        <a:lstStyle/>
        <a:p>
          <a:pPr rtl="1"/>
          <a:r>
            <a:rPr lang="fa-IR" sz="3600" b="1" dirty="0">
              <a:cs typeface="B Nazanin" pitchFamily="2" charset="-78"/>
            </a:rPr>
            <a:t>مصاحبت و همراهی</a:t>
          </a:r>
        </a:p>
      </dgm:t>
    </dgm:pt>
    <dgm:pt modelId="{7A8C01B5-1C6D-4D07-9298-2E47A1E96406}" type="parTrans" cxnId="{1B27D487-A537-4E61-A2D1-BD93A28E3319}">
      <dgm:prSet/>
      <dgm:spPr/>
      <dgm:t>
        <a:bodyPr/>
        <a:lstStyle/>
        <a:p>
          <a:pPr rtl="1"/>
          <a:endParaRPr lang="fa-IR"/>
        </a:p>
      </dgm:t>
    </dgm:pt>
    <dgm:pt modelId="{FBC0CB12-447D-4076-95E4-6F525ED9E837}" type="sibTrans" cxnId="{1B27D487-A537-4E61-A2D1-BD93A28E3319}">
      <dgm:prSet/>
      <dgm:spPr/>
      <dgm:t>
        <a:bodyPr/>
        <a:lstStyle/>
        <a:p>
          <a:pPr rtl="1"/>
          <a:endParaRPr lang="fa-IR"/>
        </a:p>
      </dgm:t>
    </dgm:pt>
    <dgm:pt modelId="{1156CD02-6DE6-4742-BA1F-46DFE715AAF8}">
      <dgm:prSet phldrT="[Text]" custT="1"/>
      <dgm:spPr/>
      <dgm:t>
        <a:bodyPr/>
        <a:lstStyle/>
        <a:p>
          <a:pPr rtl="1"/>
          <a:r>
            <a:rPr lang="fa-IR" sz="3600" b="1" dirty="0">
              <a:cs typeface="B Nazanin" pitchFamily="2" charset="-78"/>
            </a:rPr>
            <a:t>شریک جنسی</a:t>
          </a:r>
        </a:p>
      </dgm:t>
    </dgm:pt>
    <dgm:pt modelId="{1962BB92-F328-470B-82E5-20E9F71A3285}" type="parTrans" cxnId="{072A62B4-B8C0-4307-8912-7E1CD9184458}">
      <dgm:prSet/>
      <dgm:spPr/>
      <dgm:t>
        <a:bodyPr/>
        <a:lstStyle/>
        <a:p>
          <a:pPr rtl="1"/>
          <a:endParaRPr lang="fa-IR"/>
        </a:p>
      </dgm:t>
    </dgm:pt>
    <dgm:pt modelId="{F29C1390-3BEF-4E89-A36A-DA8609E3252C}" type="sibTrans" cxnId="{072A62B4-B8C0-4307-8912-7E1CD9184458}">
      <dgm:prSet/>
      <dgm:spPr/>
      <dgm:t>
        <a:bodyPr/>
        <a:lstStyle/>
        <a:p>
          <a:pPr rtl="1"/>
          <a:endParaRPr lang="fa-IR"/>
        </a:p>
      </dgm:t>
    </dgm:pt>
    <dgm:pt modelId="{A03037A2-B3A5-400B-91A3-2A92EDBC654C}">
      <dgm:prSet phldrT="[Text]" custT="1"/>
      <dgm:spPr/>
      <dgm:t>
        <a:bodyPr/>
        <a:lstStyle/>
        <a:p>
          <a:pPr rtl="1"/>
          <a:r>
            <a:rPr lang="fa-IR" sz="3600" b="1" dirty="0">
              <a:cs typeface="B Nazanin" pitchFamily="2" charset="-78"/>
            </a:rPr>
            <a:t>شریک </a:t>
          </a:r>
        </a:p>
        <a:p>
          <a:pPr rtl="1"/>
          <a:r>
            <a:rPr lang="fa-IR" sz="3600" b="1" dirty="0">
              <a:cs typeface="B Nazanin" pitchFamily="2" charset="-78"/>
            </a:rPr>
            <a:t>حمایت کننده</a:t>
          </a:r>
        </a:p>
      </dgm:t>
    </dgm:pt>
    <dgm:pt modelId="{8BE94DF6-76DD-425F-9EA0-DDAB1BABD049}" type="parTrans" cxnId="{7C063185-ED70-4954-8BB4-E86FD5828D64}">
      <dgm:prSet/>
      <dgm:spPr/>
      <dgm:t>
        <a:bodyPr/>
        <a:lstStyle/>
        <a:p>
          <a:pPr rtl="1"/>
          <a:endParaRPr lang="fa-IR"/>
        </a:p>
      </dgm:t>
    </dgm:pt>
    <dgm:pt modelId="{C572BC54-944C-4F6F-9781-E7B96F8EE38A}" type="sibTrans" cxnId="{7C063185-ED70-4954-8BB4-E86FD5828D64}">
      <dgm:prSet/>
      <dgm:spPr/>
      <dgm:t>
        <a:bodyPr/>
        <a:lstStyle/>
        <a:p>
          <a:pPr rtl="1"/>
          <a:endParaRPr lang="fa-IR"/>
        </a:p>
      </dgm:t>
    </dgm:pt>
    <dgm:pt modelId="{2E7B634C-EBC5-4731-8C2F-F8FE349FCDBC}" type="pres">
      <dgm:prSet presAssocID="{260599D6-B792-4393-817D-6409BF18B824}" presName="diagram" presStyleCnt="0">
        <dgm:presLayoutVars>
          <dgm:dir/>
          <dgm:resizeHandles val="exact"/>
        </dgm:presLayoutVars>
      </dgm:prSet>
      <dgm:spPr/>
    </dgm:pt>
    <dgm:pt modelId="{D8251042-1680-4517-A5B9-380513DA3ABB}" type="pres">
      <dgm:prSet presAssocID="{727C082E-91D1-4C0E-AE2E-90AB0F5785A0}" presName="node" presStyleLbl="node1" presStyleIdx="0" presStyleCnt="5">
        <dgm:presLayoutVars>
          <dgm:bulletEnabled val="1"/>
        </dgm:presLayoutVars>
      </dgm:prSet>
      <dgm:spPr/>
    </dgm:pt>
    <dgm:pt modelId="{302FA6CC-B1DD-4443-910C-C92CD863E8C2}" type="pres">
      <dgm:prSet presAssocID="{155E5445-CE5C-47DE-A90F-17CE703E42CC}" presName="sibTrans" presStyleCnt="0"/>
      <dgm:spPr/>
    </dgm:pt>
    <dgm:pt modelId="{6D5DABBE-243D-4523-B49F-2938F2EC5EA4}" type="pres">
      <dgm:prSet presAssocID="{5EBA3A46-8495-4A5F-8716-00BF80B7AC02}" presName="node" presStyleLbl="node1" presStyleIdx="1" presStyleCnt="5">
        <dgm:presLayoutVars>
          <dgm:bulletEnabled val="1"/>
        </dgm:presLayoutVars>
      </dgm:prSet>
      <dgm:spPr/>
    </dgm:pt>
    <dgm:pt modelId="{E957D5C3-5E38-439F-8C3B-28D3227B51D1}" type="pres">
      <dgm:prSet presAssocID="{1CA90C0F-B8C4-4E77-9137-8A7DD8294FE0}" presName="sibTrans" presStyleCnt="0"/>
      <dgm:spPr/>
    </dgm:pt>
    <dgm:pt modelId="{8E3DC577-010E-4CF4-8DBC-01FD596A074C}" type="pres">
      <dgm:prSet presAssocID="{6275CDFD-A464-4EC7-A245-7BC8C7FD342B}" presName="node" presStyleLbl="node1" presStyleIdx="2" presStyleCnt="5">
        <dgm:presLayoutVars>
          <dgm:bulletEnabled val="1"/>
        </dgm:presLayoutVars>
      </dgm:prSet>
      <dgm:spPr/>
    </dgm:pt>
    <dgm:pt modelId="{510EDE33-416C-4950-AFA1-F23F57ECA441}" type="pres">
      <dgm:prSet presAssocID="{FBC0CB12-447D-4076-95E4-6F525ED9E837}" presName="sibTrans" presStyleCnt="0"/>
      <dgm:spPr/>
    </dgm:pt>
    <dgm:pt modelId="{456AC16C-D1BF-45D5-9CB9-0BD0A1EBC9B9}" type="pres">
      <dgm:prSet presAssocID="{1156CD02-6DE6-4742-BA1F-46DFE715AAF8}" presName="node" presStyleLbl="node1" presStyleIdx="3" presStyleCnt="5">
        <dgm:presLayoutVars>
          <dgm:bulletEnabled val="1"/>
        </dgm:presLayoutVars>
      </dgm:prSet>
      <dgm:spPr/>
    </dgm:pt>
    <dgm:pt modelId="{968C6DE2-AFFE-4F3E-81FA-8EE5481163DA}" type="pres">
      <dgm:prSet presAssocID="{F29C1390-3BEF-4E89-A36A-DA8609E3252C}" presName="sibTrans" presStyleCnt="0"/>
      <dgm:spPr/>
    </dgm:pt>
    <dgm:pt modelId="{4BC48813-2FCB-4D64-BDEF-C4253F498908}" type="pres">
      <dgm:prSet presAssocID="{A03037A2-B3A5-400B-91A3-2A92EDBC654C}" presName="node" presStyleLbl="node1" presStyleIdx="4" presStyleCnt="5">
        <dgm:presLayoutVars>
          <dgm:bulletEnabled val="1"/>
        </dgm:presLayoutVars>
      </dgm:prSet>
      <dgm:spPr/>
    </dgm:pt>
  </dgm:ptLst>
  <dgm:cxnLst>
    <dgm:cxn modelId="{0F85F827-663C-4EB0-B8D5-FA02D55F4401}" type="presOf" srcId="{260599D6-B792-4393-817D-6409BF18B824}" destId="{2E7B634C-EBC5-4731-8C2F-F8FE349FCDBC}" srcOrd="0" destOrd="0" presId="urn:microsoft.com/office/officeart/2005/8/layout/default"/>
    <dgm:cxn modelId="{C5FA0C5C-35E8-4305-9F50-7011E6D1D314}" srcId="{260599D6-B792-4393-817D-6409BF18B824}" destId="{5EBA3A46-8495-4A5F-8716-00BF80B7AC02}" srcOrd="1" destOrd="0" parTransId="{CCB0B5EC-EBBB-406F-848A-9A3E9D025C4D}" sibTransId="{1CA90C0F-B8C4-4E77-9137-8A7DD8294FE0}"/>
    <dgm:cxn modelId="{0AD1905D-ADDB-438B-BB49-84C164A0F0F4}" type="presOf" srcId="{5EBA3A46-8495-4A5F-8716-00BF80B7AC02}" destId="{6D5DABBE-243D-4523-B49F-2938F2EC5EA4}" srcOrd="0" destOrd="0" presId="urn:microsoft.com/office/officeart/2005/8/layout/default"/>
    <dgm:cxn modelId="{281DE243-2E4C-4780-A878-6A71EE2D0005}" type="presOf" srcId="{1156CD02-6DE6-4742-BA1F-46DFE715AAF8}" destId="{456AC16C-D1BF-45D5-9CB9-0BD0A1EBC9B9}" srcOrd="0" destOrd="0" presId="urn:microsoft.com/office/officeart/2005/8/layout/default"/>
    <dgm:cxn modelId="{9EF97D49-4993-4131-861F-8A93AD132AC2}" type="presOf" srcId="{A03037A2-B3A5-400B-91A3-2A92EDBC654C}" destId="{4BC48813-2FCB-4D64-BDEF-C4253F498908}" srcOrd="0" destOrd="0" presId="urn:microsoft.com/office/officeart/2005/8/layout/default"/>
    <dgm:cxn modelId="{4BEB1F52-D0D7-40DC-ADB8-FDB09AAD238E}" type="presOf" srcId="{727C082E-91D1-4C0E-AE2E-90AB0F5785A0}" destId="{D8251042-1680-4517-A5B9-380513DA3ABB}" srcOrd="0" destOrd="0" presId="urn:microsoft.com/office/officeart/2005/8/layout/default"/>
    <dgm:cxn modelId="{7C063185-ED70-4954-8BB4-E86FD5828D64}" srcId="{260599D6-B792-4393-817D-6409BF18B824}" destId="{A03037A2-B3A5-400B-91A3-2A92EDBC654C}" srcOrd="4" destOrd="0" parTransId="{8BE94DF6-76DD-425F-9EA0-DDAB1BABD049}" sibTransId="{C572BC54-944C-4F6F-9781-E7B96F8EE38A}"/>
    <dgm:cxn modelId="{1B27D487-A537-4E61-A2D1-BD93A28E3319}" srcId="{260599D6-B792-4393-817D-6409BF18B824}" destId="{6275CDFD-A464-4EC7-A245-7BC8C7FD342B}" srcOrd="2" destOrd="0" parTransId="{7A8C01B5-1C6D-4D07-9298-2E47A1E96406}" sibTransId="{FBC0CB12-447D-4076-95E4-6F525ED9E837}"/>
    <dgm:cxn modelId="{072A62B4-B8C0-4307-8912-7E1CD9184458}" srcId="{260599D6-B792-4393-817D-6409BF18B824}" destId="{1156CD02-6DE6-4742-BA1F-46DFE715AAF8}" srcOrd="3" destOrd="0" parTransId="{1962BB92-F328-470B-82E5-20E9F71A3285}" sibTransId="{F29C1390-3BEF-4E89-A36A-DA8609E3252C}"/>
    <dgm:cxn modelId="{A45E7DB5-D55F-4696-A1A4-6EACA76D9069}" srcId="{260599D6-B792-4393-817D-6409BF18B824}" destId="{727C082E-91D1-4C0E-AE2E-90AB0F5785A0}" srcOrd="0" destOrd="0" parTransId="{9AE90EA4-11BE-4EE5-82CA-FD78EF886404}" sibTransId="{155E5445-CE5C-47DE-A90F-17CE703E42CC}"/>
    <dgm:cxn modelId="{C92CA1C2-A047-4AC4-997D-2CF6442966F9}" type="presOf" srcId="{6275CDFD-A464-4EC7-A245-7BC8C7FD342B}" destId="{8E3DC577-010E-4CF4-8DBC-01FD596A074C}" srcOrd="0" destOrd="0" presId="urn:microsoft.com/office/officeart/2005/8/layout/default"/>
    <dgm:cxn modelId="{5B07A1BB-4300-48A6-A1D2-44F97CD47438}" type="presParOf" srcId="{2E7B634C-EBC5-4731-8C2F-F8FE349FCDBC}" destId="{D8251042-1680-4517-A5B9-380513DA3ABB}" srcOrd="0" destOrd="0" presId="urn:microsoft.com/office/officeart/2005/8/layout/default"/>
    <dgm:cxn modelId="{C4B1784D-BFEA-4A6C-A9BD-95468CE43ABE}" type="presParOf" srcId="{2E7B634C-EBC5-4731-8C2F-F8FE349FCDBC}" destId="{302FA6CC-B1DD-4443-910C-C92CD863E8C2}" srcOrd="1" destOrd="0" presId="urn:microsoft.com/office/officeart/2005/8/layout/default"/>
    <dgm:cxn modelId="{1922D623-75B2-415A-932D-8A3808BB2344}" type="presParOf" srcId="{2E7B634C-EBC5-4731-8C2F-F8FE349FCDBC}" destId="{6D5DABBE-243D-4523-B49F-2938F2EC5EA4}" srcOrd="2" destOrd="0" presId="urn:microsoft.com/office/officeart/2005/8/layout/default"/>
    <dgm:cxn modelId="{3E33A99A-42C7-4631-A03D-A92BD1A37372}" type="presParOf" srcId="{2E7B634C-EBC5-4731-8C2F-F8FE349FCDBC}" destId="{E957D5C3-5E38-439F-8C3B-28D3227B51D1}" srcOrd="3" destOrd="0" presId="urn:microsoft.com/office/officeart/2005/8/layout/default"/>
    <dgm:cxn modelId="{F7F05ED2-B8C6-4D4F-8F90-34FF1E0A4EB5}" type="presParOf" srcId="{2E7B634C-EBC5-4731-8C2F-F8FE349FCDBC}" destId="{8E3DC577-010E-4CF4-8DBC-01FD596A074C}" srcOrd="4" destOrd="0" presId="urn:microsoft.com/office/officeart/2005/8/layout/default"/>
    <dgm:cxn modelId="{EB8F655A-C86E-470D-9B39-0B859C8F372F}" type="presParOf" srcId="{2E7B634C-EBC5-4731-8C2F-F8FE349FCDBC}" destId="{510EDE33-416C-4950-AFA1-F23F57ECA441}" srcOrd="5" destOrd="0" presId="urn:microsoft.com/office/officeart/2005/8/layout/default"/>
    <dgm:cxn modelId="{4866E91D-4B09-4981-923A-83940A0C17E9}" type="presParOf" srcId="{2E7B634C-EBC5-4731-8C2F-F8FE349FCDBC}" destId="{456AC16C-D1BF-45D5-9CB9-0BD0A1EBC9B9}" srcOrd="6" destOrd="0" presId="urn:microsoft.com/office/officeart/2005/8/layout/default"/>
    <dgm:cxn modelId="{959AD3A9-C32A-4E24-A224-D82F4D060ECE}" type="presParOf" srcId="{2E7B634C-EBC5-4731-8C2F-F8FE349FCDBC}" destId="{968C6DE2-AFFE-4F3E-81FA-8EE5481163DA}" srcOrd="7" destOrd="0" presId="urn:microsoft.com/office/officeart/2005/8/layout/default"/>
    <dgm:cxn modelId="{E7C4B10A-EBDF-4828-8C6A-62F159B76237}" type="presParOf" srcId="{2E7B634C-EBC5-4731-8C2F-F8FE349FCDBC}" destId="{4BC48813-2FCB-4D64-BDEF-C4253F498908}"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8251042-1680-4517-A5B9-380513DA3ABB}">
      <dsp:nvSpPr>
        <dsp:cNvPr id="0" name=""/>
        <dsp:cNvSpPr/>
      </dsp:nvSpPr>
      <dsp:spPr>
        <a:xfrm>
          <a:off x="0" y="591343"/>
          <a:ext cx="2571749" cy="1543050"/>
        </a:xfrm>
        <a:prstGeom prst="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ctr" defTabSz="1600200" rtl="1">
            <a:lnSpc>
              <a:spcPct val="90000"/>
            </a:lnSpc>
            <a:spcBef>
              <a:spcPct val="0"/>
            </a:spcBef>
            <a:spcAft>
              <a:spcPct val="35000"/>
            </a:spcAft>
            <a:buNone/>
          </a:pPr>
          <a:r>
            <a:rPr lang="fa-IR" sz="3600" b="1" kern="1200" dirty="0">
              <a:cs typeface="B Nazanin" pitchFamily="2" charset="-78"/>
            </a:rPr>
            <a:t>عشق و صمیمیت</a:t>
          </a:r>
        </a:p>
      </dsp:txBody>
      <dsp:txXfrm>
        <a:off x="0" y="591343"/>
        <a:ext cx="2571749" cy="1543050"/>
      </dsp:txXfrm>
    </dsp:sp>
    <dsp:sp modelId="{6D5DABBE-243D-4523-B49F-2938F2EC5EA4}">
      <dsp:nvSpPr>
        <dsp:cNvPr id="0" name=""/>
        <dsp:cNvSpPr/>
      </dsp:nvSpPr>
      <dsp:spPr>
        <a:xfrm>
          <a:off x="2828925" y="591343"/>
          <a:ext cx="2571749" cy="1543050"/>
        </a:xfrm>
        <a:prstGeom prst="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ctr" defTabSz="1600200" rtl="1">
            <a:lnSpc>
              <a:spcPct val="90000"/>
            </a:lnSpc>
            <a:spcBef>
              <a:spcPct val="0"/>
            </a:spcBef>
            <a:spcAft>
              <a:spcPct val="35000"/>
            </a:spcAft>
            <a:buNone/>
          </a:pPr>
          <a:r>
            <a:rPr lang="fa-IR" sz="3600" b="1" kern="1200" dirty="0">
              <a:cs typeface="B Nazanin" pitchFamily="2" charset="-78"/>
            </a:rPr>
            <a:t>والـد شدن</a:t>
          </a:r>
        </a:p>
      </dsp:txBody>
      <dsp:txXfrm>
        <a:off x="2828925" y="591343"/>
        <a:ext cx="2571749" cy="1543050"/>
      </dsp:txXfrm>
    </dsp:sp>
    <dsp:sp modelId="{8E3DC577-010E-4CF4-8DBC-01FD596A074C}">
      <dsp:nvSpPr>
        <dsp:cNvPr id="0" name=""/>
        <dsp:cNvSpPr/>
      </dsp:nvSpPr>
      <dsp:spPr>
        <a:xfrm>
          <a:off x="5657849" y="591343"/>
          <a:ext cx="2571749" cy="1543050"/>
        </a:xfrm>
        <a:prstGeom prst="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ctr" defTabSz="1600200" rtl="1">
            <a:lnSpc>
              <a:spcPct val="90000"/>
            </a:lnSpc>
            <a:spcBef>
              <a:spcPct val="0"/>
            </a:spcBef>
            <a:spcAft>
              <a:spcPct val="35000"/>
            </a:spcAft>
            <a:buNone/>
          </a:pPr>
          <a:r>
            <a:rPr lang="fa-IR" sz="3600" b="1" kern="1200" dirty="0">
              <a:cs typeface="B Nazanin" pitchFamily="2" charset="-78"/>
            </a:rPr>
            <a:t>مصاحبت و همراهی</a:t>
          </a:r>
        </a:p>
      </dsp:txBody>
      <dsp:txXfrm>
        <a:off x="5657849" y="591343"/>
        <a:ext cx="2571749" cy="1543050"/>
      </dsp:txXfrm>
    </dsp:sp>
    <dsp:sp modelId="{456AC16C-D1BF-45D5-9CB9-0BD0A1EBC9B9}">
      <dsp:nvSpPr>
        <dsp:cNvPr id="0" name=""/>
        <dsp:cNvSpPr/>
      </dsp:nvSpPr>
      <dsp:spPr>
        <a:xfrm>
          <a:off x="1414462" y="2391568"/>
          <a:ext cx="2571749" cy="1543050"/>
        </a:xfrm>
        <a:prstGeom prst="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ctr" defTabSz="1600200" rtl="1">
            <a:lnSpc>
              <a:spcPct val="90000"/>
            </a:lnSpc>
            <a:spcBef>
              <a:spcPct val="0"/>
            </a:spcBef>
            <a:spcAft>
              <a:spcPct val="35000"/>
            </a:spcAft>
            <a:buNone/>
          </a:pPr>
          <a:r>
            <a:rPr lang="fa-IR" sz="3600" b="1" kern="1200" dirty="0">
              <a:cs typeface="B Nazanin" pitchFamily="2" charset="-78"/>
            </a:rPr>
            <a:t>شریک جنسی</a:t>
          </a:r>
        </a:p>
      </dsp:txBody>
      <dsp:txXfrm>
        <a:off x="1414462" y="2391568"/>
        <a:ext cx="2571749" cy="1543050"/>
      </dsp:txXfrm>
    </dsp:sp>
    <dsp:sp modelId="{4BC48813-2FCB-4D64-BDEF-C4253F498908}">
      <dsp:nvSpPr>
        <dsp:cNvPr id="0" name=""/>
        <dsp:cNvSpPr/>
      </dsp:nvSpPr>
      <dsp:spPr>
        <a:xfrm>
          <a:off x="4243387" y="2391568"/>
          <a:ext cx="2571749" cy="1543050"/>
        </a:xfrm>
        <a:prstGeom prst="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ctr" defTabSz="1600200" rtl="1">
            <a:lnSpc>
              <a:spcPct val="90000"/>
            </a:lnSpc>
            <a:spcBef>
              <a:spcPct val="0"/>
            </a:spcBef>
            <a:spcAft>
              <a:spcPct val="35000"/>
            </a:spcAft>
            <a:buNone/>
          </a:pPr>
          <a:r>
            <a:rPr lang="fa-IR" sz="3600" b="1" kern="1200" dirty="0">
              <a:cs typeface="B Nazanin" pitchFamily="2" charset="-78"/>
            </a:rPr>
            <a:t>شریک </a:t>
          </a:r>
        </a:p>
        <a:p>
          <a:pPr marL="0" lvl="0" indent="0" algn="ctr" defTabSz="1600200" rtl="1">
            <a:lnSpc>
              <a:spcPct val="90000"/>
            </a:lnSpc>
            <a:spcBef>
              <a:spcPct val="0"/>
            </a:spcBef>
            <a:spcAft>
              <a:spcPct val="35000"/>
            </a:spcAft>
            <a:buNone/>
          </a:pPr>
          <a:r>
            <a:rPr lang="fa-IR" sz="3600" b="1" kern="1200" dirty="0">
              <a:cs typeface="B Nazanin" pitchFamily="2" charset="-78"/>
            </a:rPr>
            <a:t>حمایت کننده</a:t>
          </a:r>
        </a:p>
      </dsp:txBody>
      <dsp:txXfrm>
        <a:off x="4243387" y="2391568"/>
        <a:ext cx="2571749" cy="1543050"/>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93C6F300-D7A8-410C-8C2C-949CA7A2A64E}" type="datetimeFigureOut">
              <a:rPr lang="fa-IR" smtClean="0"/>
              <a:t>18/05/1447</a:t>
            </a:fld>
            <a:endParaRPr lang="fa-IR"/>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fa-IR"/>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51D785BC-6FA1-4948-903D-67D01324071A}" type="slidenum">
              <a:rPr lang="fa-IR" smtClean="0"/>
              <a:t>‹#›</a:t>
            </a:fld>
            <a:endParaRPr lang="fa-I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93C6F300-D7A8-410C-8C2C-949CA7A2A64E}" type="datetimeFigureOut">
              <a:rPr lang="fa-IR" smtClean="0"/>
              <a:t>18/05/1447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51D785BC-6FA1-4948-903D-67D01324071A}" type="slidenum">
              <a:rPr lang="fa-IR" smtClean="0"/>
              <a:t>‹#›</a:t>
            </a:fld>
            <a:endParaRPr lang="fa-I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93C6F300-D7A8-410C-8C2C-949CA7A2A64E}" type="datetimeFigureOut">
              <a:rPr lang="fa-IR" smtClean="0"/>
              <a:t>18/05/1447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51D785BC-6FA1-4948-903D-67D01324071A}" type="slidenum">
              <a:rPr lang="fa-IR" smtClean="0"/>
              <a:t>‹#›</a:t>
            </a:fld>
            <a:endParaRPr lang="fa-I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93C6F300-D7A8-410C-8C2C-949CA7A2A64E}" type="datetimeFigureOut">
              <a:rPr lang="fa-IR" smtClean="0"/>
              <a:t>18/05/1447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51D785BC-6FA1-4948-903D-67D01324071A}" type="slidenum">
              <a:rPr lang="fa-IR" smtClean="0"/>
              <a:t>‹#›</a:t>
            </a:fld>
            <a:endParaRPr lang="fa-IR"/>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93C6F300-D7A8-410C-8C2C-949CA7A2A64E}" type="datetimeFigureOut">
              <a:rPr lang="fa-IR" smtClean="0"/>
              <a:t>18/05/1447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51D785BC-6FA1-4948-903D-67D01324071A}" type="slidenum">
              <a:rPr lang="fa-IR" smtClean="0"/>
              <a:t>‹#›</a:t>
            </a:fld>
            <a:endParaRPr lang="fa-IR"/>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93C6F300-D7A8-410C-8C2C-949CA7A2A64E}" type="datetimeFigureOut">
              <a:rPr lang="fa-IR" smtClean="0"/>
              <a:t>18/05/1447</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51D785BC-6FA1-4948-903D-67D01324071A}" type="slidenum">
              <a:rPr lang="fa-IR" smtClean="0"/>
              <a:t>‹#›</a:t>
            </a:fld>
            <a:endParaRPr lang="fa-IR"/>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93C6F300-D7A8-410C-8C2C-949CA7A2A64E}" type="datetimeFigureOut">
              <a:rPr lang="fa-IR" smtClean="0"/>
              <a:t>18/05/1447</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51D785BC-6FA1-4948-903D-67D01324071A}" type="slidenum">
              <a:rPr lang="fa-IR" smtClean="0"/>
              <a:t>‹#›</a:t>
            </a:fld>
            <a:endParaRPr lang="fa-I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93C6F300-D7A8-410C-8C2C-949CA7A2A64E}" type="datetimeFigureOut">
              <a:rPr lang="fa-IR" smtClean="0"/>
              <a:t>18/05/1447</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51D785BC-6FA1-4948-903D-67D01324071A}" type="slidenum">
              <a:rPr lang="fa-IR" smtClean="0"/>
              <a:t>‹#›</a:t>
            </a:fld>
            <a:endParaRPr lang="fa-IR"/>
          </a:p>
        </p:txBody>
      </p:sp>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C6F300-D7A8-410C-8C2C-949CA7A2A64E}" type="datetimeFigureOut">
              <a:rPr lang="fa-IR" smtClean="0"/>
              <a:t>18/05/1447</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51D785BC-6FA1-4948-903D-67D01324071A}" type="slidenum">
              <a:rPr lang="fa-IR" smtClean="0"/>
              <a:t>‹#›</a:t>
            </a:fld>
            <a:endParaRPr lang="fa-I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93C6F300-D7A8-410C-8C2C-949CA7A2A64E}" type="datetimeFigureOut">
              <a:rPr lang="fa-IR" smtClean="0"/>
              <a:t>18/05/1447</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51D785BC-6FA1-4948-903D-67D01324071A}" type="slidenum">
              <a:rPr lang="fa-IR" smtClean="0"/>
              <a:t>‹#›</a:t>
            </a:fld>
            <a:endParaRPr lang="fa-I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93C6F300-D7A8-410C-8C2C-949CA7A2A64E}" type="datetimeFigureOut">
              <a:rPr lang="fa-IR" smtClean="0"/>
              <a:t>18/05/1447</a:t>
            </a:fld>
            <a:endParaRPr lang="fa-IR"/>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fa-IR"/>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51D785BC-6FA1-4948-903D-67D01324071A}" type="slidenum">
              <a:rPr lang="fa-IR" smtClean="0"/>
              <a:t>‹#›</a:t>
            </a:fld>
            <a:endParaRPr lang="fa-IR"/>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93C6F300-D7A8-410C-8C2C-949CA7A2A64E}" type="datetimeFigureOut">
              <a:rPr lang="fa-IR" smtClean="0"/>
              <a:t>18/05/1447</a:t>
            </a:fld>
            <a:endParaRPr lang="fa-IR"/>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fa-IR"/>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51D785BC-6FA1-4948-903D-67D01324071A}" type="slidenum">
              <a:rPr lang="fa-IR" smtClean="0"/>
              <a:t>‹#›</a:t>
            </a:fld>
            <a:endParaRPr lang="fa-I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r" rtl="1"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r" rtl="1"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r" rtl="1"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r" rtl="1"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r" rtl="1"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r" rtl="1"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r" rtl="1"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89532" y="2132856"/>
            <a:ext cx="7772400" cy="1829761"/>
          </a:xfrm>
        </p:spPr>
        <p:txBody>
          <a:bodyPr/>
          <a:lstStyle/>
          <a:p>
            <a:pPr algn="ctr"/>
            <a:r>
              <a:rPr lang="fa-IR" dirty="0"/>
              <a:t>« بسم الله الرحمن  الرحیم »</a:t>
            </a:r>
            <a:br>
              <a:rPr lang="fa-IR" dirty="0"/>
            </a:br>
            <a:endParaRPr lang="fa-IR" dirty="0"/>
          </a:p>
        </p:txBody>
      </p:sp>
      <p:pic>
        <p:nvPicPr>
          <p:cNvPr id="1026" name="Picture 2" descr="C:\Users\Sharif\Desktop\ahrar.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756379" y="216524"/>
            <a:ext cx="1011107" cy="14661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907953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99592" y="836713"/>
            <a:ext cx="7272808" cy="4955203"/>
          </a:xfrm>
          <a:prstGeom prst="rect">
            <a:avLst/>
          </a:prstGeom>
        </p:spPr>
        <p:txBody>
          <a:bodyPr wrap="square">
            <a:spAutoFit/>
          </a:bodyPr>
          <a:lstStyle/>
          <a:p>
            <a:r>
              <a:rPr lang="fa-IR" sz="2800" b="1" dirty="0">
                <a:solidFill>
                  <a:schemeClr val="accent3">
                    <a:lumMod val="75000"/>
                  </a:schemeClr>
                </a:solidFill>
              </a:rPr>
              <a:t>  ده اشتباه در فرآیند آشنایی :</a:t>
            </a:r>
            <a:br>
              <a:rPr lang="fa-IR" sz="2400" b="1" dirty="0"/>
            </a:br>
            <a:br>
              <a:rPr lang="fa-IR" sz="2400" b="1" dirty="0"/>
            </a:br>
            <a:r>
              <a:rPr lang="fa-IR" sz="2400" b="1" dirty="0"/>
              <a:t>1- سوالات کافی نمی پرسند.</a:t>
            </a:r>
            <a:br>
              <a:rPr lang="fa-IR" sz="2400" b="1" dirty="0"/>
            </a:br>
            <a:r>
              <a:rPr lang="fa-IR" sz="2400" b="1" dirty="0"/>
              <a:t>2- نشانه های هشدار دهنده را نادیده می گیرند.</a:t>
            </a:r>
            <a:br>
              <a:rPr lang="fa-IR" sz="2400" b="1" dirty="0"/>
            </a:br>
            <a:r>
              <a:rPr lang="fa-IR" sz="2400" b="1" dirty="0"/>
              <a:t>3- عجولانه و زود هنگام سازش می کنند.</a:t>
            </a:r>
            <a:br>
              <a:rPr lang="fa-IR" sz="2400" b="1" dirty="0"/>
            </a:br>
            <a:r>
              <a:rPr lang="fa-IR" sz="2400" b="1" dirty="0"/>
              <a:t>4- تسلیم نیازجنسی می شوند.</a:t>
            </a:r>
            <a:br>
              <a:rPr lang="fa-IR" sz="2400" b="1" dirty="0"/>
            </a:br>
            <a:r>
              <a:rPr lang="fa-IR" sz="2400" b="1" dirty="0"/>
              <a:t>5- تسلیم زرق و برق های مادی وظاهری می شوند.</a:t>
            </a:r>
            <a:br>
              <a:rPr lang="fa-IR" sz="2400" b="1" dirty="0"/>
            </a:br>
            <a:r>
              <a:rPr lang="fa-IR" sz="2400" b="1" dirty="0"/>
              <a:t>6- تعهد را مقدم بر تفاهم می دانند.</a:t>
            </a:r>
            <a:br>
              <a:rPr lang="fa-IR" sz="2400" b="1" dirty="0"/>
            </a:br>
            <a:r>
              <a:rPr lang="fa-IR" sz="2400" b="1" dirty="0"/>
              <a:t>7- تردیدهای خود را نادیده می گیرند.</a:t>
            </a:r>
            <a:br>
              <a:rPr lang="fa-IR" sz="2400" b="1" dirty="0"/>
            </a:br>
            <a:r>
              <a:rPr lang="fa-IR" sz="2400" b="1" dirty="0"/>
              <a:t>8- تفاهم را بر علاقه مقدم می دانند.</a:t>
            </a:r>
            <a:br>
              <a:rPr lang="fa-IR" sz="2400" b="1" dirty="0"/>
            </a:br>
            <a:r>
              <a:rPr lang="fa-IR" sz="2400" b="1" dirty="0"/>
              <a:t>9- باور به اینکه او را تغییر خواهیم داد.</a:t>
            </a:r>
            <a:br>
              <a:rPr lang="fa-IR" sz="2400" b="1" dirty="0"/>
            </a:br>
            <a:r>
              <a:rPr lang="fa-IR" sz="2400" b="1" dirty="0"/>
              <a:t>10- باور به اینکه پس از ازدواج مشکلات کم می شود.</a:t>
            </a:r>
            <a:br>
              <a:rPr lang="fa-IR" sz="2400" b="1" dirty="0"/>
            </a:br>
            <a:endParaRPr lang="fa-IR" sz="2400" b="1" dirty="0"/>
          </a:p>
        </p:txBody>
      </p:sp>
    </p:spTree>
    <p:extLst>
      <p:ext uri="{BB962C8B-B14F-4D97-AF65-F5344CB8AC3E}">
        <p14:creationId xmlns:p14="http://schemas.microsoft.com/office/powerpoint/2010/main" val="8795172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504" y="908720"/>
            <a:ext cx="8856984" cy="4216539"/>
          </a:xfrm>
          <a:prstGeom prst="rect">
            <a:avLst/>
          </a:prstGeom>
        </p:spPr>
        <p:txBody>
          <a:bodyPr wrap="square">
            <a:spAutoFit/>
          </a:bodyPr>
          <a:lstStyle/>
          <a:p>
            <a:r>
              <a:rPr lang="fa-IR" sz="2800" b="1" dirty="0">
                <a:solidFill>
                  <a:srgbClr val="008000"/>
                </a:solidFill>
              </a:rPr>
              <a:t>آشنــایــی با خـانواده : </a:t>
            </a:r>
            <a:br>
              <a:rPr lang="fa-IR" sz="2400" b="1" dirty="0"/>
            </a:br>
            <a:br>
              <a:rPr lang="fa-IR" sz="2400" b="1" dirty="0"/>
            </a:br>
            <a:r>
              <a:rPr lang="fa-IR" sz="2400" b="1" dirty="0"/>
              <a:t>-یکی از راههای شناسایی فرد مقابل،شناخت خانواده اوست.</a:t>
            </a:r>
            <a:br>
              <a:rPr lang="fa-IR" sz="2400" b="1" dirty="0"/>
            </a:br>
            <a:br>
              <a:rPr lang="fa-IR" sz="2400" b="1" dirty="0"/>
            </a:br>
            <a:r>
              <a:rPr lang="fa-IR" sz="2400" b="1" dirty="0"/>
              <a:t>-نتایج بدست آمده از  5174  زوج نشان داد که:</a:t>
            </a:r>
            <a:br>
              <a:rPr lang="fa-IR" sz="2400" b="1" dirty="0"/>
            </a:br>
            <a:r>
              <a:rPr lang="fa-IR" sz="2400" b="1" dirty="0"/>
              <a:t> *زمانیکه هم والدین پسر و دختر ناخشنود بودند،حدود 88 درصدرضایت کمی داشتند.</a:t>
            </a:r>
            <a:br>
              <a:rPr lang="fa-IR" sz="2400" b="1" dirty="0"/>
            </a:br>
            <a:r>
              <a:rPr lang="fa-IR" sz="2400" b="1" dirty="0"/>
              <a:t> *در صورتیکه یکی از والدین نا خشنود از ازدواج فرزندشون بودند،73درصد رضایت کم داشتند.</a:t>
            </a:r>
          </a:p>
          <a:p>
            <a:br>
              <a:rPr lang="fa-IR" sz="2400" b="1" dirty="0"/>
            </a:br>
            <a:r>
              <a:rPr lang="fa-IR" sz="2400" b="1" dirty="0"/>
              <a:t> * در صورتیکه هردوی والدین راضی باشند 58 درصد ناراضی از وضعیت ارتباطی در زوجین مشاهده می گردد.</a:t>
            </a:r>
          </a:p>
        </p:txBody>
      </p:sp>
    </p:spTree>
    <p:extLst>
      <p:ext uri="{BB962C8B-B14F-4D97-AF65-F5344CB8AC3E}">
        <p14:creationId xmlns:p14="http://schemas.microsoft.com/office/powerpoint/2010/main" val="16240378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47664" y="548680"/>
            <a:ext cx="5976664" cy="6032421"/>
          </a:xfrm>
          <a:prstGeom prst="rect">
            <a:avLst/>
          </a:prstGeom>
        </p:spPr>
        <p:txBody>
          <a:bodyPr wrap="square">
            <a:spAutoFit/>
          </a:bodyPr>
          <a:lstStyle/>
          <a:p>
            <a:r>
              <a:rPr lang="fa-IR" sz="2400" b="1" dirty="0">
                <a:solidFill>
                  <a:schemeClr val="accent3">
                    <a:lumMod val="75000"/>
                  </a:schemeClr>
                </a:solidFill>
              </a:rPr>
              <a:t>موضوعات گفتگوی قبل از ازدواج : </a:t>
            </a:r>
          </a:p>
          <a:p>
            <a:r>
              <a:rPr lang="fa-IR" sz="2400" b="1" dirty="0">
                <a:solidFill>
                  <a:schemeClr val="accent3">
                    <a:lumMod val="75000"/>
                  </a:schemeClr>
                </a:solidFill>
              </a:rPr>
              <a:t> </a:t>
            </a:r>
            <a:br>
              <a:rPr lang="fa-IR" b="1" dirty="0"/>
            </a:br>
            <a:r>
              <a:rPr lang="fa-IR" b="1" dirty="0"/>
              <a:t>1</a:t>
            </a:r>
            <a:r>
              <a:rPr lang="fa-IR" sz="2000" b="1" dirty="0">
                <a:cs typeface="B Nazanin" pitchFamily="2" charset="-78"/>
              </a:rPr>
              <a:t>-سرگرمی ها وعلایق</a:t>
            </a:r>
            <a:br>
              <a:rPr lang="fa-IR" sz="2000" b="1" dirty="0">
                <a:cs typeface="B Nazanin" pitchFamily="2" charset="-78"/>
              </a:rPr>
            </a:br>
            <a:r>
              <a:rPr lang="fa-IR" sz="2000" b="1" dirty="0">
                <a:cs typeface="B Nazanin" pitchFamily="2" charset="-78"/>
              </a:rPr>
              <a:t>2-باورها وارزشهای دینی</a:t>
            </a:r>
            <a:br>
              <a:rPr lang="fa-IR" sz="2000" b="1" dirty="0">
                <a:cs typeface="B Nazanin" pitchFamily="2" charset="-78"/>
              </a:rPr>
            </a:br>
            <a:r>
              <a:rPr lang="fa-IR" sz="2000" b="1" dirty="0">
                <a:cs typeface="B Nazanin" pitchFamily="2" charset="-78"/>
              </a:rPr>
              <a:t>3-باورها و اصول اخلاقی</a:t>
            </a:r>
            <a:br>
              <a:rPr lang="fa-IR" sz="2000" b="1" dirty="0">
                <a:cs typeface="B Nazanin" pitchFamily="2" charset="-78"/>
              </a:rPr>
            </a:br>
            <a:r>
              <a:rPr lang="fa-IR" sz="2000" b="1" dirty="0">
                <a:cs typeface="B Nazanin" pitchFamily="2" charset="-78"/>
              </a:rPr>
              <a:t>3-دوستان</a:t>
            </a:r>
            <a:br>
              <a:rPr lang="fa-IR" sz="2000" b="1" dirty="0">
                <a:cs typeface="B Nazanin" pitchFamily="2" charset="-78"/>
              </a:rPr>
            </a:br>
            <a:r>
              <a:rPr lang="fa-IR" sz="2000" b="1" dirty="0">
                <a:cs typeface="B Nazanin" pitchFamily="2" charset="-78"/>
              </a:rPr>
              <a:t>4-اهداف،رشد و پیشرفت شخصی</a:t>
            </a:r>
            <a:br>
              <a:rPr lang="fa-IR" sz="2000" b="1" dirty="0">
                <a:cs typeface="B Nazanin" pitchFamily="2" charset="-78"/>
              </a:rPr>
            </a:br>
            <a:r>
              <a:rPr lang="fa-IR" sz="2000" b="1" dirty="0">
                <a:cs typeface="B Nazanin" pitchFamily="2" charset="-78"/>
              </a:rPr>
              <a:t>6-خویشاوندان</a:t>
            </a:r>
            <a:br>
              <a:rPr lang="fa-IR" sz="2000" b="1" dirty="0">
                <a:cs typeface="B Nazanin" pitchFamily="2" charset="-78"/>
              </a:rPr>
            </a:br>
            <a:r>
              <a:rPr lang="fa-IR" sz="2000" b="1" dirty="0">
                <a:cs typeface="B Nazanin" pitchFamily="2" charset="-78"/>
              </a:rPr>
              <a:t>7-رابطه ی صمیمانه باهمسر</a:t>
            </a:r>
            <a:br>
              <a:rPr lang="fa-IR" sz="2000" b="1" dirty="0">
                <a:cs typeface="B Nazanin" pitchFamily="2" charset="-78"/>
              </a:rPr>
            </a:br>
            <a:r>
              <a:rPr lang="fa-IR" sz="2000" b="1" dirty="0">
                <a:cs typeface="B Nazanin" pitchFamily="2" charset="-78"/>
              </a:rPr>
              <a:t>8-رابطه با خانواده خود</a:t>
            </a:r>
            <a:br>
              <a:rPr lang="fa-IR" sz="2000" b="1" dirty="0">
                <a:cs typeface="B Nazanin" pitchFamily="2" charset="-78"/>
              </a:rPr>
            </a:br>
            <a:r>
              <a:rPr lang="fa-IR" sz="2000" b="1" dirty="0">
                <a:cs typeface="B Nazanin" pitchFamily="2" charset="-78"/>
              </a:rPr>
              <a:t>9-رابطه با خانواده همسر</a:t>
            </a:r>
            <a:br>
              <a:rPr lang="fa-IR" sz="2000" b="1" dirty="0">
                <a:cs typeface="B Nazanin" pitchFamily="2" charset="-78"/>
              </a:rPr>
            </a:br>
            <a:r>
              <a:rPr lang="fa-IR" sz="2000" b="1" dirty="0">
                <a:cs typeface="B Nazanin" pitchFamily="2" charset="-78"/>
              </a:rPr>
              <a:t>10-حل اختلاف</a:t>
            </a:r>
            <a:br>
              <a:rPr lang="fa-IR" sz="2000" b="1" dirty="0">
                <a:cs typeface="B Nazanin" pitchFamily="2" charset="-78"/>
              </a:rPr>
            </a:br>
            <a:r>
              <a:rPr lang="fa-IR" sz="2000" b="1" dirty="0">
                <a:cs typeface="B Nazanin" pitchFamily="2" charset="-78"/>
              </a:rPr>
              <a:t>11-پول ومسایل مالی</a:t>
            </a:r>
            <a:br>
              <a:rPr lang="fa-IR" sz="2000" b="1" dirty="0">
                <a:cs typeface="B Nazanin" pitchFamily="2" charset="-78"/>
              </a:rPr>
            </a:br>
            <a:r>
              <a:rPr lang="fa-IR" sz="2000" b="1" dirty="0">
                <a:cs typeface="B Nazanin" pitchFamily="2" charset="-78"/>
              </a:rPr>
              <a:t>12-خواسته ها وتوقعات</a:t>
            </a:r>
            <a:br>
              <a:rPr lang="fa-IR" sz="2000" b="1" dirty="0">
                <a:cs typeface="B Nazanin" pitchFamily="2" charset="-78"/>
              </a:rPr>
            </a:br>
            <a:r>
              <a:rPr lang="fa-IR" sz="2000" b="1" dirty="0">
                <a:cs typeface="B Nazanin" pitchFamily="2" charset="-78"/>
              </a:rPr>
              <a:t>13-رویارویی با هیجان</a:t>
            </a:r>
            <a:br>
              <a:rPr lang="fa-IR" sz="2000" b="1" dirty="0">
                <a:cs typeface="B Nazanin" pitchFamily="2" charset="-78"/>
              </a:rPr>
            </a:br>
            <a:r>
              <a:rPr lang="fa-IR" sz="2000" b="1" dirty="0">
                <a:cs typeface="B Nazanin" pitchFamily="2" charset="-78"/>
              </a:rPr>
              <a:t>14-وظایف زن ومرد درخانواده</a:t>
            </a:r>
            <a:br>
              <a:rPr lang="fa-IR" sz="2000" b="1" dirty="0">
                <a:cs typeface="B Nazanin" pitchFamily="2" charset="-78"/>
              </a:rPr>
            </a:br>
            <a:r>
              <a:rPr lang="fa-IR" sz="2000" b="1" dirty="0">
                <a:cs typeface="B Nazanin" pitchFamily="2" charset="-78"/>
              </a:rPr>
              <a:t>15-فرزند وتربیت</a:t>
            </a:r>
            <a:br>
              <a:rPr lang="fa-IR" sz="2000" b="1" dirty="0">
                <a:cs typeface="B Nazanin" pitchFamily="2" charset="-78"/>
              </a:rPr>
            </a:br>
            <a:r>
              <a:rPr lang="fa-IR" sz="2000" b="1" dirty="0">
                <a:cs typeface="B Nazanin" pitchFamily="2" charset="-78"/>
              </a:rPr>
              <a:t>16-موضوعات جنسی</a:t>
            </a:r>
            <a:br>
              <a:rPr lang="fa-IR" sz="2000" b="1" dirty="0">
                <a:cs typeface="B Nazanin" pitchFamily="2" charset="-78"/>
              </a:rPr>
            </a:br>
            <a:endParaRPr lang="fa-IR" b="1" dirty="0">
              <a:cs typeface="B Nazanin" pitchFamily="2" charset="-78"/>
            </a:endParaRPr>
          </a:p>
        </p:txBody>
      </p:sp>
    </p:spTree>
    <p:extLst>
      <p:ext uri="{BB962C8B-B14F-4D97-AF65-F5344CB8AC3E}">
        <p14:creationId xmlns:p14="http://schemas.microsoft.com/office/powerpoint/2010/main" val="38840794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827584" y="474345"/>
            <a:ext cx="7344816" cy="5324535"/>
          </a:xfrm>
          <a:prstGeom prst="rect">
            <a:avLst/>
          </a:prstGeom>
        </p:spPr>
        <p:txBody>
          <a:bodyPr wrap="square">
            <a:spAutoFit/>
          </a:bodyPr>
          <a:lstStyle/>
          <a:p>
            <a:r>
              <a:rPr lang="fa-IR" sz="2000" b="1" dirty="0">
                <a:solidFill>
                  <a:srgbClr val="FF0000"/>
                </a:solidFill>
                <a:cs typeface="B Nazanin" pitchFamily="2" charset="-78"/>
              </a:rPr>
              <a:t>نظر یه ی مثلثی عشق اشترنبرگ : </a:t>
            </a:r>
            <a:br>
              <a:rPr lang="fa-IR" sz="2000" b="1" dirty="0">
                <a:cs typeface="B Nazanin" pitchFamily="2" charset="-78"/>
              </a:rPr>
            </a:br>
            <a:br>
              <a:rPr lang="fa-IR" sz="2000" b="1" dirty="0">
                <a:cs typeface="B Nazanin" pitchFamily="2" charset="-78"/>
              </a:rPr>
            </a:br>
            <a:r>
              <a:rPr lang="fa-IR" sz="2000" b="1" dirty="0">
                <a:solidFill>
                  <a:schemeClr val="accent2">
                    <a:lumMod val="75000"/>
                  </a:schemeClr>
                </a:solidFill>
                <a:cs typeface="B Nazanin" pitchFamily="2" charset="-78"/>
              </a:rPr>
              <a:t>1-اشتیاق:</a:t>
            </a:r>
            <a:br>
              <a:rPr lang="fa-IR" sz="2000" b="1" dirty="0">
                <a:cs typeface="B Nazanin" pitchFamily="2" charset="-78"/>
              </a:rPr>
            </a:br>
            <a:r>
              <a:rPr lang="fa-IR" sz="2000" b="1" dirty="0">
                <a:cs typeface="B Nazanin" pitchFamily="2" charset="-78"/>
              </a:rPr>
              <a:t>انگیزه هایی مانند جذابیت و تمایلات جنسی که به عشق رهنمون می شوند. همچنین شامل عزت نفس و خود شکوفایی هم است ودر عین حال شامل هیجاناتی ازقبیل آرزو،شرم،تحسین،..میشود. </a:t>
            </a:r>
            <a:br>
              <a:rPr lang="fa-IR" sz="2000" b="1" dirty="0">
                <a:cs typeface="B Nazanin" pitchFamily="2" charset="-78"/>
              </a:rPr>
            </a:br>
            <a:br>
              <a:rPr lang="fa-IR" sz="2000" b="1" dirty="0">
                <a:cs typeface="B Nazanin" pitchFamily="2" charset="-78"/>
              </a:rPr>
            </a:br>
            <a:r>
              <a:rPr lang="fa-IR" sz="2000" b="1" dirty="0">
                <a:solidFill>
                  <a:schemeClr val="accent2">
                    <a:lumMod val="75000"/>
                  </a:schemeClr>
                </a:solidFill>
                <a:cs typeface="B Nazanin" pitchFamily="2" charset="-78"/>
              </a:rPr>
              <a:t>2-صمیمیت:</a:t>
            </a:r>
            <a:br>
              <a:rPr lang="fa-IR" sz="2000" b="1" dirty="0">
                <a:cs typeface="B Nazanin" pitchFamily="2" charset="-78"/>
              </a:rPr>
            </a:br>
            <a:r>
              <a:rPr lang="fa-IR" sz="2000" b="1" dirty="0">
                <a:cs typeface="B Nazanin" pitchFamily="2" charset="-78"/>
              </a:rPr>
              <a:t>به رفتارهایی اطلاق می شود که نزدیکی عاطفی را افزایش می دهد و شامل حمایت، درک متقابل،ارتباط برقرار کردن،سهم کردن خودودارایی هایمان با دیگری است.</a:t>
            </a:r>
            <a:br>
              <a:rPr lang="fa-IR" sz="2000" b="1" dirty="0">
                <a:cs typeface="B Nazanin" pitchFamily="2" charset="-78"/>
              </a:rPr>
            </a:br>
            <a:br>
              <a:rPr lang="fa-IR" sz="2000" b="1" dirty="0">
                <a:cs typeface="B Nazanin" pitchFamily="2" charset="-78"/>
              </a:rPr>
            </a:br>
            <a:r>
              <a:rPr lang="fa-IR" sz="2000" b="1" dirty="0">
                <a:solidFill>
                  <a:schemeClr val="accent2">
                    <a:lumMod val="75000"/>
                  </a:schemeClr>
                </a:solidFill>
                <a:cs typeface="B Nazanin" pitchFamily="2" charset="-78"/>
              </a:rPr>
              <a:t>3-تعهد:</a:t>
            </a:r>
            <a:br>
              <a:rPr lang="fa-IR" sz="2000" b="1" dirty="0">
                <a:cs typeface="B Nazanin" pitchFamily="2" charset="-78"/>
              </a:rPr>
            </a:br>
            <a:r>
              <a:rPr lang="fa-IR" sz="2000" b="1" dirty="0">
                <a:cs typeface="B Nazanin" pitchFamily="2" charset="-78"/>
              </a:rPr>
              <a:t>به دوگونه تصمیم باز می گردد.اول تصمیم کوتاه مدتی مبنی براین که آنچه هست عشق بنامیم یا نه.دوم تصمیم براینکه آیابرای حفظ آن عشق به سوی آینده ای قابل پیش بینی تلاش کنیم یانه.</a:t>
            </a:r>
            <a:br>
              <a:rPr lang="fa-IR" sz="2000" b="1" dirty="0">
                <a:cs typeface="B Nazanin" pitchFamily="2" charset="-78"/>
              </a:rPr>
            </a:br>
            <a:r>
              <a:rPr lang="fa-IR" sz="2000" b="1" dirty="0">
                <a:cs typeface="B Nazanin" pitchFamily="2" charset="-78"/>
              </a:rPr>
              <a:t>تعهد بیشتر کارکرد شناختی دارد تا هیجانی،وشامل قصد هشیارانه و اراده میشود.</a:t>
            </a:r>
            <a:br>
              <a:rPr lang="fa-IR" sz="2000" b="1" dirty="0">
                <a:cs typeface="B Nazanin" pitchFamily="2" charset="-78"/>
              </a:rPr>
            </a:br>
            <a:endParaRPr lang="fa-IR" sz="2000" b="1" dirty="0">
              <a:cs typeface="B Nazanin" pitchFamily="2" charset="-78"/>
            </a:endParaRPr>
          </a:p>
        </p:txBody>
      </p:sp>
    </p:spTree>
    <p:extLst>
      <p:ext uri="{BB962C8B-B14F-4D97-AF65-F5344CB8AC3E}">
        <p14:creationId xmlns:p14="http://schemas.microsoft.com/office/powerpoint/2010/main" val="28846489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19672" y="260648"/>
            <a:ext cx="7221488" cy="1143000"/>
          </a:xfrm>
        </p:spPr>
        <p:txBody>
          <a:bodyPr>
            <a:normAutofit/>
          </a:bodyPr>
          <a:lstStyle/>
          <a:p>
            <a:pPr algn="r"/>
            <a:r>
              <a:rPr lang="fa-IR" sz="3200" dirty="0">
                <a:solidFill>
                  <a:schemeClr val="accent2">
                    <a:lumMod val="75000"/>
                  </a:schemeClr>
                </a:solidFill>
              </a:rPr>
              <a:t>     نشانه های هشدار دهنده             مشکل نهایـی</a:t>
            </a:r>
          </a:p>
        </p:txBody>
      </p:sp>
      <p:graphicFrame>
        <p:nvGraphicFramePr>
          <p:cNvPr id="10" name="Content Placeholder 9"/>
          <p:cNvGraphicFramePr>
            <a:graphicFrameLocks noGrp="1"/>
          </p:cNvGraphicFramePr>
          <p:nvPr>
            <p:ph sz="quarter" idx="2"/>
            <p:extLst>
              <p:ext uri="{D42A27DB-BD31-4B8C-83A1-F6EECF244321}">
                <p14:modId xmlns:p14="http://schemas.microsoft.com/office/powerpoint/2010/main" val="1382121381"/>
              </p:ext>
            </p:extLst>
          </p:nvPr>
        </p:nvGraphicFramePr>
        <p:xfrm>
          <a:off x="107504" y="1412772"/>
          <a:ext cx="4536504" cy="4311987"/>
        </p:xfrm>
        <a:graphic>
          <a:graphicData uri="http://schemas.openxmlformats.org/drawingml/2006/table">
            <a:tbl>
              <a:tblPr rtl="1" firstRow="1" bandRow="1">
                <a:tableStyleId>{5C22544A-7EE6-4342-B048-85BDC9FD1C3A}</a:tableStyleId>
              </a:tblPr>
              <a:tblGrid>
                <a:gridCol w="4536504">
                  <a:extLst>
                    <a:ext uri="{9D8B030D-6E8A-4147-A177-3AD203B41FA5}">
                      <a16:colId xmlns:a16="http://schemas.microsoft.com/office/drawing/2014/main" val="20000"/>
                    </a:ext>
                  </a:extLst>
                </a:gridCol>
              </a:tblGrid>
              <a:tr h="432052">
                <a:tc>
                  <a:txBody>
                    <a:bodyPr/>
                    <a:lstStyle/>
                    <a:p>
                      <a:pPr rtl="1"/>
                      <a:r>
                        <a:rPr lang="fa-IR" dirty="0"/>
                        <a:t>1- با این کار مسأله</a:t>
                      </a:r>
                      <a:r>
                        <a:rPr lang="fa-IR" baseline="0" dirty="0"/>
                        <a:t> ای جدی را پنهان می کند</a:t>
                      </a:r>
                      <a:endParaRPr lang="fa-IR" dirty="0"/>
                    </a:p>
                  </a:txBody>
                  <a:tcPr/>
                </a:tc>
                <a:extLst>
                  <a:ext uri="{0D108BD9-81ED-4DB2-BD59-A6C34878D82A}">
                    <a16:rowId xmlns:a16="http://schemas.microsoft.com/office/drawing/2014/main" val="10000"/>
                  </a:ext>
                </a:extLst>
              </a:tr>
              <a:tr h="398923">
                <a:tc>
                  <a:txBody>
                    <a:bodyPr/>
                    <a:lstStyle/>
                    <a:p>
                      <a:pPr rtl="1"/>
                      <a:r>
                        <a:rPr lang="fa-IR" dirty="0"/>
                        <a:t>2- با صمیمی شدن مسأله دارد</a:t>
                      </a:r>
                    </a:p>
                  </a:txBody>
                  <a:tcPr/>
                </a:tc>
                <a:extLst>
                  <a:ext uri="{0D108BD9-81ED-4DB2-BD59-A6C34878D82A}">
                    <a16:rowId xmlns:a16="http://schemas.microsoft.com/office/drawing/2014/main" val="10001"/>
                  </a:ext>
                </a:extLst>
              </a:tr>
              <a:tr h="688551">
                <a:tc>
                  <a:txBody>
                    <a:bodyPr/>
                    <a:lstStyle/>
                    <a:p>
                      <a:pPr rtl="1"/>
                      <a:r>
                        <a:rPr lang="fa-IR" dirty="0"/>
                        <a:t>3- قادر نخواهد بود به شما قول ازدواج بدهد و ممکن است به نامزد قبلی برگردد</a:t>
                      </a:r>
                    </a:p>
                  </a:txBody>
                  <a:tcPr/>
                </a:tc>
                <a:extLst>
                  <a:ext uri="{0D108BD9-81ED-4DB2-BD59-A6C34878D82A}">
                    <a16:rowId xmlns:a16="http://schemas.microsoft.com/office/drawing/2014/main" val="10002"/>
                  </a:ext>
                </a:extLst>
              </a:tr>
              <a:tr h="398923">
                <a:tc>
                  <a:txBody>
                    <a:bodyPr/>
                    <a:lstStyle/>
                    <a:p>
                      <a:pPr rtl="1"/>
                      <a:r>
                        <a:rPr lang="fa-IR" dirty="0"/>
                        <a:t>4- قادر به مرزبندی بین خود و خانواده نخواهد بود</a:t>
                      </a:r>
                    </a:p>
                  </a:txBody>
                  <a:tcPr/>
                </a:tc>
                <a:extLst>
                  <a:ext uri="{0D108BD9-81ED-4DB2-BD59-A6C34878D82A}">
                    <a16:rowId xmlns:a16="http://schemas.microsoft.com/office/drawing/2014/main" val="10003"/>
                  </a:ext>
                </a:extLst>
              </a:tr>
              <a:tr h="398923">
                <a:tc>
                  <a:txBody>
                    <a:bodyPr/>
                    <a:lstStyle/>
                    <a:p>
                      <a:pPr rtl="1"/>
                      <a:r>
                        <a:rPr lang="fa-IR" dirty="0"/>
                        <a:t>5-امکان دارد معتاد باشد و این موضوع را انکارمی کند</a:t>
                      </a:r>
                    </a:p>
                  </a:txBody>
                  <a:tcPr/>
                </a:tc>
                <a:extLst>
                  <a:ext uri="{0D108BD9-81ED-4DB2-BD59-A6C34878D82A}">
                    <a16:rowId xmlns:a16="http://schemas.microsoft.com/office/drawing/2014/main" val="10004"/>
                  </a:ext>
                </a:extLst>
              </a:tr>
              <a:tr h="398923">
                <a:tc>
                  <a:txBody>
                    <a:bodyPr/>
                    <a:lstStyle/>
                    <a:p>
                      <a:pPr rtl="1"/>
                      <a:r>
                        <a:rPr lang="fa-IR" dirty="0"/>
                        <a:t>6- احساس مالکیت می کند برای شما آزادی قائل نمی باشد</a:t>
                      </a:r>
                    </a:p>
                  </a:txBody>
                  <a:tcPr/>
                </a:tc>
                <a:extLst>
                  <a:ext uri="{0D108BD9-81ED-4DB2-BD59-A6C34878D82A}">
                    <a16:rowId xmlns:a16="http://schemas.microsoft.com/office/drawing/2014/main" val="10005"/>
                  </a:ext>
                </a:extLst>
              </a:tr>
              <a:tr h="398923">
                <a:tc>
                  <a:txBody>
                    <a:bodyPr/>
                    <a:lstStyle/>
                    <a:p>
                      <a:pPr rtl="1"/>
                      <a:r>
                        <a:rPr lang="fa-IR" dirty="0"/>
                        <a:t>7-مراقب خیانتهای احتمالی از او باشید</a:t>
                      </a:r>
                    </a:p>
                  </a:txBody>
                  <a:tcPr/>
                </a:tc>
                <a:extLst>
                  <a:ext uri="{0D108BD9-81ED-4DB2-BD59-A6C34878D82A}">
                    <a16:rowId xmlns:a16="http://schemas.microsoft.com/office/drawing/2014/main" val="10006"/>
                  </a:ext>
                </a:extLst>
              </a:tr>
              <a:tr h="398923">
                <a:tc>
                  <a:txBody>
                    <a:bodyPr/>
                    <a:lstStyle/>
                    <a:p>
                      <a:pPr rtl="1"/>
                      <a:r>
                        <a:rPr lang="fa-IR" dirty="0"/>
                        <a:t>8- نفر بعدی شما هستید</a:t>
                      </a:r>
                    </a:p>
                  </a:txBody>
                  <a:tcPr/>
                </a:tc>
                <a:extLst>
                  <a:ext uri="{0D108BD9-81ED-4DB2-BD59-A6C34878D82A}">
                    <a16:rowId xmlns:a16="http://schemas.microsoft.com/office/drawing/2014/main" val="10007"/>
                  </a:ext>
                </a:extLst>
              </a:tr>
              <a:tr h="398923">
                <a:tc>
                  <a:txBody>
                    <a:bodyPr/>
                    <a:lstStyle/>
                    <a:p>
                      <a:pPr rtl="1"/>
                      <a:r>
                        <a:rPr lang="fa-IR" dirty="0"/>
                        <a:t>9- بار مشکلات</a:t>
                      </a:r>
                      <a:r>
                        <a:rPr lang="fa-IR" baseline="0" dirty="0"/>
                        <a:t> مالی او را شما باید به دوش بکشید</a:t>
                      </a:r>
                      <a:endParaRPr lang="fa-IR" dirty="0"/>
                    </a:p>
                  </a:txBody>
                  <a:tcPr/>
                </a:tc>
                <a:extLst>
                  <a:ext uri="{0D108BD9-81ED-4DB2-BD59-A6C34878D82A}">
                    <a16:rowId xmlns:a16="http://schemas.microsoft.com/office/drawing/2014/main" val="10008"/>
                  </a:ext>
                </a:extLst>
              </a:tr>
              <a:tr h="398923">
                <a:tc>
                  <a:txBody>
                    <a:bodyPr/>
                    <a:lstStyle/>
                    <a:p>
                      <a:pPr rtl="1"/>
                      <a:r>
                        <a:rPr lang="fa-IR" dirty="0"/>
                        <a:t>10- عاشق کنترل کردن دیگران و دیکتاتوراست</a:t>
                      </a:r>
                    </a:p>
                  </a:txBody>
                  <a:tcPr/>
                </a:tc>
                <a:extLst>
                  <a:ext uri="{0D108BD9-81ED-4DB2-BD59-A6C34878D82A}">
                    <a16:rowId xmlns:a16="http://schemas.microsoft.com/office/drawing/2014/main" val="10009"/>
                  </a:ext>
                </a:extLst>
              </a:tr>
            </a:tbl>
          </a:graphicData>
        </a:graphic>
      </p:graphicFrame>
      <p:graphicFrame>
        <p:nvGraphicFramePr>
          <p:cNvPr id="9" name="Content Placeholder 8"/>
          <p:cNvGraphicFramePr>
            <a:graphicFrameLocks noGrp="1"/>
          </p:cNvGraphicFramePr>
          <p:nvPr>
            <p:ph sz="quarter" idx="4"/>
            <p:extLst>
              <p:ext uri="{D42A27DB-BD31-4B8C-83A1-F6EECF244321}">
                <p14:modId xmlns:p14="http://schemas.microsoft.com/office/powerpoint/2010/main" val="2005381785"/>
              </p:ext>
            </p:extLst>
          </p:nvPr>
        </p:nvGraphicFramePr>
        <p:xfrm>
          <a:off x="4644008" y="1412776"/>
          <a:ext cx="4320480" cy="4308088"/>
        </p:xfrm>
        <a:graphic>
          <a:graphicData uri="http://schemas.openxmlformats.org/drawingml/2006/table">
            <a:tbl>
              <a:tblPr rtl="1" firstRow="1" bandRow="1">
                <a:tableStyleId>{5C22544A-7EE6-4342-B048-85BDC9FD1C3A}</a:tableStyleId>
              </a:tblPr>
              <a:tblGrid>
                <a:gridCol w="4320480">
                  <a:extLst>
                    <a:ext uri="{9D8B030D-6E8A-4147-A177-3AD203B41FA5}">
                      <a16:colId xmlns:a16="http://schemas.microsoft.com/office/drawing/2014/main" val="20000"/>
                    </a:ext>
                  </a:extLst>
                </a:gridCol>
              </a:tblGrid>
              <a:tr h="432048">
                <a:tc>
                  <a:txBody>
                    <a:bodyPr/>
                    <a:lstStyle/>
                    <a:p>
                      <a:pPr rtl="1"/>
                      <a:r>
                        <a:rPr lang="fa-IR" dirty="0"/>
                        <a:t>1-از صحبت کردن در مورد گذشته خود اجتناب می کند</a:t>
                      </a:r>
                    </a:p>
                  </a:txBody>
                  <a:tcPr/>
                </a:tc>
                <a:extLst>
                  <a:ext uri="{0D108BD9-81ED-4DB2-BD59-A6C34878D82A}">
                    <a16:rowId xmlns:a16="http://schemas.microsoft.com/office/drawing/2014/main" val="10000"/>
                  </a:ext>
                </a:extLst>
              </a:tr>
              <a:tr h="370840">
                <a:tc>
                  <a:txBody>
                    <a:bodyPr/>
                    <a:lstStyle/>
                    <a:p>
                      <a:pPr rtl="1"/>
                      <a:r>
                        <a:rPr lang="fa-IR" dirty="0"/>
                        <a:t>2- جزییات سوابق خانوادگی خود</a:t>
                      </a:r>
                      <a:r>
                        <a:rPr lang="fa-IR" baseline="0" dirty="0"/>
                        <a:t> را فاش نمی کند</a:t>
                      </a:r>
                      <a:endParaRPr lang="fa-IR" dirty="0"/>
                    </a:p>
                  </a:txBody>
                  <a:tcPr/>
                </a:tc>
                <a:extLst>
                  <a:ext uri="{0D108BD9-81ED-4DB2-BD59-A6C34878D82A}">
                    <a16:rowId xmlns:a16="http://schemas.microsoft.com/office/drawing/2014/main" val="10001"/>
                  </a:ext>
                </a:extLst>
              </a:tr>
              <a:tr h="370840">
                <a:tc>
                  <a:txBody>
                    <a:bodyPr/>
                    <a:lstStyle/>
                    <a:p>
                      <a:pPr rtl="1"/>
                      <a:r>
                        <a:rPr lang="fa-IR" dirty="0"/>
                        <a:t>3- همچنان با نامزد قبلی تماس دارد</a:t>
                      </a:r>
                    </a:p>
                  </a:txBody>
                  <a:tcPr/>
                </a:tc>
                <a:extLst>
                  <a:ext uri="{0D108BD9-81ED-4DB2-BD59-A6C34878D82A}">
                    <a16:rowId xmlns:a16="http://schemas.microsoft.com/office/drawing/2014/main" val="10002"/>
                  </a:ext>
                </a:extLst>
              </a:tr>
              <a:tr h="370840">
                <a:tc>
                  <a:txBody>
                    <a:bodyPr/>
                    <a:lstStyle/>
                    <a:p>
                      <a:pPr rtl="1"/>
                      <a:r>
                        <a:rPr lang="fa-IR" dirty="0"/>
                        <a:t>4- بسیار مطیع اعضای خانواده است</a:t>
                      </a:r>
                    </a:p>
                  </a:txBody>
                  <a:tcPr/>
                </a:tc>
                <a:extLst>
                  <a:ext uri="{0D108BD9-81ED-4DB2-BD59-A6C34878D82A}">
                    <a16:rowId xmlns:a16="http://schemas.microsoft.com/office/drawing/2014/main" val="10003"/>
                  </a:ext>
                </a:extLst>
              </a:tr>
              <a:tr h="370840">
                <a:tc>
                  <a:txBody>
                    <a:bodyPr/>
                    <a:lstStyle/>
                    <a:p>
                      <a:pPr rtl="1"/>
                      <a:r>
                        <a:rPr lang="fa-IR" dirty="0"/>
                        <a:t>5- سوء</a:t>
                      </a:r>
                      <a:r>
                        <a:rPr lang="fa-IR" baseline="0" dirty="0"/>
                        <a:t> مصرف مواد دارد</a:t>
                      </a:r>
                      <a:endParaRPr lang="fa-IR" dirty="0"/>
                    </a:p>
                  </a:txBody>
                  <a:tcPr/>
                </a:tc>
                <a:extLst>
                  <a:ext uri="{0D108BD9-81ED-4DB2-BD59-A6C34878D82A}">
                    <a16:rowId xmlns:a16="http://schemas.microsoft.com/office/drawing/2014/main" val="10004"/>
                  </a:ext>
                </a:extLst>
              </a:tr>
              <a:tr h="370840">
                <a:tc>
                  <a:txBody>
                    <a:bodyPr/>
                    <a:lstStyle/>
                    <a:p>
                      <a:pPr rtl="1"/>
                      <a:r>
                        <a:rPr lang="fa-IR" dirty="0"/>
                        <a:t>6- بی نهایت دقیق بوده و مرتب عشق محبت وهدایای بسیارمی دهد</a:t>
                      </a:r>
                    </a:p>
                  </a:txBody>
                  <a:tcPr/>
                </a:tc>
                <a:extLst>
                  <a:ext uri="{0D108BD9-81ED-4DB2-BD59-A6C34878D82A}">
                    <a16:rowId xmlns:a16="http://schemas.microsoft.com/office/drawing/2014/main" val="10005"/>
                  </a:ext>
                </a:extLst>
              </a:tr>
              <a:tr h="370840">
                <a:tc>
                  <a:txBody>
                    <a:bodyPr/>
                    <a:lstStyle/>
                    <a:p>
                      <a:pPr rtl="1"/>
                      <a:r>
                        <a:rPr lang="fa-IR" dirty="0"/>
                        <a:t>7-لاس زدن های مکرر چشم چرانی ونیاز شدید</a:t>
                      </a:r>
                      <a:r>
                        <a:rPr lang="fa-IR" baseline="0" dirty="0"/>
                        <a:t> به توجه دیگران دارد</a:t>
                      </a:r>
                      <a:endParaRPr lang="fa-IR" dirty="0"/>
                    </a:p>
                  </a:txBody>
                  <a:tcPr/>
                </a:tc>
                <a:extLst>
                  <a:ext uri="{0D108BD9-81ED-4DB2-BD59-A6C34878D82A}">
                    <a16:rowId xmlns:a16="http://schemas.microsoft.com/office/drawing/2014/main" val="10006"/>
                  </a:ext>
                </a:extLst>
              </a:tr>
              <a:tr h="370840">
                <a:tc>
                  <a:txBody>
                    <a:bodyPr/>
                    <a:lstStyle/>
                    <a:p>
                      <a:pPr rtl="1"/>
                      <a:r>
                        <a:rPr lang="fa-IR" dirty="0"/>
                        <a:t>8- نسب به نامزد قبلی عصبانی و او را مقصر می داند</a:t>
                      </a:r>
                    </a:p>
                  </a:txBody>
                  <a:tcPr/>
                </a:tc>
                <a:extLst>
                  <a:ext uri="{0D108BD9-81ED-4DB2-BD59-A6C34878D82A}">
                    <a16:rowId xmlns:a16="http://schemas.microsoft.com/office/drawing/2014/main" val="10007"/>
                  </a:ext>
                </a:extLst>
              </a:tr>
              <a:tr h="370840">
                <a:tc>
                  <a:txBody>
                    <a:bodyPr/>
                    <a:lstStyle/>
                    <a:p>
                      <a:pPr rtl="1"/>
                      <a:r>
                        <a:rPr lang="fa-IR" dirty="0"/>
                        <a:t>9- بدهکار مالی</a:t>
                      </a:r>
                      <a:r>
                        <a:rPr lang="fa-IR" baseline="0" dirty="0"/>
                        <a:t> و چک های برگشتی دارد</a:t>
                      </a:r>
                      <a:endParaRPr lang="fa-IR" dirty="0"/>
                    </a:p>
                  </a:txBody>
                  <a:tcPr/>
                </a:tc>
                <a:extLst>
                  <a:ext uri="{0D108BD9-81ED-4DB2-BD59-A6C34878D82A}">
                    <a16:rowId xmlns:a16="http://schemas.microsoft.com/office/drawing/2014/main" val="10008"/>
                  </a:ext>
                </a:extLst>
              </a:tr>
              <a:tr h="370840">
                <a:tc>
                  <a:txBody>
                    <a:bodyPr/>
                    <a:lstStyle/>
                    <a:p>
                      <a:pPr rtl="1"/>
                      <a:r>
                        <a:rPr lang="fa-IR" dirty="0"/>
                        <a:t>10- می خواهد همه جا رئیس</a:t>
                      </a:r>
                      <a:r>
                        <a:rPr lang="fa-IR" baseline="0" dirty="0"/>
                        <a:t> باشد</a:t>
                      </a:r>
                      <a:endParaRPr lang="fa-IR" dirty="0"/>
                    </a:p>
                  </a:txBody>
                  <a:tcP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32868435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093956089"/>
              </p:ext>
            </p:extLst>
          </p:nvPr>
        </p:nvGraphicFramePr>
        <p:xfrm>
          <a:off x="457200" y="1481138"/>
          <a:ext cx="82296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2"/>
          <p:cNvSpPr>
            <a:spLocks noGrp="1"/>
          </p:cNvSpPr>
          <p:nvPr>
            <p:ph type="title"/>
          </p:nvPr>
        </p:nvSpPr>
        <p:spPr/>
        <p:txBody>
          <a:bodyPr/>
          <a:lstStyle/>
          <a:p>
            <a:pPr algn="ctr"/>
            <a:r>
              <a:rPr lang="fa-IR" dirty="0">
                <a:solidFill>
                  <a:schemeClr val="accent2">
                    <a:lumMod val="75000"/>
                  </a:schemeClr>
                </a:solidFill>
                <a:cs typeface="B Nazanin" pitchFamily="2" charset="-78"/>
                <a:sym typeface="Wingdings 2"/>
              </a:rPr>
              <a:t>   </a:t>
            </a:r>
            <a:r>
              <a:rPr lang="fa-IR" dirty="0">
                <a:solidFill>
                  <a:schemeClr val="accent2">
                    <a:lumMod val="75000"/>
                  </a:schemeClr>
                </a:solidFill>
                <a:cs typeface="B Nazanin" pitchFamily="2" charset="-78"/>
              </a:rPr>
              <a:t>دلایــل درست ازدواج  </a:t>
            </a:r>
            <a:r>
              <a:rPr lang="fa-IR" dirty="0">
                <a:solidFill>
                  <a:schemeClr val="accent2">
                    <a:lumMod val="75000"/>
                  </a:schemeClr>
                </a:solidFill>
                <a:cs typeface="B Nazanin" pitchFamily="2" charset="-78"/>
                <a:sym typeface="Wingdings 2"/>
              </a:rPr>
              <a:t></a:t>
            </a:r>
            <a:r>
              <a:rPr lang="fa-IR" dirty="0">
                <a:solidFill>
                  <a:schemeClr val="accent2">
                    <a:lumMod val="75000"/>
                  </a:schemeClr>
                </a:solidFill>
                <a:cs typeface="B Nazanin" pitchFamily="2" charset="-78"/>
              </a:rPr>
              <a:t>                 </a:t>
            </a:r>
          </a:p>
        </p:txBody>
      </p:sp>
    </p:spTree>
    <p:extLst>
      <p:ext uri="{BB962C8B-B14F-4D97-AF65-F5344CB8AC3E}">
        <p14:creationId xmlns:p14="http://schemas.microsoft.com/office/powerpoint/2010/main" val="6872119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BEBA8EAE-BF5A-486C-A8C5-ECC9F3942E4B}">
                <a14:imgProps xmlns:a14="http://schemas.microsoft.com/office/drawing/2010/main">
                  <a14:imgLayer r:embed="rId3">
                    <a14:imgEffect>
                      <a14:artisticGlowEdges/>
                    </a14:imgEffect>
                  </a14:imgLayer>
                </a14:imgProps>
              </a:ext>
              <a:ext uri="{28A0092B-C50C-407E-A947-70E740481C1C}">
                <a14:useLocalDpi xmlns:a14="http://schemas.microsoft.com/office/drawing/2010/main" val="0"/>
              </a:ext>
            </a:extLst>
          </a:blip>
          <a:srcRect/>
          <a:stretch>
            <a:fillRect/>
          </a:stretch>
        </p:blipFill>
        <p:spPr bwMode="auto">
          <a:xfrm>
            <a:off x="1992313" y="61890"/>
            <a:ext cx="5964063" cy="59420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273680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pPr algn="r"/>
            <a:r>
              <a:rPr lang="fa-IR" sz="2800" dirty="0"/>
              <a:t>افرادی که برای ازدواج مناسب نیستند :</a:t>
            </a:r>
          </a:p>
        </p:txBody>
      </p:sp>
      <p:pic>
        <p:nvPicPr>
          <p:cNvPr id="2050"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0" y="1484784"/>
            <a:ext cx="9144000" cy="41044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139047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67544" y="548680"/>
            <a:ext cx="8229600" cy="1143000"/>
          </a:xfrm>
        </p:spPr>
        <p:txBody>
          <a:bodyPr>
            <a:normAutofit/>
          </a:bodyPr>
          <a:lstStyle/>
          <a:p>
            <a:pPr algn="r"/>
            <a:r>
              <a:rPr lang="fa-IR" sz="3600" dirty="0">
                <a:cs typeface="B Homa" pitchFamily="2" charset="-78"/>
              </a:rPr>
              <a:t>  چه افرادی برای ازدواج با یکدیگر مناسب نیستند : </a:t>
            </a:r>
          </a:p>
        </p:txBody>
      </p:sp>
      <p:pic>
        <p:nvPicPr>
          <p:cNvPr id="307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07504" y="2276872"/>
            <a:ext cx="8617578" cy="2896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467430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23528" y="1196752"/>
            <a:ext cx="8820472" cy="5040560"/>
          </a:xfrm>
        </p:spPr>
        <p:txBody>
          <a:bodyPr>
            <a:noAutofit/>
          </a:bodyPr>
          <a:lstStyle/>
          <a:p>
            <a:r>
              <a:rPr lang="fa-IR" altLang="fa-IR" sz="1800" b="1" dirty="0">
                <a:solidFill>
                  <a:schemeClr val="accent2">
                    <a:lumMod val="75000"/>
                  </a:schemeClr>
                </a:solidFill>
                <a:latin typeface="Calibri"/>
                <a:ea typeface="+mj-ea"/>
                <a:cs typeface="B Mehr" pitchFamily="2" charset="-78"/>
              </a:rPr>
              <a:t>-رابطه ای که شما بیشتر عشق می ورزید.(دلایل آن تکرار الگوی دوران کودکی،تنبیه خود ،و همانند سازی با یکی از والدین می باشد)</a:t>
            </a:r>
            <a:br>
              <a:rPr lang="fa-IR" altLang="fa-IR" sz="1800" b="1" dirty="0">
                <a:solidFill>
                  <a:schemeClr val="accent2">
                    <a:lumMod val="75000"/>
                  </a:schemeClr>
                </a:solidFill>
                <a:latin typeface="Calibri"/>
                <a:ea typeface="+mj-ea"/>
                <a:cs typeface="B Mehr" pitchFamily="2" charset="-78"/>
              </a:rPr>
            </a:br>
            <a:r>
              <a:rPr lang="fa-IR" altLang="fa-IR" sz="1800" b="1" dirty="0">
                <a:solidFill>
                  <a:schemeClr val="accent2">
                    <a:lumMod val="75000"/>
                  </a:schemeClr>
                </a:solidFill>
                <a:latin typeface="Calibri"/>
                <a:ea typeface="+mj-ea"/>
                <a:cs typeface="B Mehr" pitchFamily="2" charset="-78"/>
              </a:rPr>
              <a:t>-رابطه ای که شما کمتر عشق می ورزید.(دلایل آن محافظت ازخود،تنبیه یکی از والدین ،کنترل دیگران وهمانند سازی با یکی از والدین می باشد.)</a:t>
            </a:r>
            <a:br>
              <a:rPr lang="fa-IR" altLang="fa-IR" sz="1800" b="1" dirty="0">
                <a:solidFill>
                  <a:schemeClr val="accent2">
                    <a:lumMod val="75000"/>
                  </a:schemeClr>
                </a:solidFill>
                <a:latin typeface="Calibri"/>
                <a:ea typeface="+mj-ea"/>
                <a:cs typeface="B Mehr" pitchFamily="2" charset="-78"/>
              </a:rPr>
            </a:br>
            <a:r>
              <a:rPr lang="fa-IR" altLang="fa-IR" sz="1800" b="1" dirty="0">
                <a:solidFill>
                  <a:schemeClr val="accent2">
                    <a:lumMod val="75000"/>
                  </a:schemeClr>
                </a:solidFill>
                <a:latin typeface="Calibri"/>
                <a:ea typeface="+mj-ea"/>
                <a:cs typeface="B Mehr" pitchFamily="2" charset="-78"/>
              </a:rPr>
              <a:t>-رابطه ای که درآن احساس می کنید فرد مقابل نیاز به تغییر دارد.(دلایل این رابطه داشتن کنترل روی او،فرار از زندگی خودتان،ودر کودکی به این نتیجه رسیده اید که نمی توانید آنچه را می خواهیدبدست آورید)</a:t>
            </a:r>
            <a:br>
              <a:rPr lang="fa-IR" altLang="fa-IR" sz="1800" b="1" dirty="0">
                <a:solidFill>
                  <a:schemeClr val="accent2">
                    <a:lumMod val="75000"/>
                  </a:schemeClr>
                </a:solidFill>
                <a:latin typeface="Calibri"/>
                <a:ea typeface="+mj-ea"/>
                <a:cs typeface="B Mehr" pitchFamily="2" charset="-78"/>
              </a:rPr>
            </a:br>
            <a:r>
              <a:rPr lang="fa-IR" altLang="fa-IR" sz="1800" b="1" dirty="0">
                <a:solidFill>
                  <a:schemeClr val="accent2">
                    <a:lumMod val="75000"/>
                  </a:schemeClr>
                </a:solidFill>
                <a:latin typeface="Calibri"/>
                <a:ea typeface="+mj-ea"/>
                <a:cs typeface="B Mehr" pitchFamily="2" charset="-78"/>
              </a:rPr>
              <a:t>-رابطه ای که در آن می خواهید دیگری را نجات دهید.(دلایل این رابطه تکرار یک الگوی کودکی،نیاز به احساس برتری،ونیاز به کنترل دیگران می باشد)</a:t>
            </a:r>
            <a:br>
              <a:rPr lang="fa-IR" altLang="fa-IR" sz="1800" b="1" dirty="0">
                <a:solidFill>
                  <a:schemeClr val="accent2">
                    <a:lumMod val="75000"/>
                  </a:schemeClr>
                </a:solidFill>
                <a:latin typeface="Calibri"/>
                <a:ea typeface="+mj-ea"/>
                <a:cs typeface="B Mehr" pitchFamily="2" charset="-78"/>
              </a:rPr>
            </a:br>
            <a:r>
              <a:rPr lang="fa-IR" altLang="fa-IR" sz="1800" b="1" dirty="0">
                <a:solidFill>
                  <a:schemeClr val="accent2">
                    <a:lumMod val="75000"/>
                  </a:schemeClr>
                </a:solidFill>
                <a:latin typeface="Calibri"/>
                <a:ea typeface="+mj-ea"/>
                <a:cs typeface="B Mehr" pitchFamily="2" charset="-78"/>
              </a:rPr>
              <a:t>-رابطه ای که در آن به همسر آینده به چشم یک آموزگار نگاه می کنید.(دلیل این رابطه عدم رسیدن به توجه وعشق در کودکی وداشتن اعتماد به نفس پائین می باشد)</a:t>
            </a:r>
            <a:br>
              <a:rPr lang="fa-IR" altLang="fa-IR" sz="1800" b="1" dirty="0">
                <a:solidFill>
                  <a:schemeClr val="accent2">
                    <a:lumMod val="75000"/>
                  </a:schemeClr>
                </a:solidFill>
                <a:latin typeface="Calibri"/>
                <a:ea typeface="+mj-ea"/>
                <a:cs typeface="B Mehr" pitchFamily="2" charset="-78"/>
              </a:rPr>
            </a:br>
            <a:r>
              <a:rPr lang="fa-IR" altLang="fa-IR" sz="1800" b="1" dirty="0">
                <a:solidFill>
                  <a:schemeClr val="accent2">
                    <a:lumMod val="75000"/>
                  </a:schemeClr>
                </a:solidFill>
                <a:latin typeface="Calibri"/>
                <a:ea typeface="+mj-ea"/>
                <a:cs typeface="B Mehr" pitchFamily="2" charset="-78"/>
              </a:rPr>
              <a:t>-رابطه ای که به دلیل چند ویژگی خاص ایجاد شودوتداوم یابد.</a:t>
            </a:r>
            <a:br>
              <a:rPr lang="fa-IR" altLang="fa-IR" sz="1800" b="1" dirty="0">
                <a:solidFill>
                  <a:schemeClr val="accent2">
                    <a:lumMod val="75000"/>
                  </a:schemeClr>
                </a:solidFill>
                <a:latin typeface="Calibri"/>
                <a:ea typeface="+mj-ea"/>
                <a:cs typeface="B Mehr" pitchFamily="2" charset="-78"/>
              </a:rPr>
            </a:br>
            <a:r>
              <a:rPr lang="fa-IR" altLang="fa-IR" sz="1800" b="1" dirty="0">
                <a:solidFill>
                  <a:schemeClr val="accent2">
                    <a:lumMod val="75000"/>
                  </a:schemeClr>
                </a:solidFill>
                <a:latin typeface="Calibri"/>
                <a:ea typeface="+mj-ea"/>
                <a:cs typeface="B Mehr" pitchFamily="2" charset="-78"/>
              </a:rPr>
              <a:t>-رابطه ی که به دلیل یک تفاهم خاص،ایجادشود وتداوم یابد.</a:t>
            </a:r>
            <a:br>
              <a:rPr lang="fa-IR" altLang="fa-IR" sz="1800" b="1" dirty="0">
                <a:solidFill>
                  <a:schemeClr val="accent2">
                    <a:lumMod val="75000"/>
                  </a:schemeClr>
                </a:solidFill>
                <a:latin typeface="Calibri"/>
                <a:ea typeface="+mj-ea"/>
                <a:cs typeface="B Mehr" pitchFamily="2" charset="-78"/>
              </a:rPr>
            </a:br>
            <a:r>
              <a:rPr lang="fa-IR" altLang="fa-IR" sz="1800" b="1" dirty="0">
                <a:solidFill>
                  <a:schemeClr val="accent2">
                    <a:lumMod val="75000"/>
                  </a:schemeClr>
                </a:solidFill>
                <a:latin typeface="Calibri"/>
                <a:ea typeface="+mj-ea"/>
                <a:cs typeface="B Mehr" pitchFamily="2" charset="-78"/>
              </a:rPr>
              <a:t>-رابطه ای که به دلیل لجاجت با خانواده ایجاد شود وتداوم یابد.</a:t>
            </a:r>
            <a:br>
              <a:rPr lang="fa-IR" altLang="fa-IR" sz="1800" b="1" dirty="0">
                <a:solidFill>
                  <a:schemeClr val="accent2">
                    <a:lumMod val="75000"/>
                  </a:schemeClr>
                </a:solidFill>
                <a:latin typeface="Calibri"/>
                <a:ea typeface="+mj-ea"/>
                <a:cs typeface="B Mehr" pitchFamily="2" charset="-78"/>
              </a:rPr>
            </a:br>
            <a:r>
              <a:rPr lang="fa-IR" altLang="fa-IR" sz="1800" b="1" dirty="0">
                <a:solidFill>
                  <a:schemeClr val="accent2">
                    <a:lumMod val="75000"/>
                  </a:schemeClr>
                </a:solidFill>
                <a:latin typeface="Calibri"/>
                <a:ea typeface="+mj-ea"/>
                <a:cs typeface="B Mehr" pitchFamily="2" charset="-78"/>
              </a:rPr>
              <a:t>-رابطه با کسی که در تضاد کامل با معشوق یانامزدقبلی باشد</a:t>
            </a:r>
            <a:br>
              <a:rPr lang="fa-IR" altLang="fa-IR" sz="1800" b="1" dirty="0">
                <a:solidFill>
                  <a:schemeClr val="accent2">
                    <a:lumMod val="75000"/>
                  </a:schemeClr>
                </a:solidFill>
                <a:latin typeface="Calibri"/>
                <a:ea typeface="+mj-ea"/>
                <a:cs typeface="B Mehr" pitchFamily="2" charset="-78"/>
              </a:rPr>
            </a:br>
            <a:r>
              <a:rPr lang="fa-IR" altLang="fa-IR" sz="1800" b="1" dirty="0">
                <a:solidFill>
                  <a:schemeClr val="accent2">
                    <a:lumMod val="75000"/>
                  </a:schemeClr>
                </a:solidFill>
                <a:latin typeface="Calibri"/>
                <a:ea typeface="+mj-ea"/>
                <a:cs typeface="B Mehr" pitchFamily="2" charset="-78"/>
              </a:rPr>
              <a:t>-رابطه بافردی که بایک نفر دیگر است.(دلیل این رابطه داشتن احساس ترک شدگی درکودکی،اعتماد به نفس پائین وترس از صمیمیت می باشد)</a:t>
            </a:r>
            <a:endParaRPr lang="fa-IR" sz="2400" b="1" dirty="0">
              <a:solidFill>
                <a:schemeClr val="accent2">
                  <a:lumMod val="75000"/>
                </a:schemeClr>
              </a:solidFill>
              <a:cs typeface="B Mehr" pitchFamily="2" charset="-78"/>
            </a:endParaRPr>
          </a:p>
        </p:txBody>
      </p:sp>
      <p:sp>
        <p:nvSpPr>
          <p:cNvPr id="3" name="Title 2"/>
          <p:cNvSpPr>
            <a:spLocks noGrp="1"/>
          </p:cNvSpPr>
          <p:nvPr>
            <p:ph type="title"/>
          </p:nvPr>
        </p:nvSpPr>
        <p:spPr/>
        <p:txBody>
          <a:bodyPr>
            <a:noAutofit/>
          </a:bodyPr>
          <a:lstStyle/>
          <a:p>
            <a:pPr algn="ctr"/>
            <a:r>
              <a:rPr lang="fa-IR" sz="3600" dirty="0">
                <a:cs typeface="B Mehr" pitchFamily="2" charset="-78"/>
              </a:rPr>
              <a:t>روابطی که مناسب ازدواج نیست</a:t>
            </a:r>
            <a:br>
              <a:rPr lang="fa-IR" sz="3600" dirty="0">
                <a:cs typeface="B Mehr" pitchFamily="2" charset="-78"/>
              </a:rPr>
            </a:br>
            <a:endParaRPr lang="fa-IR" sz="3600" dirty="0">
              <a:cs typeface="B Mehr" pitchFamily="2" charset="-78"/>
            </a:endParaRPr>
          </a:p>
        </p:txBody>
      </p:sp>
    </p:spTree>
    <p:extLst>
      <p:ext uri="{BB962C8B-B14F-4D97-AF65-F5344CB8AC3E}">
        <p14:creationId xmlns:p14="http://schemas.microsoft.com/office/powerpoint/2010/main" val="21782463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609821-A0D1-7209-4B47-54C56CB27BE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73F4ED2-6DB5-D58A-0B5A-1D2B3C14ED44}"/>
              </a:ext>
            </a:extLst>
          </p:cNvPr>
          <p:cNvSpPr>
            <a:spLocks noGrp="1"/>
          </p:cNvSpPr>
          <p:nvPr>
            <p:ph type="ctrTitle"/>
          </p:nvPr>
        </p:nvSpPr>
        <p:spPr>
          <a:xfrm>
            <a:off x="489532" y="2132856"/>
            <a:ext cx="7772400" cy="1829761"/>
          </a:xfrm>
        </p:spPr>
        <p:txBody>
          <a:bodyPr/>
          <a:lstStyle/>
          <a:p>
            <a:pPr algn="ctr"/>
            <a:r>
              <a:rPr lang="fa-IR" dirty="0"/>
              <a:t>علائم هشداردهنده پیش از ازدواج</a:t>
            </a:r>
          </a:p>
        </p:txBody>
      </p:sp>
      <p:sp>
        <p:nvSpPr>
          <p:cNvPr id="3" name="Subtitle 2">
            <a:extLst>
              <a:ext uri="{FF2B5EF4-FFF2-40B4-BE49-F238E27FC236}">
                <a16:creationId xmlns:a16="http://schemas.microsoft.com/office/drawing/2014/main" id="{4292E2A3-E5B7-935F-F77A-98B61193D4E0}"/>
              </a:ext>
            </a:extLst>
          </p:cNvPr>
          <p:cNvSpPr>
            <a:spLocks noGrp="1"/>
          </p:cNvSpPr>
          <p:nvPr>
            <p:ph type="subTitle" idx="1"/>
          </p:nvPr>
        </p:nvSpPr>
        <p:spPr>
          <a:xfrm>
            <a:off x="489532" y="4077072"/>
            <a:ext cx="7772400" cy="1199704"/>
          </a:xfrm>
        </p:spPr>
        <p:txBody>
          <a:bodyPr/>
          <a:lstStyle/>
          <a:p>
            <a:pPr algn="ctr"/>
            <a:r>
              <a:rPr lang="fa-IR" dirty="0"/>
              <a:t>استاد:مصدق فیروزآبادی</a:t>
            </a:r>
          </a:p>
        </p:txBody>
      </p:sp>
      <p:pic>
        <p:nvPicPr>
          <p:cNvPr id="1026" name="Picture 2" descr="C:\Users\Sharif\Desktop\ahrar.png">
            <a:extLst>
              <a:ext uri="{FF2B5EF4-FFF2-40B4-BE49-F238E27FC236}">
                <a16:creationId xmlns:a16="http://schemas.microsoft.com/office/drawing/2014/main" id="{DEEC0503-7025-1711-960E-D64A3D1B138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756379" y="216524"/>
            <a:ext cx="1011107" cy="1466105"/>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02D3F156-A0C7-17CD-F40D-E8333D525B72}"/>
              </a:ext>
            </a:extLst>
          </p:cNvPr>
          <p:cNvSpPr txBox="1"/>
          <p:nvPr/>
        </p:nvSpPr>
        <p:spPr>
          <a:xfrm>
            <a:off x="1907704" y="1196752"/>
            <a:ext cx="4896544" cy="523220"/>
          </a:xfrm>
          <a:prstGeom prst="rect">
            <a:avLst/>
          </a:prstGeom>
          <a:noFill/>
          <a:ln>
            <a:noFill/>
          </a:ln>
        </p:spPr>
        <p:txBody>
          <a:bodyPr wrap="square" rtlCol="1">
            <a:spAutoFit/>
          </a:bodyPr>
          <a:lstStyle/>
          <a:p>
            <a:pPr algn="ctr"/>
            <a:r>
              <a:rPr lang="fa-IR" sz="2800" b="1" dirty="0"/>
              <a:t>« بسم الله الرحمن  الرحیم »</a:t>
            </a:r>
          </a:p>
        </p:txBody>
      </p:sp>
    </p:spTree>
    <p:extLst>
      <p:ext uri="{BB962C8B-B14F-4D97-AF65-F5344CB8AC3E}">
        <p14:creationId xmlns:p14="http://schemas.microsoft.com/office/powerpoint/2010/main" val="297760392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11560" y="260648"/>
            <a:ext cx="8229600" cy="1143000"/>
          </a:xfrm>
        </p:spPr>
        <p:txBody>
          <a:bodyPr>
            <a:normAutofit/>
          </a:bodyPr>
          <a:lstStyle/>
          <a:p>
            <a:pPr algn="ctr"/>
            <a:r>
              <a:rPr lang="fa-IR" sz="3600" dirty="0"/>
              <a:t> علایم هشدار دهنده درازدواج از نظر دکتر گلدریک</a:t>
            </a:r>
          </a:p>
        </p:txBody>
      </p:sp>
      <p:pic>
        <p:nvPicPr>
          <p:cNvPr id="4098"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755576" y="1484784"/>
            <a:ext cx="7881966" cy="44644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6090394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9732" y="1700808"/>
            <a:ext cx="7712833" cy="2880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070767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2">
            <a:duotone>
              <a:prstClr val="black"/>
              <a:schemeClr val="accent3">
                <a:tint val="45000"/>
                <a:satMod val="400000"/>
              </a:schemeClr>
            </a:duotone>
            <a:extLst>
              <a:ext uri="{28A0092B-C50C-407E-A947-70E740481C1C}">
                <a14:useLocalDpi xmlns:a14="http://schemas.microsoft.com/office/drawing/2010/main" val="0"/>
              </a:ext>
            </a:extLst>
          </a:blip>
          <a:srcRect/>
          <a:stretch>
            <a:fillRect/>
          </a:stretch>
        </p:blipFill>
        <p:spPr bwMode="auto">
          <a:xfrm>
            <a:off x="611560" y="1268760"/>
            <a:ext cx="8121529" cy="35283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2955005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20575345">
            <a:off x="1144225" y="1816781"/>
            <a:ext cx="6542562" cy="23860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0786981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3568" y="836712"/>
            <a:ext cx="7848872" cy="48245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4845645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746886" y="476672"/>
            <a:ext cx="7528204" cy="5483812"/>
          </a:xfrm>
          <a:prstGeom prst="rect">
            <a:avLst/>
          </a:prstGeom>
          <a:solidFill>
            <a:schemeClr val="bg2"/>
          </a:solidFill>
        </p:spPr>
        <p:txBody>
          <a:bodyPr/>
          <a:lstStyle>
            <a:lvl1pPr algn="l" rtl="1"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a:lstStyle>
          <a:p>
            <a:pPr algn="r"/>
            <a:r>
              <a:rPr lang="fa-IR" altLang="fa-IR" sz="3600" dirty="0">
                <a:solidFill>
                  <a:srgbClr val="FF0066"/>
                </a:solidFill>
                <a:cs typeface="B Morvarid" pitchFamily="2" charset="-78"/>
              </a:rPr>
              <a:t>چکیده بحث انتخاب همسر</a:t>
            </a:r>
            <a:br>
              <a:rPr lang="fa-IR" altLang="fa-IR" sz="3600" dirty="0">
                <a:cs typeface="B Zar" pitchFamily="2" charset="-78"/>
              </a:rPr>
            </a:br>
            <a:r>
              <a:rPr lang="fa-IR" altLang="fa-IR" sz="1800" dirty="0">
                <a:solidFill>
                  <a:srgbClr val="D60093"/>
                </a:solidFill>
                <a:cs typeface="B Nazanin" pitchFamily="2" charset="-78"/>
              </a:rPr>
              <a:t>-زمانی می توانید فرد مناسبی را برای ازدواج پیدا کنید  که خودتان فرد مناسبی شده باشید.</a:t>
            </a:r>
            <a:br>
              <a:rPr lang="fa-IR" altLang="fa-IR" sz="1800" dirty="0">
                <a:solidFill>
                  <a:srgbClr val="D60093"/>
                </a:solidFill>
                <a:cs typeface="B Nazanin" pitchFamily="2" charset="-78"/>
              </a:rPr>
            </a:br>
            <a:r>
              <a:rPr lang="fa-IR" altLang="fa-IR" sz="1800" dirty="0">
                <a:solidFill>
                  <a:srgbClr val="D60093"/>
                </a:solidFill>
                <a:cs typeface="B Nazanin" pitchFamily="2" charset="-78"/>
              </a:rPr>
              <a:t>-زمانی می توانید ارتباط خوبی باهمسرتان داشته باشید که ارتباط خوبی با پدر،مادر،برادر،وخواهرخود داشته باشید.</a:t>
            </a:r>
            <a:br>
              <a:rPr lang="fa-IR" altLang="fa-IR" sz="1800" dirty="0">
                <a:solidFill>
                  <a:srgbClr val="D60093"/>
                </a:solidFill>
                <a:cs typeface="B Nazanin" pitchFamily="2" charset="-78"/>
              </a:rPr>
            </a:br>
            <a:br>
              <a:rPr lang="fa-IR" altLang="fa-IR" sz="1800" dirty="0">
                <a:solidFill>
                  <a:srgbClr val="D60093"/>
                </a:solidFill>
                <a:cs typeface="B Nazanin" pitchFamily="2" charset="-78"/>
              </a:rPr>
            </a:br>
            <a:br>
              <a:rPr lang="fa-IR" altLang="fa-IR" sz="1800" dirty="0">
                <a:solidFill>
                  <a:srgbClr val="3333CC"/>
                </a:solidFill>
                <a:cs typeface="B Nazanin" pitchFamily="2" charset="-78"/>
              </a:rPr>
            </a:br>
            <a:br>
              <a:rPr lang="fa-IR" altLang="fa-IR" sz="2400" dirty="0">
                <a:solidFill>
                  <a:srgbClr val="CC3399"/>
                </a:solidFill>
                <a:cs typeface="B Zar" pitchFamily="2" charset="-78"/>
              </a:rPr>
            </a:br>
            <a:r>
              <a:rPr lang="fa-IR" altLang="fa-IR" sz="3200" dirty="0">
                <a:solidFill>
                  <a:srgbClr val="CC3399"/>
                </a:solidFill>
                <a:cs typeface="B Morvarid" pitchFamily="2" charset="-78"/>
              </a:rPr>
              <a:t>-فردی را برای همسری خود انتخاب کنید که:</a:t>
            </a:r>
            <a:br>
              <a:rPr lang="fa-IR" altLang="fa-IR" sz="3200" dirty="0">
                <a:cs typeface="B Zar" pitchFamily="2" charset="-78"/>
              </a:rPr>
            </a:br>
            <a:r>
              <a:rPr lang="fa-IR" altLang="fa-IR" sz="2000" dirty="0">
                <a:solidFill>
                  <a:srgbClr val="9900FF"/>
                </a:solidFill>
                <a:cs typeface="B Nazanin" pitchFamily="2" charset="-78"/>
              </a:rPr>
              <a:t>1-ویژگی های خوب والدین تان را داشته باشد.</a:t>
            </a:r>
            <a:br>
              <a:rPr lang="fa-IR" altLang="fa-IR" sz="2000" dirty="0">
                <a:solidFill>
                  <a:srgbClr val="9900FF"/>
                </a:solidFill>
                <a:cs typeface="B Nazanin" pitchFamily="2" charset="-78"/>
              </a:rPr>
            </a:br>
            <a:r>
              <a:rPr lang="fa-IR" altLang="fa-IR" sz="2000" dirty="0">
                <a:solidFill>
                  <a:srgbClr val="9900FF"/>
                </a:solidFill>
                <a:cs typeface="B Nazanin" pitchFamily="2" charset="-78"/>
              </a:rPr>
              <a:t>2-همانند بهترین برادروخواهر شما باشد.</a:t>
            </a:r>
            <a:br>
              <a:rPr lang="fa-IR" altLang="fa-IR" sz="2000" dirty="0">
                <a:solidFill>
                  <a:srgbClr val="9900FF"/>
                </a:solidFill>
                <a:cs typeface="B Nazanin" pitchFamily="2" charset="-78"/>
              </a:rPr>
            </a:br>
            <a:r>
              <a:rPr lang="fa-IR" altLang="fa-IR" sz="2000" dirty="0">
                <a:solidFill>
                  <a:srgbClr val="9900FF"/>
                </a:solidFill>
                <a:cs typeface="B Nazanin" pitchFamily="2" charset="-78"/>
              </a:rPr>
              <a:t>3-بخواهید از او فرزندی داشته باشید.</a:t>
            </a:r>
            <a:br>
              <a:rPr lang="fa-IR" altLang="fa-IR" sz="2000" dirty="0">
                <a:solidFill>
                  <a:srgbClr val="9900FF"/>
                </a:solidFill>
                <a:cs typeface="B Nazanin" pitchFamily="2" charset="-78"/>
              </a:rPr>
            </a:br>
            <a:r>
              <a:rPr lang="fa-IR" altLang="fa-IR" sz="2000" dirty="0">
                <a:solidFill>
                  <a:srgbClr val="9900FF"/>
                </a:solidFill>
                <a:cs typeface="B Nazanin" pitchFamily="2" charset="-78"/>
              </a:rPr>
              <a:t>4-از اینکه شبیه او شوید احساس بدی نداشته باشید. </a:t>
            </a:r>
            <a:br>
              <a:rPr lang="fa-IR" altLang="fa-IR" sz="2000" dirty="0">
                <a:solidFill>
                  <a:srgbClr val="9900FF"/>
                </a:solidFill>
                <a:cs typeface="B Nazanin" pitchFamily="2" charset="-78"/>
              </a:rPr>
            </a:br>
            <a:r>
              <a:rPr lang="fa-IR" altLang="fa-IR" sz="2000" dirty="0">
                <a:solidFill>
                  <a:srgbClr val="9900FF"/>
                </a:solidFill>
                <a:cs typeface="B Nazanin" pitchFamily="2" charset="-78"/>
              </a:rPr>
              <a:t>5-اورا همانگونه که هست،بدون هیچ تغییری بپذیرید .</a:t>
            </a:r>
            <a:br>
              <a:rPr lang="fa-IR" altLang="fa-IR" sz="2000" dirty="0">
                <a:solidFill>
                  <a:srgbClr val="9900FF"/>
                </a:solidFill>
                <a:cs typeface="B Nazanin" pitchFamily="2" charset="-78"/>
              </a:rPr>
            </a:br>
            <a:r>
              <a:rPr lang="fa-IR" altLang="fa-IR" sz="2000" dirty="0">
                <a:solidFill>
                  <a:srgbClr val="9900FF"/>
                </a:solidFill>
                <a:cs typeface="B Nazanin" pitchFamily="2" charset="-78"/>
              </a:rPr>
              <a:t>6-بتواند برای فرزندتان پدری بهتر از پدرتان یا مادری بهتر از مادرتان باشد.</a:t>
            </a:r>
            <a:br>
              <a:rPr lang="fa-IR" altLang="fa-IR" sz="2000" dirty="0">
                <a:solidFill>
                  <a:srgbClr val="9900FF"/>
                </a:solidFill>
                <a:cs typeface="B Nazanin" pitchFamily="2" charset="-78"/>
              </a:rPr>
            </a:br>
            <a:r>
              <a:rPr lang="fa-IR" altLang="fa-IR" sz="2000" dirty="0">
                <a:solidFill>
                  <a:srgbClr val="9900FF"/>
                </a:solidFill>
                <a:cs typeface="B Nazanin" pitchFamily="2" charset="-78"/>
              </a:rPr>
              <a:t> 7-شبیه بهترین مرد یا زنی باشد که از کودکی می شناسید.</a:t>
            </a:r>
          </a:p>
        </p:txBody>
      </p:sp>
    </p:spTree>
    <p:extLst>
      <p:ext uri="{BB962C8B-B14F-4D97-AF65-F5344CB8AC3E}">
        <p14:creationId xmlns:p14="http://schemas.microsoft.com/office/powerpoint/2010/main" val="224641257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fa-IR" dirty="0">
                <a:solidFill>
                  <a:srgbClr val="7030A0"/>
                </a:solidFill>
                <a:cs typeface="B Nazanin" pitchFamily="2" charset="-78"/>
              </a:rPr>
              <a:t>با سپـاس از همراهـی شما عزیـزان </a:t>
            </a:r>
          </a:p>
        </p:txBody>
      </p:sp>
    </p:spTree>
    <p:extLst>
      <p:ext uri="{BB962C8B-B14F-4D97-AF65-F5344CB8AC3E}">
        <p14:creationId xmlns:p14="http://schemas.microsoft.com/office/powerpoint/2010/main" val="41859803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22525" y="1117600"/>
            <a:ext cx="4297363" cy="4621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19061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rved Down Ribbon 1"/>
          <p:cNvSpPr/>
          <p:nvPr/>
        </p:nvSpPr>
        <p:spPr>
          <a:xfrm>
            <a:off x="475928" y="1349152"/>
            <a:ext cx="8572500" cy="3259138"/>
          </a:xfrm>
          <a:prstGeom prst="ellipseRibbon">
            <a:avLst/>
          </a:prstGeom>
          <a:solidFill>
            <a:sysClr val="window" lastClr="FFFFFF"/>
          </a:solidFill>
          <a:ln w="25400" cap="flat" cmpd="sng" algn="ctr">
            <a:solidFill>
              <a:srgbClr val="4F81BD">
                <a:shade val="50000"/>
              </a:srgbClr>
            </a:solidFill>
            <a:prstDash val="solid"/>
          </a:ln>
          <a:effectLst/>
        </p:spPr>
        <p:txBody>
          <a:bodyPr rtlCol="1"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fa-IR" sz="4800" b="0" i="0" u="none" strike="noStrike" kern="0" cap="none" spc="0" normalizeH="0" baseline="0" noProof="0" dirty="0">
                <a:ln>
                  <a:noFill/>
                </a:ln>
                <a:solidFill>
                  <a:srgbClr val="C0504D">
                    <a:lumMod val="75000"/>
                  </a:srgbClr>
                </a:solidFill>
                <a:effectLst/>
                <a:uLnTx/>
                <a:uFillTx/>
                <a:latin typeface="Calibri"/>
                <a:ea typeface="+mn-ea"/>
                <a:cs typeface="B Titr" pitchFamily="2" charset="-78"/>
              </a:rPr>
              <a:t>آشنایی چیست ؟</a:t>
            </a:r>
            <a:endParaRPr kumimoji="0" lang="fa-IR" sz="4800" b="0" i="0" u="none" strike="noStrike" kern="0" cap="none" spc="0" normalizeH="0" baseline="0" noProof="0" dirty="0">
              <a:ln>
                <a:noFill/>
              </a:ln>
              <a:solidFill>
                <a:prstClr val="white"/>
              </a:solidFill>
              <a:effectLst/>
              <a:uLnTx/>
              <a:uFillTx/>
              <a:latin typeface="Calibri"/>
              <a:ea typeface="+mn-ea"/>
              <a:cs typeface="Arial"/>
            </a:endParaRPr>
          </a:p>
        </p:txBody>
      </p:sp>
    </p:spTree>
    <p:extLst>
      <p:ext uri="{BB962C8B-B14F-4D97-AF65-F5344CB8AC3E}">
        <p14:creationId xmlns:p14="http://schemas.microsoft.com/office/powerpoint/2010/main" val="17586286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764703"/>
            <a:ext cx="8815387" cy="5084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485706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bwMode="auto">
          <a:xfrm>
            <a:off x="0" y="274638"/>
            <a:ext cx="8686800" cy="6583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1" eaLnBrk="0" fontAlgn="base" hangingPunct="0">
              <a:spcBef>
                <a:spcPct val="0"/>
              </a:spcBef>
              <a:spcAft>
                <a:spcPct val="0"/>
              </a:spcAft>
              <a:defRPr sz="4400" kern="1200">
                <a:solidFill>
                  <a:schemeClr val="tx1"/>
                </a:solidFill>
                <a:latin typeface="+mj-lt"/>
                <a:ea typeface="+mj-ea"/>
                <a:cs typeface="+mj-cs"/>
              </a:defRPr>
            </a:lvl1pPr>
            <a:lvl2pPr algn="ctr" rtl="1" eaLnBrk="0" fontAlgn="base" hangingPunct="0">
              <a:spcBef>
                <a:spcPct val="0"/>
              </a:spcBef>
              <a:spcAft>
                <a:spcPct val="0"/>
              </a:spcAft>
              <a:defRPr sz="4400">
                <a:solidFill>
                  <a:schemeClr val="tx1"/>
                </a:solidFill>
                <a:latin typeface="Calibri" pitchFamily="34" charset="0"/>
                <a:cs typeface="Times New Roman" pitchFamily="18" charset="0"/>
              </a:defRPr>
            </a:lvl2pPr>
            <a:lvl3pPr algn="ctr" rtl="1" eaLnBrk="0" fontAlgn="base" hangingPunct="0">
              <a:spcBef>
                <a:spcPct val="0"/>
              </a:spcBef>
              <a:spcAft>
                <a:spcPct val="0"/>
              </a:spcAft>
              <a:defRPr sz="4400">
                <a:solidFill>
                  <a:schemeClr val="tx1"/>
                </a:solidFill>
                <a:latin typeface="Calibri" pitchFamily="34" charset="0"/>
                <a:cs typeface="Times New Roman" pitchFamily="18" charset="0"/>
              </a:defRPr>
            </a:lvl3pPr>
            <a:lvl4pPr algn="ctr" rtl="1" eaLnBrk="0" fontAlgn="base" hangingPunct="0">
              <a:spcBef>
                <a:spcPct val="0"/>
              </a:spcBef>
              <a:spcAft>
                <a:spcPct val="0"/>
              </a:spcAft>
              <a:defRPr sz="4400">
                <a:solidFill>
                  <a:schemeClr val="tx1"/>
                </a:solidFill>
                <a:latin typeface="Calibri" pitchFamily="34" charset="0"/>
                <a:cs typeface="Times New Roman" pitchFamily="18" charset="0"/>
              </a:defRPr>
            </a:lvl4pPr>
            <a:lvl5pPr algn="ctr" rtl="1" eaLnBrk="0" fontAlgn="base" hangingPunct="0">
              <a:spcBef>
                <a:spcPct val="0"/>
              </a:spcBef>
              <a:spcAft>
                <a:spcPct val="0"/>
              </a:spcAft>
              <a:defRPr sz="4400">
                <a:solidFill>
                  <a:schemeClr val="tx1"/>
                </a:solidFill>
                <a:latin typeface="Calibri" pitchFamily="34" charset="0"/>
                <a:cs typeface="Times New Roman" pitchFamily="18" charset="0"/>
              </a:defRPr>
            </a:lvl5pPr>
            <a:lvl6pPr marL="457200" algn="ctr" rtl="1" fontAlgn="base">
              <a:spcBef>
                <a:spcPct val="0"/>
              </a:spcBef>
              <a:spcAft>
                <a:spcPct val="0"/>
              </a:spcAft>
              <a:defRPr sz="4400">
                <a:solidFill>
                  <a:schemeClr val="tx1"/>
                </a:solidFill>
                <a:latin typeface="Calibri" pitchFamily="34" charset="0"/>
                <a:cs typeface="Times New Roman" pitchFamily="18" charset="0"/>
              </a:defRPr>
            </a:lvl6pPr>
            <a:lvl7pPr marL="914400" algn="ctr" rtl="1" fontAlgn="base">
              <a:spcBef>
                <a:spcPct val="0"/>
              </a:spcBef>
              <a:spcAft>
                <a:spcPct val="0"/>
              </a:spcAft>
              <a:defRPr sz="4400">
                <a:solidFill>
                  <a:schemeClr val="tx1"/>
                </a:solidFill>
                <a:latin typeface="Calibri" pitchFamily="34" charset="0"/>
                <a:cs typeface="Times New Roman" pitchFamily="18" charset="0"/>
              </a:defRPr>
            </a:lvl7pPr>
            <a:lvl8pPr marL="1371600" algn="ctr" rtl="1" fontAlgn="base">
              <a:spcBef>
                <a:spcPct val="0"/>
              </a:spcBef>
              <a:spcAft>
                <a:spcPct val="0"/>
              </a:spcAft>
              <a:defRPr sz="4400">
                <a:solidFill>
                  <a:schemeClr val="tx1"/>
                </a:solidFill>
                <a:latin typeface="Calibri" pitchFamily="34" charset="0"/>
                <a:cs typeface="Times New Roman" pitchFamily="18" charset="0"/>
              </a:defRPr>
            </a:lvl8pPr>
            <a:lvl9pPr marL="1828800" algn="ctr" rtl="1" fontAlgn="base">
              <a:spcBef>
                <a:spcPct val="0"/>
              </a:spcBef>
              <a:spcAft>
                <a:spcPct val="0"/>
              </a:spcAft>
              <a:defRPr sz="4400">
                <a:solidFill>
                  <a:schemeClr val="tx1"/>
                </a:solidFill>
                <a:latin typeface="Calibri" pitchFamily="34" charset="0"/>
                <a:cs typeface="Times New Roman" pitchFamily="18" charset="0"/>
              </a:defRPr>
            </a:lvl9pPr>
          </a:lstStyle>
          <a:p>
            <a:pPr marL="0" marR="0" lvl="0" indent="0" algn="r" defTabSz="914400" rtl="1" eaLnBrk="1" fontAlgn="base" latinLnBrk="0" hangingPunct="1">
              <a:lnSpc>
                <a:spcPct val="100000"/>
              </a:lnSpc>
              <a:spcBef>
                <a:spcPct val="0"/>
              </a:spcBef>
              <a:spcAft>
                <a:spcPct val="0"/>
              </a:spcAft>
              <a:buClrTx/>
              <a:buSzTx/>
              <a:buFontTx/>
              <a:buNone/>
              <a:tabLst/>
              <a:defRPr/>
            </a:pPr>
            <a:r>
              <a:rPr kumimoji="0" lang="fa-IR" altLang="fa-IR" sz="4800" b="0" i="0" u="none" strike="noStrike" kern="1200" cap="none" spc="0" normalizeH="0" baseline="0" noProof="0" dirty="0">
                <a:ln>
                  <a:noFill/>
                </a:ln>
                <a:solidFill>
                  <a:schemeClr val="accent2">
                    <a:lumMod val="75000"/>
                  </a:schemeClr>
                </a:solidFill>
                <a:effectLst/>
                <a:uLnTx/>
                <a:uFillTx/>
                <a:latin typeface="Calibri"/>
                <a:ea typeface="+mj-ea"/>
                <a:cs typeface="B Titr" pitchFamily="2" charset="-78"/>
              </a:rPr>
              <a:t>مهمترین شیوه های آشنایی:</a:t>
            </a:r>
            <a:br>
              <a:rPr kumimoji="0" lang="fa-IR" altLang="fa-IR" sz="900" b="0" i="0" u="none" strike="noStrike" kern="1200" cap="none" spc="0" normalizeH="0" baseline="0" noProof="0" dirty="0">
                <a:ln>
                  <a:noFill/>
                </a:ln>
                <a:solidFill>
                  <a:schemeClr val="accent2">
                    <a:lumMod val="75000"/>
                  </a:schemeClr>
                </a:solidFill>
                <a:effectLst/>
                <a:uLnTx/>
                <a:uFillTx/>
                <a:latin typeface="Calibri"/>
                <a:ea typeface="+mj-ea"/>
                <a:cs typeface="B Titr" pitchFamily="2" charset="-78"/>
              </a:rPr>
            </a:br>
            <a:br>
              <a:rPr kumimoji="0" lang="fa-IR" altLang="fa-IR" sz="3600" b="0" i="0" u="none" strike="noStrike" kern="1200" cap="none" spc="0" normalizeH="0" baseline="0" noProof="0" dirty="0">
                <a:ln>
                  <a:noFill/>
                </a:ln>
                <a:solidFill>
                  <a:schemeClr val="accent2">
                    <a:lumMod val="75000"/>
                  </a:schemeClr>
                </a:solidFill>
                <a:effectLst/>
                <a:uLnTx/>
                <a:uFillTx/>
                <a:latin typeface="Calibri"/>
                <a:ea typeface="+mj-ea"/>
                <a:cs typeface="B Titr" pitchFamily="2" charset="-78"/>
              </a:rPr>
            </a:br>
            <a:r>
              <a:rPr kumimoji="0" lang="fa-IR" altLang="fa-IR" sz="3600" b="0" i="0" u="none" strike="noStrike" kern="1200" cap="none" spc="0" normalizeH="0" baseline="0" noProof="0" dirty="0">
                <a:ln>
                  <a:noFill/>
                </a:ln>
                <a:solidFill>
                  <a:schemeClr val="accent2">
                    <a:lumMod val="75000"/>
                  </a:schemeClr>
                </a:solidFill>
                <a:effectLst/>
                <a:uLnTx/>
                <a:uFillTx/>
                <a:latin typeface="Calibri"/>
                <a:ea typeface="+mj-ea"/>
                <a:cs typeface="B Titr" pitchFamily="2" charset="-78"/>
              </a:rPr>
              <a:t>1-محیط زندگی</a:t>
            </a:r>
            <a:br>
              <a:rPr kumimoji="0" lang="fa-IR" altLang="fa-IR" sz="3600" b="0" i="0" u="none" strike="noStrike" kern="1200" cap="none" spc="0" normalizeH="0" baseline="0" noProof="0" dirty="0">
                <a:ln>
                  <a:noFill/>
                </a:ln>
                <a:solidFill>
                  <a:schemeClr val="accent2">
                    <a:lumMod val="75000"/>
                  </a:schemeClr>
                </a:solidFill>
                <a:effectLst/>
                <a:uLnTx/>
                <a:uFillTx/>
                <a:latin typeface="Calibri"/>
                <a:ea typeface="+mj-ea"/>
                <a:cs typeface="B Titr" pitchFamily="2" charset="-78"/>
              </a:rPr>
            </a:br>
            <a:r>
              <a:rPr kumimoji="0" lang="fa-IR" altLang="fa-IR" sz="3600" b="0" i="0" u="none" strike="noStrike" kern="1200" cap="none" spc="0" normalizeH="0" baseline="0" noProof="0" dirty="0">
                <a:ln>
                  <a:noFill/>
                </a:ln>
                <a:solidFill>
                  <a:schemeClr val="accent2">
                    <a:lumMod val="75000"/>
                  </a:schemeClr>
                </a:solidFill>
                <a:effectLst/>
                <a:uLnTx/>
                <a:uFillTx/>
                <a:latin typeface="Calibri"/>
                <a:ea typeface="+mj-ea"/>
                <a:cs typeface="B Titr" pitchFamily="2" charset="-78"/>
              </a:rPr>
              <a:t>2-میهمانی ها ومراسم</a:t>
            </a:r>
            <a:br>
              <a:rPr kumimoji="0" lang="fa-IR" altLang="fa-IR" sz="3600" b="0" i="0" u="none" strike="noStrike" kern="1200" cap="none" spc="0" normalizeH="0" baseline="0" noProof="0" dirty="0">
                <a:ln>
                  <a:noFill/>
                </a:ln>
                <a:solidFill>
                  <a:schemeClr val="accent2">
                    <a:lumMod val="75000"/>
                  </a:schemeClr>
                </a:solidFill>
                <a:effectLst/>
                <a:uLnTx/>
                <a:uFillTx/>
                <a:latin typeface="Calibri"/>
                <a:ea typeface="+mj-ea"/>
                <a:cs typeface="B Titr" pitchFamily="2" charset="-78"/>
              </a:rPr>
            </a:br>
            <a:r>
              <a:rPr kumimoji="0" lang="fa-IR" altLang="fa-IR" sz="3600" b="0" i="0" u="none" strike="noStrike" kern="1200" cap="none" spc="0" normalizeH="0" baseline="0" noProof="0" dirty="0">
                <a:ln>
                  <a:noFill/>
                </a:ln>
                <a:solidFill>
                  <a:schemeClr val="accent2">
                    <a:lumMod val="75000"/>
                  </a:schemeClr>
                </a:solidFill>
                <a:effectLst/>
                <a:uLnTx/>
                <a:uFillTx/>
                <a:latin typeface="Calibri"/>
                <a:ea typeface="+mj-ea"/>
                <a:cs typeface="B Titr" pitchFamily="2" charset="-78"/>
              </a:rPr>
              <a:t>3-معرفی توسط دیگران</a:t>
            </a:r>
            <a:br>
              <a:rPr kumimoji="0" lang="fa-IR" altLang="fa-IR" sz="3600" b="0" i="0" u="none" strike="noStrike" kern="1200" cap="none" spc="0" normalizeH="0" baseline="0" noProof="0" dirty="0">
                <a:ln>
                  <a:noFill/>
                </a:ln>
                <a:solidFill>
                  <a:schemeClr val="accent2">
                    <a:lumMod val="75000"/>
                  </a:schemeClr>
                </a:solidFill>
                <a:effectLst/>
                <a:uLnTx/>
                <a:uFillTx/>
                <a:latin typeface="Calibri"/>
                <a:ea typeface="+mj-ea"/>
                <a:cs typeface="B Titr" pitchFamily="2" charset="-78"/>
              </a:rPr>
            </a:br>
            <a:r>
              <a:rPr kumimoji="0" lang="fa-IR" altLang="fa-IR" sz="3600" b="0" i="0" u="none" strike="noStrike" kern="1200" cap="none" spc="0" normalizeH="0" baseline="0" noProof="0" dirty="0">
                <a:ln>
                  <a:noFill/>
                </a:ln>
                <a:solidFill>
                  <a:schemeClr val="accent2">
                    <a:lumMod val="75000"/>
                  </a:schemeClr>
                </a:solidFill>
                <a:effectLst/>
                <a:uLnTx/>
                <a:uFillTx/>
                <a:latin typeface="Calibri"/>
                <a:ea typeface="+mj-ea"/>
                <a:cs typeface="B Titr" pitchFamily="2" charset="-78"/>
              </a:rPr>
              <a:t>4-محیط مجازی </a:t>
            </a:r>
            <a:br>
              <a:rPr kumimoji="0" lang="fa-IR" altLang="fa-IR" sz="3600" b="0" i="0" u="none" strike="noStrike" kern="1200" cap="none" spc="0" normalizeH="0" baseline="0" noProof="0" dirty="0">
                <a:ln>
                  <a:noFill/>
                </a:ln>
                <a:solidFill>
                  <a:schemeClr val="accent2">
                    <a:lumMod val="75000"/>
                  </a:schemeClr>
                </a:solidFill>
                <a:effectLst/>
                <a:uLnTx/>
                <a:uFillTx/>
                <a:latin typeface="Calibri"/>
                <a:ea typeface="+mj-ea"/>
                <a:cs typeface="B Titr" pitchFamily="2" charset="-78"/>
              </a:rPr>
            </a:br>
            <a:r>
              <a:rPr kumimoji="0" lang="fa-IR" altLang="fa-IR" sz="3600" b="0" i="0" u="none" strike="noStrike" kern="1200" cap="none" spc="0" normalizeH="0" baseline="0" noProof="0" dirty="0">
                <a:ln>
                  <a:noFill/>
                </a:ln>
                <a:solidFill>
                  <a:schemeClr val="accent2">
                    <a:lumMod val="75000"/>
                  </a:schemeClr>
                </a:solidFill>
                <a:effectLst/>
                <a:uLnTx/>
                <a:uFillTx/>
                <a:latin typeface="Calibri"/>
                <a:ea typeface="+mj-ea"/>
                <a:cs typeface="B Titr" pitchFamily="2" charset="-78"/>
              </a:rPr>
              <a:t>5-مراکز همسریابی</a:t>
            </a:r>
            <a:br>
              <a:rPr kumimoji="0" lang="fa-IR" altLang="fa-IR" sz="3600" b="0" i="0" u="none" strike="noStrike" kern="1200" cap="none" spc="0" normalizeH="0" baseline="0" noProof="0" dirty="0">
                <a:ln>
                  <a:noFill/>
                </a:ln>
                <a:solidFill>
                  <a:schemeClr val="accent2">
                    <a:lumMod val="75000"/>
                  </a:schemeClr>
                </a:solidFill>
                <a:effectLst/>
                <a:uLnTx/>
                <a:uFillTx/>
                <a:latin typeface="Calibri"/>
                <a:ea typeface="+mj-ea"/>
                <a:cs typeface="B Titr" pitchFamily="2" charset="-78"/>
              </a:rPr>
            </a:br>
            <a:r>
              <a:rPr kumimoji="0" lang="fa-IR" altLang="fa-IR" sz="3600" b="0" i="0" u="none" strike="noStrike" kern="1200" cap="none" spc="0" normalizeH="0" baseline="0" noProof="0" dirty="0">
                <a:ln>
                  <a:noFill/>
                </a:ln>
                <a:solidFill>
                  <a:schemeClr val="accent2">
                    <a:lumMod val="75000"/>
                  </a:schemeClr>
                </a:solidFill>
                <a:effectLst/>
                <a:uLnTx/>
                <a:uFillTx/>
                <a:latin typeface="Calibri"/>
                <a:ea typeface="+mj-ea"/>
                <a:cs typeface="B Titr" pitchFamily="2" charset="-78"/>
              </a:rPr>
              <a:t>6-آشنایی اتفاقی</a:t>
            </a:r>
          </a:p>
        </p:txBody>
      </p:sp>
    </p:spTree>
    <p:extLst>
      <p:ext uri="{BB962C8B-B14F-4D97-AF65-F5344CB8AC3E}">
        <p14:creationId xmlns:p14="http://schemas.microsoft.com/office/powerpoint/2010/main" val="12103192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552" y="836712"/>
            <a:ext cx="8136904" cy="3908762"/>
          </a:xfrm>
          <a:prstGeom prst="rect">
            <a:avLst/>
          </a:prstGeom>
        </p:spPr>
        <p:txBody>
          <a:bodyPr wrap="square">
            <a:spAutoFit/>
          </a:bodyPr>
          <a:lstStyle/>
          <a:p>
            <a:r>
              <a:rPr lang="fa-IR" sz="2400" dirty="0">
                <a:solidFill>
                  <a:srgbClr val="FF3300"/>
                </a:solidFill>
                <a:cs typeface="B Titr" pitchFamily="2" charset="-78"/>
              </a:rPr>
              <a:t>جذابیت : </a:t>
            </a:r>
          </a:p>
          <a:p>
            <a:br>
              <a:rPr lang="fa-IR" sz="2400" dirty="0">
                <a:cs typeface="B Titr" pitchFamily="2" charset="-78"/>
              </a:rPr>
            </a:br>
            <a:r>
              <a:rPr lang="fa-IR" sz="2400" b="1" dirty="0">
                <a:solidFill>
                  <a:schemeClr val="accent6">
                    <a:lumMod val="50000"/>
                  </a:schemeClr>
                </a:solidFill>
                <a:cs typeface="B Titr" pitchFamily="2" charset="-78"/>
              </a:rPr>
              <a:t>اولین عنصر محرک در آشنایی است.</a:t>
            </a:r>
            <a:br>
              <a:rPr lang="fa-IR" sz="2400" dirty="0">
                <a:cs typeface="B Titr" pitchFamily="2" charset="-78"/>
              </a:rPr>
            </a:br>
            <a:r>
              <a:rPr lang="fa-IR" sz="2400" dirty="0">
                <a:solidFill>
                  <a:schemeClr val="accent6">
                    <a:lumMod val="75000"/>
                  </a:schemeClr>
                </a:solidFill>
                <a:cs typeface="B Titr" pitchFamily="2" charset="-78"/>
              </a:rPr>
              <a:t>بر اساس مطالعات در33 فرهنگ ظاهر فیزیکی در مردان ودور نمای مالی مردان،سخت کوشی آنها در زنان به عنوان جذابترین عامل ذکر شده است.</a:t>
            </a:r>
            <a:br>
              <a:rPr lang="fa-IR" sz="2400" dirty="0">
                <a:solidFill>
                  <a:schemeClr val="accent6">
                    <a:lumMod val="75000"/>
                  </a:schemeClr>
                </a:solidFill>
                <a:cs typeface="B Titr" pitchFamily="2" charset="-78"/>
              </a:rPr>
            </a:br>
            <a:br>
              <a:rPr lang="fa-IR" sz="2400" dirty="0">
                <a:cs typeface="B Titr" pitchFamily="2" charset="-78"/>
              </a:rPr>
            </a:br>
            <a:r>
              <a:rPr lang="fa-IR" sz="2400" dirty="0">
                <a:solidFill>
                  <a:srgbClr val="006600"/>
                </a:solidFill>
                <a:cs typeface="B Titr" pitchFamily="2" charset="-78"/>
              </a:rPr>
              <a:t>منابع جذابیت </a:t>
            </a:r>
            <a:br>
              <a:rPr lang="fa-IR" sz="2400" dirty="0">
                <a:cs typeface="B Titr" pitchFamily="2" charset="-78"/>
              </a:rPr>
            </a:br>
            <a:r>
              <a:rPr lang="fa-IR" sz="2000" dirty="0">
                <a:solidFill>
                  <a:srgbClr val="009900"/>
                </a:solidFill>
                <a:cs typeface="B Titr" pitchFamily="2" charset="-78"/>
              </a:rPr>
              <a:t>جذابیت ظاهری</a:t>
            </a:r>
            <a:br>
              <a:rPr lang="fa-IR" sz="2000" dirty="0">
                <a:solidFill>
                  <a:srgbClr val="009900"/>
                </a:solidFill>
                <a:cs typeface="B Titr" pitchFamily="2" charset="-78"/>
              </a:rPr>
            </a:br>
            <a:r>
              <a:rPr lang="fa-IR" sz="2000" dirty="0">
                <a:solidFill>
                  <a:srgbClr val="009900"/>
                </a:solidFill>
                <a:cs typeface="B Titr" pitchFamily="2" charset="-78"/>
              </a:rPr>
              <a:t>جذابیت شخصیتی</a:t>
            </a:r>
            <a:br>
              <a:rPr lang="fa-IR" sz="2000" dirty="0">
                <a:solidFill>
                  <a:srgbClr val="009900"/>
                </a:solidFill>
                <a:cs typeface="B Titr" pitchFamily="2" charset="-78"/>
              </a:rPr>
            </a:br>
            <a:r>
              <a:rPr lang="fa-IR" sz="2000" dirty="0">
                <a:solidFill>
                  <a:srgbClr val="009900"/>
                </a:solidFill>
                <a:cs typeface="B Titr" pitchFamily="2" charset="-78"/>
              </a:rPr>
              <a:t>شباهتهای طرفین</a:t>
            </a:r>
            <a:br>
              <a:rPr lang="fa-IR" sz="2000" dirty="0">
                <a:solidFill>
                  <a:srgbClr val="009900"/>
                </a:solidFill>
                <a:cs typeface="B Titr" pitchFamily="2" charset="-78"/>
              </a:rPr>
            </a:br>
            <a:r>
              <a:rPr lang="fa-IR" sz="2000" dirty="0">
                <a:solidFill>
                  <a:srgbClr val="009900"/>
                </a:solidFill>
                <a:cs typeface="B Titr" pitchFamily="2" charset="-78"/>
              </a:rPr>
              <a:t>تضادها وتفاوتهای طرفین</a:t>
            </a:r>
            <a:endParaRPr lang="fa-IR" sz="2400" dirty="0"/>
          </a:p>
        </p:txBody>
      </p:sp>
    </p:spTree>
    <p:extLst>
      <p:ext uri="{BB962C8B-B14F-4D97-AF65-F5344CB8AC3E}">
        <p14:creationId xmlns:p14="http://schemas.microsoft.com/office/powerpoint/2010/main" val="34688443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556792"/>
            <a:ext cx="8388424" cy="2431435"/>
          </a:xfrm>
          <a:prstGeom prst="rect">
            <a:avLst/>
          </a:prstGeom>
        </p:spPr>
        <p:txBody>
          <a:bodyPr wrap="square">
            <a:spAutoFit/>
          </a:bodyPr>
          <a:lstStyle/>
          <a:p>
            <a:r>
              <a:rPr lang="fa-IR" sz="3200" b="1" dirty="0">
                <a:solidFill>
                  <a:srgbClr val="7030A0"/>
                </a:solidFill>
              </a:rPr>
              <a:t>فوایـد آشنایی :</a:t>
            </a:r>
            <a:br>
              <a:rPr lang="fa-IR" sz="2400" b="1" dirty="0"/>
            </a:br>
            <a:br>
              <a:rPr lang="fa-IR" sz="2400" b="1" dirty="0"/>
            </a:br>
            <a:r>
              <a:rPr lang="fa-IR" sz="2400" b="1" dirty="0"/>
              <a:t>1-باعث می شود تا گستره ی تفاوتها را مشاهده کنیم.</a:t>
            </a:r>
            <a:br>
              <a:rPr lang="fa-IR" sz="2400" b="1" dirty="0"/>
            </a:br>
            <a:r>
              <a:rPr lang="fa-IR" sz="2400" b="1" dirty="0"/>
              <a:t>2-به فرد کمک میکند تا خودرا بهتر بشناسد.</a:t>
            </a:r>
            <a:br>
              <a:rPr lang="fa-IR" sz="2400" b="1" dirty="0"/>
            </a:br>
            <a:r>
              <a:rPr lang="fa-IR" sz="2400" b="1" dirty="0"/>
              <a:t>3-می فهمیم از چه اموری خوش مان می آید و از چه اموری  بدمان می آید.</a:t>
            </a:r>
            <a:br>
              <a:rPr lang="fa-IR" sz="2400" b="1" dirty="0"/>
            </a:br>
            <a:r>
              <a:rPr lang="fa-IR" sz="2400" b="1" dirty="0"/>
              <a:t>4-به ما در یادگیری مهارتهای ارتباطی کمک می کند.</a:t>
            </a:r>
          </a:p>
        </p:txBody>
      </p:sp>
    </p:spTree>
    <p:extLst>
      <p:ext uri="{BB962C8B-B14F-4D97-AF65-F5344CB8AC3E}">
        <p14:creationId xmlns:p14="http://schemas.microsoft.com/office/powerpoint/2010/main" val="9144399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1196752"/>
            <a:ext cx="8208912" cy="2308324"/>
          </a:xfrm>
          <a:prstGeom prst="rect">
            <a:avLst/>
          </a:prstGeom>
        </p:spPr>
        <p:txBody>
          <a:bodyPr wrap="square">
            <a:spAutoFit/>
          </a:bodyPr>
          <a:lstStyle/>
          <a:p>
            <a:r>
              <a:rPr lang="fa-IR" sz="2400" b="1" dirty="0">
                <a:solidFill>
                  <a:schemeClr val="accent2">
                    <a:lumMod val="75000"/>
                  </a:schemeClr>
                </a:solidFill>
              </a:rPr>
              <a:t>محدودیت های آشنایی :</a:t>
            </a:r>
            <a:br>
              <a:rPr lang="fa-IR" sz="2400" b="1" dirty="0"/>
            </a:br>
            <a:br>
              <a:rPr lang="fa-IR" sz="2400" b="1" dirty="0"/>
            </a:br>
            <a:r>
              <a:rPr lang="fa-IR" sz="2400" b="1" dirty="0"/>
              <a:t>1-هردو نفرسعی درنشان دادن جنبه های مثبت هستند.</a:t>
            </a:r>
            <a:br>
              <a:rPr lang="fa-IR" sz="2400" b="1" dirty="0"/>
            </a:br>
            <a:r>
              <a:rPr lang="fa-IR" sz="2400" b="1" dirty="0"/>
              <a:t>2-باعث دور شدن از دوستان وفعالیت های روزمره میشود.</a:t>
            </a:r>
            <a:br>
              <a:rPr lang="fa-IR" sz="2400" b="1" dirty="0"/>
            </a:br>
            <a:r>
              <a:rPr lang="fa-IR" sz="2400" b="1" dirty="0"/>
              <a:t>3-کوتاهی در مواجهه با موضوعات ومسایل مشترک در زمان آشنایی.</a:t>
            </a:r>
            <a:br>
              <a:rPr lang="fa-IR" sz="2400" b="1" dirty="0"/>
            </a:br>
            <a:r>
              <a:rPr lang="fa-IR" sz="2400" b="1" dirty="0"/>
              <a:t>4-آشنایی بدون حد و مرز،آمادگی هر دو نفر برای ازدواج را تضعیف می کند.</a:t>
            </a:r>
          </a:p>
        </p:txBody>
      </p:sp>
    </p:spTree>
    <p:extLst>
      <p:ext uri="{BB962C8B-B14F-4D97-AF65-F5344CB8AC3E}">
        <p14:creationId xmlns:p14="http://schemas.microsoft.com/office/powerpoint/2010/main" val="294027504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141</TotalTime>
  <Words>1279</Words>
  <Application>Microsoft Office PowerPoint</Application>
  <PresentationFormat>On-screen Show (4:3)</PresentationFormat>
  <Paragraphs>51</Paragraphs>
  <Slides>26</Slides>
  <Notes>0</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26</vt:i4>
      </vt:variant>
    </vt:vector>
  </HeadingPairs>
  <TitlesOfParts>
    <vt:vector size="38" baseType="lpstr">
      <vt:lpstr>B Homa</vt:lpstr>
      <vt:lpstr>B Mehr</vt:lpstr>
      <vt:lpstr>B Morvarid</vt:lpstr>
      <vt:lpstr>B Nazanin</vt:lpstr>
      <vt:lpstr>B Titr</vt:lpstr>
      <vt:lpstr>B Zar</vt:lpstr>
      <vt:lpstr>Calibri</vt:lpstr>
      <vt:lpstr>Lucida Sans Unicode</vt:lpstr>
      <vt:lpstr>Verdana</vt:lpstr>
      <vt:lpstr>Wingdings 2</vt:lpstr>
      <vt:lpstr>Wingdings 3</vt:lpstr>
      <vt:lpstr>Concourse</vt:lpstr>
      <vt:lpstr>« بسم الله الرحمن  الرحیم » </vt:lpstr>
      <vt:lpstr>علائم هشداردهنده پیش از ازدواج</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نشانه های هشدار دهنده             مشکل نهایـی</vt:lpstr>
      <vt:lpstr>   دلایــل درست ازدواج                   </vt:lpstr>
      <vt:lpstr>PowerPoint Presentation</vt:lpstr>
      <vt:lpstr>افرادی که برای ازدواج مناسب نیستند :</vt:lpstr>
      <vt:lpstr>  چه افرادی برای ازدواج با یکدیگر مناسب نیستند : </vt:lpstr>
      <vt:lpstr>روابطی که مناسب ازدواج نیست </vt:lpstr>
      <vt:lpstr> علایم هشدار دهنده درازدواج از نظر دکتر گلدریک</vt:lpstr>
      <vt:lpstr>PowerPoint Presentation</vt:lpstr>
      <vt:lpstr>PowerPoint Presentation</vt:lpstr>
      <vt:lpstr>PowerPoint Presentation</vt:lpstr>
      <vt:lpstr>PowerPoint Presentation</vt:lpstr>
      <vt:lpstr>PowerPoint Presentation</vt:lpstr>
      <vt:lpstr>با سپـاس از همراهـی شما عزیـزان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علائم هشداردهنده پیش از ازدواج</dc:title>
  <dc:creator>Bakhsat</dc:creator>
  <cp:lastModifiedBy>Ahrar university</cp:lastModifiedBy>
  <cp:revision>23</cp:revision>
  <dcterms:created xsi:type="dcterms:W3CDTF">2025-10-29T08:05:11Z</dcterms:created>
  <dcterms:modified xsi:type="dcterms:W3CDTF">2025-11-08T09:44:00Z</dcterms:modified>
</cp:coreProperties>
</file>