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386" r:id="rId2"/>
    <p:sldId id="388" r:id="rId3"/>
    <p:sldId id="387" r:id="rId4"/>
    <p:sldId id="383" r:id="rId5"/>
    <p:sldId id="293" r:id="rId6"/>
    <p:sldId id="307" r:id="rId7"/>
    <p:sldId id="295" r:id="rId8"/>
    <p:sldId id="308" r:id="rId9"/>
    <p:sldId id="296" r:id="rId10"/>
    <p:sldId id="309" r:id="rId11"/>
    <p:sldId id="297" r:id="rId12"/>
    <p:sldId id="257" r:id="rId13"/>
    <p:sldId id="263" r:id="rId14"/>
    <p:sldId id="258" r:id="rId15"/>
    <p:sldId id="264" r:id="rId16"/>
    <p:sldId id="265" r:id="rId17"/>
    <p:sldId id="266" r:id="rId18"/>
    <p:sldId id="267" r:id="rId19"/>
    <p:sldId id="268" r:id="rId20"/>
    <p:sldId id="269" r:id="rId21"/>
    <p:sldId id="270" r:id="rId22"/>
    <p:sldId id="271" r:id="rId23"/>
    <p:sldId id="272" r:id="rId24"/>
    <p:sldId id="259" r:id="rId25"/>
    <p:sldId id="260" r:id="rId26"/>
    <p:sldId id="273" r:id="rId27"/>
    <p:sldId id="274" r:id="rId28"/>
    <p:sldId id="275" r:id="rId29"/>
    <p:sldId id="276" r:id="rId30"/>
    <p:sldId id="277" r:id="rId31"/>
    <p:sldId id="278" r:id="rId32"/>
    <p:sldId id="384" r:id="rId33"/>
    <p:sldId id="389" r:id="rId34"/>
    <p:sldId id="385"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8" r:id="rId50"/>
    <p:sldId id="299" r:id="rId51"/>
    <p:sldId id="300" r:id="rId52"/>
    <p:sldId id="301" r:id="rId53"/>
    <p:sldId id="302" r:id="rId54"/>
    <p:sldId id="303" r:id="rId55"/>
    <p:sldId id="304" r:id="rId56"/>
    <p:sldId id="305" r:id="rId57"/>
    <p:sldId id="311" r:id="rId58"/>
    <p:sldId id="361" r:id="rId59"/>
    <p:sldId id="362" r:id="rId60"/>
    <p:sldId id="363" r:id="rId61"/>
    <p:sldId id="364" r:id="rId62"/>
    <p:sldId id="365" r:id="rId63"/>
    <p:sldId id="310" r:id="rId64"/>
    <p:sldId id="312" r:id="rId65"/>
    <p:sldId id="313" r:id="rId66"/>
    <p:sldId id="314" r:id="rId67"/>
    <p:sldId id="315" r:id="rId68"/>
    <p:sldId id="317" r:id="rId69"/>
    <p:sldId id="316" r:id="rId70"/>
    <p:sldId id="318" r:id="rId71"/>
    <p:sldId id="319" r:id="rId72"/>
    <p:sldId id="320" r:id="rId73"/>
    <p:sldId id="321" r:id="rId74"/>
    <p:sldId id="322" r:id="rId75"/>
    <p:sldId id="366" r:id="rId76"/>
    <p:sldId id="367" r:id="rId77"/>
    <p:sldId id="368" r:id="rId78"/>
    <p:sldId id="369" r:id="rId79"/>
    <p:sldId id="372" r:id="rId80"/>
    <p:sldId id="371" r:id="rId81"/>
    <p:sldId id="373"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45" r:id="rId105"/>
    <p:sldId id="346" r:id="rId106"/>
    <p:sldId id="347" r:id="rId107"/>
    <p:sldId id="348" r:id="rId108"/>
    <p:sldId id="349" r:id="rId109"/>
    <p:sldId id="350" r:id="rId110"/>
    <p:sldId id="351" r:id="rId111"/>
    <p:sldId id="352" r:id="rId112"/>
    <p:sldId id="353" r:id="rId113"/>
    <p:sldId id="354" r:id="rId114"/>
    <p:sldId id="355" r:id="rId115"/>
    <p:sldId id="357" r:id="rId116"/>
    <p:sldId id="358" r:id="rId117"/>
    <p:sldId id="356" r:id="rId118"/>
    <p:sldId id="374" r:id="rId119"/>
    <p:sldId id="375" r:id="rId120"/>
    <p:sldId id="376" r:id="rId121"/>
    <p:sldId id="377" r:id="rId122"/>
    <p:sldId id="378" r:id="rId123"/>
    <p:sldId id="380" r:id="rId124"/>
    <p:sldId id="379" r:id="rId125"/>
    <p:sldId id="381" r:id="rId126"/>
    <p:sldId id="382" r:id="rId127"/>
    <p:sldId id="359" r:id="rId128"/>
    <p:sldId id="360"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2EE70D-B404-43B3-9DC9-858C34E47B7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195823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EE70D-B404-43B3-9DC9-858C34E47B7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1840906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EE70D-B404-43B3-9DC9-858C34E47B7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238177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2EE70D-B404-43B3-9DC9-858C34E47B7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253668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EE70D-B404-43B3-9DC9-858C34E47B76}"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324743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2EE70D-B404-43B3-9DC9-858C34E47B76}"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242553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2EE70D-B404-43B3-9DC9-858C34E47B76}"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191763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2EE70D-B404-43B3-9DC9-858C34E47B76}"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81350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EE70D-B404-43B3-9DC9-858C34E47B76}"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16290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EE70D-B404-43B3-9DC9-858C34E47B76}"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2631932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EE70D-B404-43B3-9DC9-858C34E47B76}"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9A04B-96DB-4216-95A4-BF549682788A}" type="slidenum">
              <a:rPr lang="en-US" smtClean="0"/>
              <a:t>‹#›</a:t>
            </a:fld>
            <a:endParaRPr lang="en-US"/>
          </a:p>
        </p:txBody>
      </p:sp>
    </p:spTree>
    <p:extLst>
      <p:ext uri="{BB962C8B-B14F-4D97-AF65-F5344CB8AC3E}">
        <p14:creationId xmlns:p14="http://schemas.microsoft.com/office/powerpoint/2010/main" val="257340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EE70D-B404-43B3-9DC9-858C34E47B76}" type="datetimeFigureOut">
              <a:rPr lang="en-US" smtClean="0"/>
              <a:t>12/19/2023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9A04B-96DB-4216-95A4-BF549682788A}" type="slidenum">
              <a:rPr lang="en-US" smtClean="0"/>
              <a:t>‹#›</a:t>
            </a:fld>
            <a:endParaRPr lang="en-US"/>
          </a:p>
        </p:txBody>
      </p:sp>
    </p:spTree>
    <p:extLst>
      <p:ext uri="{BB962C8B-B14F-4D97-AF65-F5344CB8AC3E}">
        <p14:creationId xmlns:p14="http://schemas.microsoft.com/office/powerpoint/2010/main" val="343970218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s://www.sira.fit/27992/%DA%A9%D8%A7%D9%84%D8%B1%DB%8C-%DA%86%DB%8C%D8%B3%D8%AA/"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296"/>
            <a:ext cx="12192000" cy="6858000"/>
          </a:xfrm>
          <a:prstGeom prst="rect">
            <a:avLst/>
          </a:prstGeom>
        </p:spPr>
      </p:pic>
    </p:spTree>
    <p:extLst>
      <p:ext uri="{BB962C8B-B14F-4D97-AF65-F5344CB8AC3E}">
        <p14:creationId xmlns:p14="http://schemas.microsoft.com/office/powerpoint/2010/main" val="105303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800" b="1" dirty="0" smtClean="0"/>
              <a:t>سومین اصل</a:t>
            </a:r>
            <a:endParaRPr lang="en-US" sz="8800" dirty="0"/>
          </a:p>
        </p:txBody>
      </p:sp>
    </p:spTree>
    <p:extLst>
      <p:ext uri="{BB962C8B-B14F-4D97-AF65-F5344CB8AC3E}">
        <p14:creationId xmlns:p14="http://schemas.microsoft.com/office/powerpoint/2010/main" val="18759471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58182" cy="6335926"/>
          </a:xfrm>
        </p:spPr>
        <p:txBody>
          <a:bodyPr>
            <a:normAutofit/>
          </a:bodyPr>
          <a:lstStyle/>
          <a:p>
            <a:pPr algn="r"/>
            <a:r>
              <a:rPr lang="fa-IR" sz="4800" b="1" dirty="0" smtClean="0">
                <a:solidFill>
                  <a:schemeClr val="accent2"/>
                </a:solidFill>
                <a:effectLst/>
              </a:rPr>
              <a:t>اگرچه انرژی را </a:t>
            </a:r>
            <a:r>
              <a:rPr lang="fa-IR" sz="4800" b="1" dirty="0" err="1" smtClean="0">
                <a:solidFill>
                  <a:schemeClr val="accent2"/>
                </a:solidFill>
                <a:effectLst/>
              </a:rPr>
              <a:t>می‌توان</a:t>
            </a:r>
            <a:r>
              <a:rPr lang="fa-IR" sz="4800" b="1" dirty="0" smtClean="0">
                <a:solidFill>
                  <a:schemeClr val="accent2"/>
                </a:solidFill>
                <a:effectLst/>
              </a:rPr>
              <a:t> از پروتئین به دست آورد، اما بدن ترجیح </a:t>
            </a:r>
            <a:r>
              <a:rPr lang="fa-IR" sz="4800" b="1" dirty="0" err="1" smtClean="0">
                <a:solidFill>
                  <a:schemeClr val="accent2"/>
                </a:solidFill>
                <a:effectLst/>
              </a:rPr>
              <a:t>می‌دهد</a:t>
            </a:r>
            <a:r>
              <a:rPr lang="fa-IR" sz="4800" b="1" dirty="0" smtClean="0">
                <a:solidFill>
                  <a:schemeClr val="accent2"/>
                </a:solidFill>
                <a:effectLst/>
              </a:rPr>
              <a:t> از این درشت مغذی برای ترمیم </a:t>
            </a:r>
            <a:r>
              <a:rPr lang="fa-IR" sz="4800" b="1" dirty="0" err="1" smtClean="0">
                <a:solidFill>
                  <a:schemeClr val="accent2"/>
                </a:solidFill>
                <a:effectLst/>
              </a:rPr>
              <a:t>بافت‌ها</a:t>
            </a:r>
            <a:r>
              <a:rPr lang="fa-IR" sz="4800" b="1" dirty="0" smtClean="0">
                <a:solidFill>
                  <a:schemeClr val="accent2"/>
                </a:solidFill>
                <a:effectLst/>
              </a:rPr>
              <a:t>، سنتز </a:t>
            </a:r>
            <a:r>
              <a:rPr lang="fa-IR" sz="4800" b="1" dirty="0" err="1" smtClean="0">
                <a:solidFill>
                  <a:schemeClr val="accent2"/>
                </a:solidFill>
                <a:effectLst/>
              </a:rPr>
              <a:t>آنتی‌بادی‌های</a:t>
            </a:r>
            <a:r>
              <a:rPr lang="fa-IR" sz="4800" b="1" dirty="0" smtClean="0">
                <a:solidFill>
                  <a:schemeClr val="accent2"/>
                </a:solidFill>
                <a:effectLst/>
              </a:rPr>
              <a:t> محافظ ایمنی، ایجاد </a:t>
            </a:r>
            <a:r>
              <a:rPr lang="fa-IR" sz="4800" b="1" dirty="0" err="1" smtClean="0">
                <a:solidFill>
                  <a:schemeClr val="accent2"/>
                </a:solidFill>
                <a:effectLst/>
              </a:rPr>
              <a:t>آنزیم‌ها</a:t>
            </a:r>
            <a:r>
              <a:rPr lang="fa-IR" sz="4800" b="1" dirty="0" smtClean="0">
                <a:solidFill>
                  <a:schemeClr val="accent2"/>
                </a:solidFill>
                <a:effectLst/>
              </a:rPr>
              <a:t>، تولید </a:t>
            </a:r>
            <a:r>
              <a:rPr lang="fa-IR" sz="4800" b="1" dirty="0" err="1" smtClean="0">
                <a:solidFill>
                  <a:schemeClr val="accent2"/>
                </a:solidFill>
                <a:effectLst/>
              </a:rPr>
              <a:t>هورمون‌ها</a:t>
            </a:r>
            <a:r>
              <a:rPr lang="fa-IR" sz="4800" b="1" dirty="0" smtClean="0">
                <a:solidFill>
                  <a:schemeClr val="accent2"/>
                </a:solidFill>
                <a:effectLst/>
              </a:rPr>
              <a:t>، تعادل </a:t>
            </a:r>
            <a:r>
              <a:rPr lang="en-US" sz="4800" b="1" dirty="0" smtClean="0">
                <a:solidFill>
                  <a:schemeClr val="accent2"/>
                </a:solidFill>
                <a:effectLst/>
              </a:rPr>
              <a:t>pH </a:t>
            </a:r>
            <a:r>
              <a:rPr lang="fa-IR" sz="4800" b="1" dirty="0" smtClean="0">
                <a:solidFill>
                  <a:schemeClr val="accent2"/>
                </a:solidFill>
                <a:effectLst/>
              </a:rPr>
              <a:t>و انتقال مواد مغذی به داخل و خارج </a:t>
            </a:r>
            <a:r>
              <a:rPr lang="fa-IR" sz="4800" b="1" dirty="0" err="1" smtClean="0">
                <a:solidFill>
                  <a:schemeClr val="accent2"/>
                </a:solidFill>
                <a:effectLst/>
              </a:rPr>
              <a:t>سلول‌ها</a:t>
            </a:r>
            <a:r>
              <a:rPr lang="fa-IR" sz="4800" b="1" dirty="0" smtClean="0">
                <a:solidFill>
                  <a:schemeClr val="accent2"/>
                </a:solidFill>
                <a:effectLst/>
              </a:rPr>
              <a:t> استفاده کند</a:t>
            </a:r>
            <a:r>
              <a:rPr lang="fa-IR" sz="4800" b="1" dirty="0" smtClean="0">
                <a:effectLst/>
              </a:rPr>
              <a:t>. این بدان معناست که </a:t>
            </a:r>
            <a:r>
              <a:rPr lang="fa-IR" sz="4800" b="1" dirty="0" smtClean="0">
                <a:solidFill>
                  <a:srgbClr val="00B0F0"/>
                </a:solidFill>
                <a:effectLst/>
              </a:rPr>
              <a:t>پروتئین به ندرت به عنوان منبع انرژی استفاده </a:t>
            </a:r>
            <a:r>
              <a:rPr lang="fa-IR" sz="4800" b="1" dirty="0" err="1" smtClean="0">
                <a:solidFill>
                  <a:srgbClr val="00B0F0"/>
                </a:solidFill>
                <a:effectLst/>
              </a:rPr>
              <a:t>می‌شود</a:t>
            </a:r>
            <a:r>
              <a:rPr lang="fa-IR" sz="4800" b="1" dirty="0" smtClean="0">
                <a:effectLst/>
              </a:rPr>
              <a:t>.</a:t>
            </a:r>
            <a:endParaRPr lang="en-US" sz="4800" b="1" dirty="0"/>
          </a:p>
        </p:txBody>
      </p:sp>
    </p:spTree>
    <p:extLst>
      <p:ext uri="{BB962C8B-B14F-4D97-AF65-F5344CB8AC3E}">
        <p14:creationId xmlns:p14="http://schemas.microsoft.com/office/powerpoint/2010/main" val="32167397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392421"/>
            <a:ext cx="11832609" cy="6335926"/>
          </a:xfrm>
        </p:spPr>
        <p:txBody>
          <a:bodyPr>
            <a:normAutofit/>
          </a:bodyPr>
          <a:lstStyle/>
          <a:p>
            <a:pPr algn="r"/>
            <a:r>
              <a:rPr lang="fa-IR" b="1" dirty="0" smtClean="0">
                <a:effectLst/>
              </a:rPr>
              <a:t>به منظور ذخیره پروتئین برای عملکردهای اولیه آن، ابتدا از </a:t>
            </a:r>
            <a:r>
              <a:rPr lang="fa-IR" b="1" dirty="0" err="1" smtClean="0">
                <a:effectLst/>
              </a:rPr>
              <a:t>کربوهیدرات‌ها</a:t>
            </a:r>
            <a:r>
              <a:rPr lang="fa-IR" b="1" dirty="0" smtClean="0">
                <a:effectLst/>
              </a:rPr>
              <a:t> و </a:t>
            </a:r>
            <a:r>
              <a:rPr lang="fa-IR" b="1" dirty="0" err="1" smtClean="0">
                <a:effectLst/>
              </a:rPr>
              <a:t>چربی‌ها</a:t>
            </a:r>
            <a:r>
              <a:rPr lang="fa-IR" b="1" dirty="0" smtClean="0">
                <a:effectLst/>
              </a:rPr>
              <a:t> به عنوان سوخت استفاده </a:t>
            </a:r>
            <a:r>
              <a:rPr lang="fa-IR" b="1" dirty="0" err="1" smtClean="0">
                <a:effectLst/>
              </a:rPr>
              <a:t>می‌شود</a:t>
            </a:r>
            <a:r>
              <a:rPr lang="fa-IR" b="1" dirty="0" smtClean="0">
                <a:effectLst/>
              </a:rPr>
              <a:t>. بنابراین، مصرف مقادیر کافی کربوهیدرات و چربی برای جلوگیری از تبدیل پروتئین به انرژی، بسیار مهم است. </a:t>
            </a:r>
            <a:r>
              <a:rPr lang="fa-IR" b="1" dirty="0" smtClean="0">
                <a:solidFill>
                  <a:schemeClr val="accent2"/>
                </a:solidFill>
                <a:effectLst/>
              </a:rPr>
              <a:t>اگر بدن منبع کالری کافی از </a:t>
            </a:r>
            <a:r>
              <a:rPr lang="fa-IR" b="1" dirty="0" err="1" smtClean="0">
                <a:solidFill>
                  <a:schemeClr val="accent2"/>
                </a:solidFill>
                <a:effectLst/>
              </a:rPr>
              <a:t>کربوهیدرات‌ها</a:t>
            </a:r>
            <a:r>
              <a:rPr lang="fa-IR" b="1" dirty="0" smtClean="0">
                <a:solidFill>
                  <a:schemeClr val="accent2"/>
                </a:solidFill>
                <a:effectLst/>
              </a:rPr>
              <a:t> و </a:t>
            </a:r>
            <a:r>
              <a:rPr lang="fa-IR" b="1" dirty="0" err="1" smtClean="0">
                <a:solidFill>
                  <a:schemeClr val="accent2"/>
                </a:solidFill>
                <a:effectLst/>
              </a:rPr>
              <a:t>چربی‌ها</a:t>
            </a:r>
            <a:r>
              <a:rPr lang="fa-IR" b="1" dirty="0" smtClean="0">
                <a:solidFill>
                  <a:schemeClr val="accent2"/>
                </a:solidFill>
                <a:effectLst/>
              </a:rPr>
              <a:t> دریافت نکند، </a:t>
            </a:r>
            <a:r>
              <a:rPr lang="fa-IR" b="1" dirty="0" err="1" smtClean="0">
                <a:solidFill>
                  <a:schemeClr val="accent2"/>
                </a:solidFill>
                <a:effectLst/>
              </a:rPr>
              <a:t>می‌تواند</a:t>
            </a:r>
            <a:r>
              <a:rPr lang="fa-IR" b="1" dirty="0" smtClean="0">
                <a:solidFill>
                  <a:schemeClr val="accent2"/>
                </a:solidFill>
                <a:effectLst/>
              </a:rPr>
              <a:t> پروتئین را تجزیه کرده و به </a:t>
            </a:r>
            <a:r>
              <a:rPr lang="fa-IR" b="1" dirty="0" err="1" smtClean="0">
                <a:solidFill>
                  <a:schemeClr val="accent2"/>
                </a:solidFill>
                <a:effectLst/>
              </a:rPr>
              <a:t>ازای</a:t>
            </a:r>
            <a:r>
              <a:rPr lang="fa-IR" b="1" dirty="0" smtClean="0">
                <a:solidFill>
                  <a:schemeClr val="accent2"/>
                </a:solidFill>
                <a:effectLst/>
              </a:rPr>
              <a:t> هر گرم پروتئین مصرفی، ۴ کیلو کالری دریافت کند</a:t>
            </a:r>
            <a:r>
              <a:rPr lang="fa-IR" b="1" dirty="0" smtClean="0">
                <a:effectLst/>
              </a:rPr>
              <a:t>. غذاهای غنی از پروتئین عبارتند از: گوشت، تخم مرغ، لبنیات، حبوبات، آجیل و </a:t>
            </a:r>
            <a:r>
              <a:rPr lang="fa-IR" b="1" dirty="0" err="1" smtClean="0">
                <a:effectLst/>
              </a:rPr>
              <a:t>دانه‌ها</a:t>
            </a:r>
            <a:r>
              <a:rPr lang="fa-IR" b="1" dirty="0" smtClean="0">
                <a:effectLst/>
              </a:rPr>
              <a:t>.</a:t>
            </a:r>
            <a:endParaRPr lang="en-US" b="1" dirty="0"/>
          </a:p>
        </p:txBody>
      </p:sp>
    </p:spTree>
    <p:extLst>
      <p:ext uri="{BB962C8B-B14F-4D97-AF65-F5344CB8AC3E}">
        <p14:creationId xmlns:p14="http://schemas.microsoft.com/office/powerpoint/2010/main" val="48907704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6267687"/>
          </a:xfrm>
        </p:spPr>
        <p:txBody>
          <a:bodyPr>
            <a:normAutofit/>
          </a:bodyPr>
          <a:lstStyle/>
          <a:p>
            <a:pPr algn="ctr"/>
            <a:r>
              <a:rPr lang="fa-IR" sz="7200" b="1" dirty="0" smtClean="0">
                <a:effectLst/>
              </a:rPr>
              <a:t>آیا تمام </a:t>
            </a:r>
            <a:r>
              <a:rPr lang="fa-IR" sz="7200" b="1" dirty="0" err="1" smtClean="0">
                <a:effectLst/>
              </a:rPr>
              <a:t>کالری‌ها</a:t>
            </a:r>
            <a:r>
              <a:rPr lang="fa-IR" sz="7200" b="1" dirty="0" smtClean="0">
                <a:effectLst/>
              </a:rPr>
              <a:t> یکسان هستند؟ </a:t>
            </a:r>
            <a:endParaRPr lang="en-US" sz="7200" b="1" dirty="0"/>
          </a:p>
        </p:txBody>
      </p:sp>
    </p:spTree>
    <p:extLst>
      <p:ext uri="{BB962C8B-B14F-4D97-AF65-F5344CB8AC3E}">
        <p14:creationId xmlns:p14="http://schemas.microsoft.com/office/powerpoint/2010/main" val="38525888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365125"/>
            <a:ext cx="11873552" cy="6185800"/>
          </a:xfrm>
        </p:spPr>
        <p:txBody>
          <a:bodyPr/>
          <a:lstStyle/>
          <a:p>
            <a:pPr algn="r"/>
            <a:r>
              <a:rPr lang="fa-IR" b="1" dirty="0" smtClean="0">
                <a:effectLst/>
              </a:rPr>
              <a:t>برخی بر این باورند که یک کالری، یک کالری است و اهمیتی ندارد که ۱۰۰ کالری شیرینی خورده باشید یا </a:t>
            </a:r>
            <a:r>
              <a:rPr lang="fa-IR" b="1" dirty="0" err="1" smtClean="0">
                <a:effectLst/>
              </a:rPr>
              <a:t>بروکلی</a:t>
            </a:r>
            <a:r>
              <a:rPr lang="fa-IR" b="1" dirty="0" smtClean="0">
                <a:effectLst/>
              </a:rPr>
              <a:t>، هر دو یک تاثیر را روی </a:t>
            </a:r>
            <a:r>
              <a:rPr lang="fa-IR" b="1" dirty="0" err="1" smtClean="0">
                <a:effectLst/>
              </a:rPr>
              <a:t>وزن‌تان</a:t>
            </a:r>
            <a:r>
              <a:rPr lang="fa-IR" b="1" dirty="0" smtClean="0">
                <a:effectLst/>
              </a:rPr>
              <a:t> </a:t>
            </a:r>
            <a:r>
              <a:rPr lang="fa-IR" b="1" dirty="0" err="1" smtClean="0">
                <a:effectLst/>
              </a:rPr>
              <a:t>می‌گذارند</a:t>
            </a:r>
            <a:r>
              <a:rPr lang="fa-IR" b="1" dirty="0" smtClean="0">
                <a:effectLst/>
              </a:rPr>
              <a:t>. اما </a:t>
            </a:r>
            <a:r>
              <a:rPr lang="fa-IR" b="1" dirty="0" smtClean="0">
                <a:solidFill>
                  <a:schemeClr val="accent2"/>
                </a:solidFill>
                <a:effectLst/>
              </a:rPr>
              <a:t>وقتی این کالری وارد بدن </a:t>
            </a:r>
            <a:r>
              <a:rPr lang="fa-IR" b="1" dirty="0" err="1" smtClean="0">
                <a:solidFill>
                  <a:schemeClr val="accent2"/>
                </a:solidFill>
                <a:effectLst/>
              </a:rPr>
              <a:t>می‌شود</a:t>
            </a:r>
            <a:r>
              <a:rPr lang="fa-IR" b="1" dirty="0" smtClean="0">
                <a:solidFill>
                  <a:schemeClr val="accent2"/>
                </a:solidFill>
                <a:effectLst/>
              </a:rPr>
              <a:t> دیگر همه چیز به این سادگی نیست</a:t>
            </a:r>
            <a:r>
              <a:rPr lang="fa-IR" b="1" dirty="0" smtClean="0">
                <a:effectLst/>
              </a:rPr>
              <a:t>. </a:t>
            </a:r>
            <a:r>
              <a:rPr lang="fa-IR" b="1" dirty="0" smtClean="0">
                <a:solidFill>
                  <a:srgbClr val="00B0F0"/>
                </a:solidFill>
                <a:effectLst/>
              </a:rPr>
              <a:t>بدن انسان سیستم بیوشیمیایی بسیار پیچیده به همراه فرآیندهای دقیق دارد که تعادل انرژی را تنظیم </a:t>
            </a:r>
            <a:r>
              <a:rPr lang="fa-IR" b="1" dirty="0" err="1" smtClean="0">
                <a:solidFill>
                  <a:srgbClr val="00B0F0"/>
                </a:solidFill>
                <a:effectLst/>
              </a:rPr>
              <a:t>می‌کند</a:t>
            </a:r>
            <a:r>
              <a:rPr lang="fa-IR" b="1" dirty="0" smtClean="0">
                <a:effectLst/>
              </a:rPr>
              <a:t>. در ادامه </a:t>
            </a:r>
            <a:r>
              <a:rPr lang="fa-IR" b="1" dirty="0" err="1" smtClean="0">
                <a:effectLst/>
              </a:rPr>
              <a:t>می‌خواهیم</a:t>
            </a:r>
            <a:r>
              <a:rPr lang="fa-IR" b="1" dirty="0" smtClean="0">
                <a:effectLst/>
              </a:rPr>
              <a:t> با چند مثال </a:t>
            </a:r>
            <a:r>
              <a:rPr lang="fa-IR" b="1" dirty="0" err="1" smtClean="0">
                <a:effectLst/>
              </a:rPr>
              <a:t>اثبات‌شده</a:t>
            </a:r>
            <a:r>
              <a:rPr lang="fa-IR" b="1" dirty="0" smtClean="0">
                <a:effectLst/>
              </a:rPr>
              <a:t> به شما نشان دهیم که چرا یک کالری آن چیزی نیست که فکر </a:t>
            </a:r>
            <a:r>
              <a:rPr lang="fa-IR" b="1" dirty="0" err="1" smtClean="0">
                <a:effectLst/>
              </a:rPr>
              <a:t>می‌کنید</a:t>
            </a:r>
            <a:r>
              <a:rPr lang="fa-IR" b="1" dirty="0"/>
              <a:t> </a:t>
            </a:r>
            <a:r>
              <a:rPr lang="fa-IR" b="1" dirty="0" smtClean="0"/>
              <a:t>.</a:t>
            </a:r>
            <a:endParaRPr lang="en-US" b="1" dirty="0"/>
          </a:p>
        </p:txBody>
      </p:sp>
    </p:spTree>
    <p:extLst>
      <p:ext uri="{BB962C8B-B14F-4D97-AF65-F5344CB8AC3E}">
        <p14:creationId xmlns:p14="http://schemas.microsoft.com/office/powerpoint/2010/main" val="98577334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65125"/>
            <a:ext cx="11932693" cy="6185800"/>
          </a:xfrm>
        </p:spPr>
        <p:txBody>
          <a:bodyPr>
            <a:normAutofit/>
          </a:bodyPr>
          <a:lstStyle/>
          <a:p>
            <a:pPr algn="ctr"/>
            <a:r>
              <a:rPr lang="fa-IR" sz="4800" b="1" dirty="0" err="1" smtClean="0">
                <a:solidFill>
                  <a:schemeClr val="accent2"/>
                </a:solidFill>
                <a:effectLst/>
              </a:rPr>
              <a:t>فروکتوز</a:t>
            </a:r>
            <a:r>
              <a:rPr lang="fa-IR" sz="4800" b="1" dirty="0" smtClean="0">
                <a:solidFill>
                  <a:schemeClr val="accent2"/>
                </a:solidFill>
                <a:effectLst/>
              </a:rPr>
              <a:t> در برابر گلوکز:</a:t>
            </a:r>
            <a:r>
              <a:rPr lang="fa-IR" sz="4800" b="1" dirty="0" smtClean="0">
                <a:effectLst/>
              </a:rPr>
              <a:t/>
            </a:r>
            <a:br>
              <a:rPr lang="fa-IR" sz="4800" b="1" dirty="0" smtClean="0">
                <a:effectLst/>
              </a:rPr>
            </a:br>
            <a:r>
              <a:rPr lang="fa-IR" sz="4800" b="1" dirty="0" smtClean="0">
                <a:effectLst/>
              </a:rPr>
              <a:t> دو قند ساده در رژیم غذایی به </a:t>
            </a:r>
            <a:r>
              <a:rPr lang="fa-IR" sz="4800" b="1" dirty="0" err="1" smtClean="0">
                <a:effectLst/>
              </a:rPr>
              <a:t>نام‌های</a:t>
            </a:r>
            <a:r>
              <a:rPr lang="fa-IR" sz="4800" b="1" dirty="0" smtClean="0">
                <a:effectLst/>
              </a:rPr>
              <a:t> گلوکز و </a:t>
            </a:r>
            <a:r>
              <a:rPr lang="fa-IR" sz="4800" b="1" dirty="0" err="1" smtClean="0">
                <a:effectLst/>
              </a:rPr>
              <a:t>فروکتوز</a:t>
            </a:r>
            <a:r>
              <a:rPr lang="fa-IR" sz="4800" b="1" dirty="0" smtClean="0">
                <a:effectLst/>
              </a:rPr>
              <a:t> وجود دارند. این دو در هر گرم کالری یکسانی دارند اما </a:t>
            </a:r>
            <a:r>
              <a:rPr lang="fa-IR" sz="4800" b="1" dirty="0" smtClean="0">
                <a:solidFill>
                  <a:srgbClr val="00B0F0"/>
                </a:solidFill>
                <a:effectLst/>
              </a:rPr>
              <a:t>نحوه سوخت و </a:t>
            </a:r>
            <a:r>
              <a:rPr lang="fa-IR" sz="4800" b="1" dirty="0" err="1" smtClean="0">
                <a:solidFill>
                  <a:srgbClr val="00B0F0"/>
                </a:solidFill>
                <a:effectLst/>
              </a:rPr>
              <a:t>سازشان</a:t>
            </a:r>
            <a:r>
              <a:rPr lang="fa-IR" sz="4800" b="1" dirty="0" smtClean="0">
                <a:solidFill>
                  <a:srgbClr val="00B0F0"/>
                </a:solidFill>
                <a:effectLst/>
              </a:rPr>
              <a:t> در بدن متفاوت از یکدیگر </a:t>
            </a:r>
            <a:r>
              <a:rPr lang="fa-IR" sz="4800" b="1" dirty="0" smtClean="0">
                <a:effectLst/>
              </a:rPr>
              <a:t>است. </a:t>
            </a:r>
            <a:r>
              <a:rPr lang="fa-IR" sz="4800" b="1" dirty="0" smtClean="0">
                <a:solidFill>
                  <a:srgbClr val="00B0F0"/>
                </a:solidFill>
                <a:effectLst/>
              </a:rPr>
              <a:t>گلوکز توسط تمام </a:t>
            </a:r>
            <a:r>
              <a:rPr lang="fa-IR" sz="4800" b="1" dirty="0" err="1" smtClean="0">
                <a:solidFill>
                  <a:srgbClr val="00B0F0"/>
                </a:solidFill>
                <a:effectLst/>
              </a:rPr>
              <a:t>بافت‌های</a:t>
            </a:r>
            <a:r>
              <a:rPr lang="fa-IR" sz="4800" b="1" dirty="0" smtClean="0">
                <a:solidFill>
                  <a:srgbClr val="00B0F0"/>
                </a:solidFill>
                <a:effectLst/>
              </a:rPr>
              <a:t> بدن اما </a:t>
            </a:r>
            <a:r>
              <a:rPr lang="fa-IR" sz="4800" b="1" dirty="0" err="1" smtClean="0">
                <a:solidFill>
                  <a:srgbClr val="00B0F0"/>
                </a:solidFill>
                <a:effectLst/>
              </a:rPr>
              <a:t>فروکتوز</a:t>
            </a:r>
            <a:r>
              <a:rPr lang="fa-IR" sz="4800" b="1" dirty="0" smtClean="0">
                <a:solidFill>
                  <a:srgbClr val="00B0F0"/>
                </a:solidFill>
                <a:effectLst/>
              </a:rPr>
              <a:t> توسط کبد و در مقدار قابل توجهی سوخت و ساز </a:t>
            </a:r>
            <a:r>
              <a:rPr lang="fa-IR" sz="4800" b="1" dirty="0" err="1" smtClean="0">
                <a:solidFill>
                  <a:srgbClr val="00B0F0"/>
                </a:solidFill>
                <a:effectLst/>
              </a:rPr>
              <a:t>می‌شود</a:t>
            </a:r>
            <a:r>
              <a:rPr lang="fa-IR" sz="4800" b="1" dirty="0" smtClean="0">
                <a:effectLst/>
              </a:rPr>
              <a:t>.</a:t>
            </a:r>
            <a:endParaRPr lang="en-US" sz="4800" b="1" dirty="0"/>
          </a:p>
        </p:txBody>
      </p:sp>
    </p:spTree>
    <p:extLst>
      <p:ext uri="{BB962C8B-B14F-4D97-AF65-F5344CB8AC3E}">
        <p14:creationId xmlns:p14="http://schemas.microsoft.com/office/powerpoint/2010/main" val="156821920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3" y="365125"/>
            <a:ext cx="11778018" cy="6308630"/>
          </a:xfrm>
        </p:spPr>
        <p:txBody>
          <a:bodyPr>
            <a:normAutofit/>
          </a:bodyPr>
          <a:lstStyle/>
          <a:p>
            <a:pPr algn="r"/>
            <a:r>
              <a:rPr lang="fa-IR" b="1" dirty="0" smtClean="0">
                <a:effectLst/>
              </a:rPr>
              <a:t>مقدار برابر کالری از گلوکز و </a:t>
            </a:r>
            <a:r>
              <a:rPr lang="fa-IR" b="1" dirty="0" err="1" smtClean="0">
                <a:effectLst/>
              </a:rPr>
              <a:t>فروکتوز</a:t>
            </a:r>
            <a:r>
              <a:rPr lang="fa-IR" b="1" dirty="0" smtClean="0">
                <a:effectLst/>
              </a:rPr>
              <a:t> اثرات متفاوتی روی گرسنگی، </a:t>
            </a:r>
            <a:r>
              <a:rPr lang="fa-IR" b="1" dirty="0" err="1" smtClean="0">
                <a:effectLst/>
              </a:rPr>
              <a:t>هورمون‌ها</a:t>
            </a:r>
            <a:r>
              <a:rPr lang="fa-IR" b="1" dirty="0" smtClean="0">
                <a:effectLst/>
              </a:rPr>
              <a:t> و سلامت متابولیک </a:t>
            </a:r>
            <a:r>
              <a:rPr lang="fa-IR" b="1" dirty="0" err="1" smtClean="0">
                <a:effectLst/>
              </a:rPr>
              <a:t>می‌گذارند</a:t>
            </a:r>
            <a:r>
              <a:rPr lang="fa-IR" b="1" dirty="0" smtClean="0">
                <a:effectLst/>
              </a:rPr>
              <a:t>. پس بررسی مواد مغذی بر اساس کالری آنها بسیار مشکل است. </a:t>
            </a:r>
            <a:r>
              <a:rPr lang="fa-IR" b="1" dirty="0" err="1" smtClean="0">
                <a:solidFill>
                  <a:srgbClr val="00B0F0"/>
                </a:solidFill>
                <a:effectLst/>
              </a:rPr>
              <a:t>فروکتوز</a:t>
            </a:r>
            <a:r>
              <a:rPr lang="fa-IR" b="1" dirty="0" smtClean="0">
                <a:effectLst/>
              </a:rPr>
              <a:t> دارای </a:t>
            </a:r>
            <a:r>
              <a:rPr lang="fa-IR" b="1" dirty="0" smtClean="0">
                <a:solidFill>
                  <a:srgbClr val="00B0F0"/>
                </a:solidFill>
                <a:effectLst/>
              </a:rPr>
              <a:t>شاخص </a:t>
            </a:r>
            <a:r>
              <a:rPr lang="fa-IR" b="1" dirty="0" err="1" smtClean="0">
                <a:solidFill>
                  <a:srgbClr val="00B0F0"/>
                </a:solidFill>
                <a:effectLst/>
              </a:rPr>
              <a:t>گلیسمی</a:t>
            </a:r>
            <a:r>
              <a:rPr lang="fa-IR" b="1" dirty="0" smtClean="0">
                <a:solidFill>
                  <a:srgbClr val="00B0F0"/>
                </a:solidFill>
                <a:effectLst/>
              </a:rPr>
              <a:t> پایین یعنی ۲۳ </a:t>
            </a:r>
            <a:r>
              <a:rPr lang="fa-IR" b="1" dirty="0" smtClean="0">
                <a:effectLst/>
              </a:rPr>
              <a:t>است و در مقایسه با </a:t>
            </a:r>
            <a:r>
              <a:rPr lang="fa-IR" b="1" dirty="0" smtClean="0">
                <a:solidFill>
                  <a:srgbClr val="00B0F0"/>
                </a:solidFill>
                <a:effectLst/>
              </a:rPr>
              <a:t>گلوکز که دارای شاخص </a:t>
            </a:r>
            <a:r>
              <a:rPr lang="fa-IR" b="1" dirty="0" err="1" smtClean="0">
                <a:solidFill>
                  <a:srgbClr val="00B0F0"/>
                </a:solidFill>
                <a:effectLst/>
              </a:rPr>
              <a:t>گلیسمیک</a:t>
            </a:r>
            <a:r>
              <a:rPr lang="fa-IR" b="1" dirty="0" smtClean="0">
                <a:solidFill>
                  <a:srgbClr val="00B0F0"/>
                </a:solidFill>
                <a:effectLst/>
              </a:rPr>
              <a:t> ۱۰۰ </a:t>
            </a:r>
            <a:r>
              <a:rPr lang="fa-IR" b="1" dirty="0" smtClean="0">
                <a:effectLst/>
              </a:rPr>
              <a:t>است، بسیار پایین محسوب </a:t>
            </a:r>
            <a:r>
              <a:rPr lang="fa-IR" b="1" dirty="0" err="1" smtClean="0">
                <a:effectLst/>
              </a:rPr>
              <a:t>می‌شود</a:t>
            </a:r>
            <a:r>
              <a:rPr lang="fa-IR" b="1" dirty="0" smtClean="0">
                <a:effectLst/>
              </a:rPr>
              <a:t>. مصرف آن با جذب سریع همراه است که منجر به افزایش کم گلوکز خون پس از غذا می شود.</a:t>
            </a:r>
            <a:endParaRPr lang="en-US" b="1" dirty="0"/>
          </a:p>
        </p:txBody>
      </p:sp>
    </p:spTree>
    <p:extLst>
      <p:ext uri="{BB962C8B-B14F-4D97-AF65-F5344CB8AC3E}">
        <p14:creationId xmlns:p14="http://schemas.microsoft.com/office/powerpoint/2010/main" val="165016376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365125"/>
            <a:ext cx="11737075" cy="6185800"/>
          </a:xfrm>
        </p:spPr>
        <p:txBody>
          <a:bodyPr>
            <a:normAutofit fontScale="90000"/>
          </a:bodyPr>
          <a:lstStyle/>
          <a:p>
            <a:pPr algn="r"/>
            <a:r>
              <a:rPr lang="fa-IR" b="1" dirty="0" smtClean="0">
                <a:solidFill>
                  <a:schemeClr val="accent2"/>
                </a:solidFill>
                <a:effectLst/>
              </a:rPr>
              <a:t>شاخص </a:t>
            </a:r>
            <a:r>
              <a:rPr lang="fa-IR" b="1" dirty="0" err="1" smtClean="0">
                <a:solidFill>
                  <a:schemeClr val="accent2"/>
                </a:solidFill>
                <a:effectLst/>
              </a:rPr>
              <a:t>گلیسمی</a:t>
            </a:r>
            <a:r>
              <a:rPr lang="fa-IR" b="1" dirty="0" smtClean="0">
                <a:effectLst/>
              </a:rPr>
              <a:t/>
            </a:r>
            <a:br>
              <a:rPr lang="fa-IR" b="1" dirty="0" smtClean="0">
                <a:effectLst/>
              </a:rPr>
            </a:br>
            <a:r>
              <a:rPr lang="fa-IR" b="1" dirty="0" smtClean="0">
                <a:effectLst/>
              </a:rPr>
              <a:t> اختلاف نظرهای زیادی در مورد مواد مغذی بین </a:t>
            </a:r>
            <a:r>
              <a:rPr lang="fa-IR" b="1" dirty="0" err="1" smtClean="0">
                <a:effectLst/>
              </a:rPr>
              <a:t>مختصصان</a:t>
            </a:r>
            <a:r>
              <a:rPr lang="fa-IR" b="1" dirty="0" smtClean="0">
                <a:effectLst/>
              </a:rPr>
              <a:t> تغذیه وجود دارد. اما یکی از چیزهای محدودی که اکثریت قبول دارند این است که </a:t>
            </a:r>
            <a:r>
              <a:rPr lang="fa-IR" b="1" dirty="0" err="1" smtClean="0">
                <a:effectLst/>
              </a:rPr>
              <a:t>کربوهیدرات‌های</a:t>
            </a:r>
            <a:r>
              <a:rPr lang="fa-IR" b="1" dirty="0" smtClean="0">
                <a:effectLst/>
              </a:rPr>
              <a:t> تصفیه شده، بد هستند.</a:t>
            </a:r>
            <a:br>
              <a:rPr lang="fa-IR" b="1" dirty="0" smtClean="0">
                <a:effectLst/>
              </a:rPr>
            </a:br>
            <a:r>
              <a:rPr lang="fa-IR" b="1" dirty="0" smtClean="0">
                <a:effectLst/>
              </a:rPr>
              <a:t> </a:t>
            </a:r>
            <a:r>
              <a:rPr lang="fa-IR" b="1" dirty="0" err="1" smtClean="0">
                <a:effectLst/>
              </a:rPr>
              <a:t>کربوهیدرات‌های</a:t>
            </a:r>
            <a:r>
              <a:rPr lang="fa-IR" b="1" dirty="0" smtClean="0">
                <a:effectLst/>
              </a:rPr>
              <a:t> بد عبارتند از: قندهای اضافه شده مانند </a:t>
            </a:r>
            <a:r>
              <a:rPr lang="fa-IR" b="1" dirty="0" err="1" smtClean="0">
                <a:effectLst/>
              </a:rPr>
              <a:t>ساکارز</a:t>
            </a:r>
            <a:r>
              <a:rPr lang="fa-IR" b="1" dirty="0" smtClean="0">
                <a:effectLst/>
              </a:rPr>
              <a:t> و شربت ذرت با </a:t>
            </a:r>
            <a:r>
              <a:rPr lang="fa-IR" b="1" dirty="0" err="1" smtClean="0">
                <a:effectLst/>
              </a:rPr>
              <a:t>فروکتوز</a:t>
            </a:r>
            <a:r>
              <a:rPr lang="fa-IR" b="1" dirty="0" smtClean="0">
                <a:effectLst/>
              </a:rPr>
              <a:t> بالا محصولات غلات </a:t>
            </a:r>
            <a:r>
              <a:rPr lang="fa-IR" b="1" dirty="0" err="1" smtClean="0">
                <a:effectLst/>
              </a:rPr>
              <a:t>تصفیه‌شده</a:t>
            </a:r>
            <a:r>
              <a:rPr lang="fa-IR" b="1" dirty="0" smtClean="0">
                <a:effectLst/>
              </a:rPr>
              <a:t> مانند نان سفید </a:t>
            </a:r>
            <a:r>
              <a:rPr lang="fa-IR" b="1" dirty="0" err="1" smtClean="0">
                <a:effectLst/>
              </a:rPr>
              <a:t>کربوهیدرات‌های</a:t>
            </a:r>
            <a:r>
              <a:rPr lang="fa-IR" b="1" dirty="0" smtClean="0">
                <a:effectLst/>
              </a:rPr>
              <a:t> ساده و تصفیه شده معمولا فیبر کمی دارند و خیلی سریع هضم </a:t>
            </a:r>
            <a:r>
              <a:rPr lang="fa-IR" b="1" dirty="0" err="1" smtClean="0">
                <a:effectLst/>
              </a:rPr>
              <a:t>می‌شوند</a:t>
            </a:r>
            <a:r>
              <a:rPr lang="fa-IR" b="1" dirty="0" smtClean="0">
                <a:effectLst/>
              </a:rPr>
              <a:t> اما سبب بالا رفتن ناگهانی قند خون می‌‌شوند. این موارد </a:t>
            </a:r>
            <a:r>
              <a:rPr lang="fa-IR" b="1" dirty="0" smtClean="0">
                <a:solidFill>
                  <a:srgbClr val="00B0F0"/>
                </a:solidFill>
                <a:effectLst/>
              </a:rPr>
              <a:t>شاخص </a:t>
            </a:r>
            <a:r>
              <a:rPr lang="fa-IR" b="1" dirty="0" err="1" smtClean="0">
                <a:solidFill>
                  <a:srgbClr val="00B0F0"/>
                </a:solidFill>
                <a:effectLst/>
              </a:rPr>
              <a:t>گلیسمی</a:t>
            </a:r>
            <a:r>
              <a:rPr lang="fa-IR" b="1" dirty="0" smtClean="0">
                <a:solidFill>
                  <a:srgbClr val="00B0F0"/>
                </a:solidFill>
                <a:effectLst/>
              </a:rPr>
              <a:t> </a:t>
            </a:r>
            <a:r>
              <a:rPr lang="fa-IR" b="1" dirty="0" smtClean="0">
                <a:effectLst/>
              </a:rPr>
              <a:t>بالایی دارند که </a:t>
            </a:r>
            <a:r>
              <a:rPr lang="fa-IR" b="1" dirty="0" smtClean="0">
                <a:solidFill>
                  <a:srgbClr val="00B0F0"/>
                </a:solidFill>
                <a:effectLst/>
              </a:rPr>
              <a:t>یک شاخص </a:t>
            </a:r>
            <a:r>
              <a:rPr lang="fa-IR" b="1" dirty="0" err="1" smtClean="0">
                <a:solidFill>
                  <a:srgbClr val="00B0F0"/>
                </a:solidFill>
                <a:effectLst/>
              </a:rPr>
              <a:t>اندازه‌گیری</a:t>
            </a:r>
            <a:r>
              <a:rPr lang="fa-IR" b="1" dirty="0" smtClean="0">
                <a:solidFill>
                  <a:srgbClr val="00B0F0"/>
                </a:solidFill>
                <a:effectLst/>
              </a:rPr>
              <a:t> </a:t>
            </a:r>
            <a:r>
              <a:rPr lang="fa-IR" b="1" dirty="0" smtClean="0">
                <a:effectLst/>
              </a:rPr>
              <a:t>است و نشان می دهد </a:t>
            </a:r>
            <a:r>
              <a:rPr lang="fa-IR" b="1" dirty="0" smtClean="0">
                <a:solidFill>
                  <a:srgbClr val="00B0F0"/>
                </a:solidFill>
                <a:effectLst/>
              </a:rPr>
              <a:t>یک غذا با چه سرعتی موجب بالا رفتن قند خون </a:t>
            </a:r>
            <a:r>
              <a:rPr lang="fa-IR" b="1" dirty="0" err="1" smtClean="0">
                <a:solidFill>
                  <a:srgbClr val="00B0F0"/>
                </a:solidFill>
                <a:effectLst/>
              </a:rPr>
              <a:t>می‌شود</a:t>
            </a:r>
            <a:r>
              <a:rPr lang="fa-IR" b="1" dirty="0" smtClean="0">
                <a:solidFill>
                  <a:srgbClr val="00B0F0"/>
                </a:solidFill>
                <a:effectLst/>
              </a:rPr>
              <a:t>.</a:t>
            </a:r>
            <a:r>
              <a:rPr lang="fa-IR" b="1" dirty="0" smtClean="0">
                <a:effectLst/>
              </a:rPr>
              <a:t> </a:t>
            </a:r>
            <a:endParaRPr lang="en-US" b="1" dirty="0"/>
          </a:p>
        </p:txBody>
      </p:sp>
    </p:spTree>
    <p:extLst>
      <p:ext uri="{BB962C8B-B14F-4D97-AF65-F5344CB8AC3E}">
        <p14:creationId xmlns:p14="http://schemas.microsoft.com/office/powerpoint/2010/main" val="10980680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365125"/>
            <a:ext cx="11737074" cy="6254039"/>
          </a:xfrm>
        </p:spPr>
        <p:txBody>
          <a:bodyPr/>
          <a:lstStyle/>
          <a:p>
            <a:pPr algn="r"/>
            <a:r>
              <a:rPr lang="fa-IR" b="1" dirty="0" smtClean="0">
                <a:effectLst/>
              </a:rPr>
              <a:t>اگر در رژیم </a:t>
            </a:r>
            <a:r>
              <a:rPr lang="fa-IR" b="1" dirty="0" err="1" smtClean="0">
                <a:effectLst/>
              </a:rPr>
              <a:t>غذایی‌تان</a:t>
            </a:r>
            <a:r>
              <a:rPr lang="fa-IR" b="1" dirty="0" smtClean="0">
                <a:effectLst/>
              </a:rPr>
              <a:t> کربوهیدرات دارید سعی کنید از انواعی استفاده کنید که فیبر بالایی داشته باشند. </a:t>
            </a:r>
            <a:r>
              <a:rPr lang="fa-IR" b="1" dirty="0" smtClean="0">
                <a:solidFill>
                  <a:srgbClr val="00B0F0"/>
                </a:solidFill>
                <a:effectLst/>
              </a:rPr>
              <a:t>فیبر سرعت وارد شدن گلوکز به سیستم بدن را آهسته </a:t>
            </a:r>
            <a:r>
              <a:rPr lang="fa-IR" b="1" dirty="0" err="1" smtClean="0">
                <a:solidFill>
                  <a:srgbClr val="00B0F0"/>
                </a:solidFill>
                <a:effectLst/>
              </a:rPr>
              <a:t>می‌کند</a:t>
            </a:r>
            <a:r>
              <a:rPr lang="fa-IR" b="1" dirty="0" smtClean="0">
                <a:effectLst/>
              </a:rPr>
              <a:t>.</a:t>
            </a:r>
            <a:endParaRPr lang="en-US" dirty="0"/>
          </a:p>
        </p:txBody>
      </p:sp>
    </p:spTree>
    <p:extLst>
      <p:ext uri="{BB962C8B-B14F-4D97-AF65-F5344CB8AC3E}">
        <p14:creationId xmlns:p14="http://schemas.microsoft.com/office/powerpoint/2010/main" val="18592653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2971"/>
          </a:xfrm>
        </p:spPr>
        <p:txBody>
          <a:bodyPr>
            <a:noAutofit/>
          </a:bodyPr>
          <a:lstStyle/>
          <a:p>
            <a:pPr algn="ctr"/>
            <a:r>
              <a:rPr lang="fa-IR" sz="9600" b="1" dirty="0" smtClean="0">
                <a:effectLst/>
              </a:rPr>
              <a:t>شاخص سیری</a:t>
            </a:r>
            <a:endParaRPr lang="en-US" sz="9600" b="1" dirty="0"/>
          </a:p>
        </p:txBody>
      </p:sp>
    </p:spTree>
    <p:extLst>
      <p:ext uri="{BB962C8B-B14F-4D97-AF65-F5344CB8AC3E}">
        <p14:creationId xmlns:p14="http://schemas.microsoft.com/office/powerpoint/2010/main" val="346298984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218364"/>
            <a:ext cx="11846257" cy="6373505"/>
          </a:xfrm>
        </p:spPr>
        <p:txBody>
          <a:bodyPr>
            <a:normAutofit/>
          </a:bodyPr>
          <a:lstStyle/>
          <a:p>
            <a:pPr algn="r"/>
            <a:r>
              <a:rPr lang="fa-IR" b="1" dirty="0" smtClean="0">
                <a:solidFill>
                  <a:srgbClr val="00B0F0"/>
                </a:solidFill>
                <a:effectLst/>
              </a:rPr>
              <a:t>غذاهای مختلف تاثیر متفاوتی روی سیری </a:t>
            </a:r>
            <a:r>
              <a:rPr lang="fa-IR" b="1" dirty="0" err="1" smtClean="0">
                <a:solidFill>
                  <a:srgbClr val="00B0F0"/>
                </a:solidFill>
                <a:effectLst/>
              </a:rPr>
              <a:t>می‌گذارند</a:t>
            </a:r>
            <a:r>
              <a:rPr lang="fa-IR" b="1" dirty="0" smtClean="0">
                <a:solidFill>
                  <a:srgbClr val="00B0F0"/>
                </a:solidFill>
                <a:effectLst/>
              </a:rPr>
              <a:t> یعنی با خوردن بعضی غذاها احساس سیری بیشتری دارید. همچنین با برخی غذاها نیز احساس </a:t>
            </a:r>
            <a:r>
              <a:rPr lang="fa-IR" b="1" dirty="0" err="1" smtClean="0">
                <a:solidFill>
                  <a:srgbClr val="00B0F0"/>
                </a:solidFill>
                <a:effectLst/>
              </a:rPr>
              <a:t>پرخوری</a:t>
            </a:r>
            <a:r>
              <a:rPr lang="fa-IR" b="1" dirty="0" smtClean="0">
                <a:solidFill>
                  <a:srgbClr val="00B0F0"/>
                </a:solidFill>
                <a:effectLst/>
              </a:rPr>
              <a:t> دارید یعنی با خوردن آنها میل بیشتری به غذاخوردن دارید</a:t>
            </a:r>
            <a:r>
              <a:rPr lang="fa-IR" b="1" dirty="0" smtClean="0">
                <a:effectLst/>
              </a:rPr>
              <a:t>. برای مثال خوردن ۵۰۰ کالری بستنی بسیار </a:t>
            </a:r>
            <a:r>
              <a:rPr lang="fa-IR" b="1" dirty="0" err="1" smtClean="0">
                <a:effectLst/>
              </a:rPr>
              <a:t>ساده‌تر</a:t>
            </a:r>
            <a:r>
              <a:rPr lang="fa-IR" b="1" dirty="0" smtClean="0">
                <a:effectLst/>
              </a:rPr>
              <a:t> از خوردن همین مقدار تخم مرغ یا </a:t>
            </a:r>
            <a:r>
              <a:rPr lang="fa-IR" b="1" dirty="0" err="1" smtClean="0">
                <a:effectLst/>
              </a:rPr>
              <a:t>بروکلی</a:t>
            </a:r>
            <a:r>
              <a:rPr lang="fa-IR" b="1" dirty="0" smtClean="0">
                <a:effectLst/>
              </a:rPr>
              <a:t> است. اما خاصیت </a:t>
            </a:r>
            <a:r>
              <a:rPr lang="fa-IR" b="1" dirty="0" err="1" smtClean="0">
                <a:effectLst/>
              </a:rPr>
              <a:t>سیرکنندگی</a:t>
            </a:r>
            <a:r>
              <a:rPr lang="fa-IR" b="1" dirty="0" smtClean="0">
                <a:effectLst/>
              </a:rPr>
              <a:t> تخم مرغ و </a:t>
            </a:r>
            <a:r>
              <a:rPr lang="fa-IR" b="1" dirty="0" err="1" smtClean="0">
                <a:effectLst/>
              </a:rPr>
              <a:t>بروکلی</a:t>
            </a:r>
            <a:r>
              <a:rPr lang="fa-IR" b="1" dirty="0" smtClean="0">
                <a:effectLst/>
              </a:rPr>
              <a:t> بسیار بالاتر از بستنی است.</a:t>
            </a:r>
            <a:endParaRPr lang="en-US" b="1" dirty="0"/>
          </a:p>
        </p:txBody>
      </p:sp>
    </p:spTree>
    <p:extLst>
      <p:ext uri="{BB962C8B-B14F-4D97-AF65-F5344CB8AC3E}">
        <p14:creationId xmlns:p14="http://schemas.microsoft.com/office/powerpoint/2010/main" val="4094298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64621" cy="6376869"/>
          </a:xfrm>
        </p:spPr>
        <p:txBody>
          <a:bodyPr>
            <a:normAutofit/>
          </a:bodyPr>
          <a:lstStyle/>
          <a:p>
            <a:pPr algn="r"/>
            <a:r>
              <a:rPr lang="fa-IR" sz="4800" b="1" dirty="0" smtClean="0"/>
              <a:t>اصل سوم </a:t>
            </a:r>
            <a:r>
              <a:rPr lang="fa-IR" sz="4800" b="1" dirty="0" smtClean="0">
                <a:solidFill>
                  <a:schemeClr val="accent2">
                    <a:lumMod val="75000"/>
                  </a:schemeClr>
                </a:solidFill>
              </a:rPr>
              <a:t>تقویت </a:t>
            </a:r>
            <a:r>
              <a:rPr lang="fa-IR" sz="4800" b="1" dirty="0" smtClean="0">
                <a:solidFill>
                  <a:schemeClr val="accent2">
                    <a:lumMod val="75000"/>
                  </a:schemeClr>
                </a:solidFill>
              </a:rPr>
              <a:t>و بهبود نگرش مثبت به‌ سلامتی </a:t>
            </a:r>
            <a:r>
              <a:rPr lang="fa-IR" sz="4800" b="1" dirty="0" smtClean="0"/>
              <a:t>است. </a:t>
            </a:r>
            <a:br>
              <a:rPr lang="fa-IR" sz="4800" b="1" dirty="0" smtClean="0"/>
            </a:br>
            <a:r>
              <a:rPr lang="fa-IR" sz="4800" b="1" dirty="0" smtClean="0"/>
              <a:t>این نگرش مثبت باعث </a:t>
            </a:r>
            <a:r>
              <a:rPr lang="fa-IR" sz="4800" b="1" dirty="0" err="1" smtClean="0"/>
              <a:t>می‌شود</a:t>
            </a:r>
            <a:r>
              <a:rPr lang="fa-IR" sz="4800" b="1" dirty="0" smtClean="0"/>
              <a:t>، رفتار </a:t>
            </a:r>
            <a:r>
              <a:rPr lang="fa-IR" sz="4800" b="1" dirty="0" err="1" smtClean="0"/>
              <a:t>تغذیه‌ای</a:t>
            </a:r>
            <a:r>
              <a:rPr lang="fa-IR" sz="4800" b="1" dirty="0" smtClean="0"/>
              <a:t> ما به ‌کل نسبت به گذشته تغییر نماید. بدین ترتیب ارکان سلامتی و </a:t>
            </a:r>
            <a:r>
              <a:rPr lang="fa-IR" sz="4800" b="1" dirty="0" err="1" smtClean="0"/>
              <a:t>کامیابی</a:t>
            </a:r>
            <a:r>
              <a:rPr lang="fa-IR" sz="4800" b="1" dirty="0" smtClean="0"/>
              <a:t> را با قدرت بیشتری درک نموده و اجرا کنیم.</a:t>
            </a:r>
            <a:endParaRPr lang="en-US" sz="4800" b="1" dirty="0"/>
          </a:p>
        </p:txBody>
      </p:sp>
    </p:spTree>
    <p:extLst>
      <p:ext uri="{BB962C8B-B14F-4D97-AF65-F5344CB8AC3E}">
        <p14:creationId xmlns:p14="http://schemas.microsoft.com/office/powerpoint/2010/main" val="1807824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365125"/>
            <a:ext cx="11791665" cy="6335926"/>
          </a:xfrm>
        </p:spPr>
        <p:txBody>
          <a:bodyPr>
            <a:normAutofit/>
          </a:bodyPr>
          <a:lstStyle/>
          <a:p>
            <a:pPr algn="r"/>
            <a:r>
              <a:rPr lang="fa-IR" b="1" dirty="0" err="1" smtClean="0">
                <a:effectLst/>
              </a:rPr>
              <a:t>شاخص‌های</a:t>
            </a:r>
            <a:r>
              <a:rPr lang="fa-IR" b="1" dirty="0" smtClean="0">
                <a:effectLst/>
              </a:rPr>
              <a:t> زیادی ارزش </a:t>
            </a:r>
            <a:r>
              <a:rPr lang="fa-IR" b="1" dirty="0" err="1" smtClean="0">
                <a:effectLst/>
              </a:rPr>
              <a:t>سیرکنندگی</a:t>
            </a:r>
            <a:r>
              <a:rPr lang="fa-IR" b="1" dirty="0" smtClean="0">
                <a:effectLst/>
              </a:rPr>
              <a:t> غذاها را تعیین </a:t>
            </a:r>
            <a:r>
              <a:rPr lang="fa-IR" b="1" dirty="0" err="1" smtClean="0">
                <a:effectLst/>
              </a:rPr>
              <a:t>می‌کنند</a:t>
            </a:r>
            <a:r>
              <a:rPr lang="fa-IR" b="1" dirty="0" smtClean="0">
                <a:effectLst/>
              </a:rPr>
              <a:t> که به آن شاخص سیری </a:t>
            </a:r>
            <a:r>
              <a:rPr lang="fa-IR" b="1" dirty="0" err="1" smtClean="0">
                <a:effectLst/>
              </a:rPr>
              <a:t>می‌گویند</a:t>
            </a:r>
            <a:r>
              <a:rPr lang="fa-IR" b="1" dirty="0" smtClean="0">
                <a:effectLst/>
              </a:rPr>
              <a:t>. اگر غذاهایی بخورید که شاخص سیری پایینی (</a:t>
            </a:r>
            <a:r>
              <a:rPr lang="fa-IR" b="1" dirty="0" err="1" smtClean="0">
                <a:effectLst/>
              </a:rPr>
              <a:t>دونات</a:t>
            </a:r>
            <a:r>
              <a:rPr lang="fa-IR" b="1" dirty="0" smtClean="0">
                <a:effectLst/>
              </a:rPr>
              <a:t> و </a:t>
            </a:r>
            <a:r>
              <a:rPr lang="fa-IR" b="1" dirty="0" err="1" smtClean="0">
                <a:effectLst/>
              </a:rPr>
              <a:t>کیک‌ها</a:t>
            </a:r>
            <a:r>
              <a:rPr lang="fa-IR" b="1" dirty="0" smtClean="0">
                <a:effectLst/>
              </a:rPr>
              <a:t>) داشته باشند، پس </a:t>
            </a:r>
            <a:r>
              <a:rPr lang="fa-IR" b="1" dirty="0" err="1" smtClean="0">
                <a:effectLst/>
              </a:rPr>
              <a:t>گرسنه‌تر</a:t>
            </a:r>
            <a:r>
              <a:rPr lang="fa-IR" b="1" dirty="0" smtClean="0">
                <a:effectLst/>
              </a:rPr>
              <a:t> خواهید شد و در پایان بیشتر غذا </a:t>
            </a:r>
            <a:r>
              <a:rPr lang="fa-IR" b="1" dirty="0" err="1" smtClean="0">
                <a:effectLst/>
              </a:rPr>
              <a:t>می‌خورید</a:t>
            </a:r>
            <a:r>
              <a:rPr lang="fa-IR" b="1" dirty="0" smtClean="0">
                <a:effectLst/>
              </a:rPr>
              <a:t>. برعکس، اگر غذایی بخورید که شاخص سیری بالایی (سیب زمینی آب پز، گوشت قرمز، تخم مرغ، لوبیا و میوه) داشته باشد، غذای کمتری </a:t>
            </a:r>
            <a:r>
              <a:rPr lang="fa-IR" b="1" dirty="0" err="1" smtClean="0">
                <a:effectLst/>
              </a:rPr>
              <a:t>می‌خورید</a:t>
            </a:r>
            <a:r>
              <a:rPr lang="fa-IR" b="1" dirty="0" smtClean="0">
                <a:effectLst/>
              </a:rPr>
              <a:t> و </a:t>
            </a:r>
            <a:r>
              <a:rPr lang="fa-IR" b="1" dirty="0" err="1" smtClean="0">
                <a:effectLst/>
              </a:rPr>
              <a:t>وزن‌تان</a:t>
            </a:r>
            <a:r>
              <a:rPr lang="fa-IR" b="1" dirty="0" smtClean="0">
                <a:effectLst/>
              </a:rPr>
              <a:t> کم </a:t>
            </a:r>
            <a:r>
              <a:rPr lang="fa-IR" b="1" dirty="0" err="1" smtClean="0">
                <a:effectLst/>
              </a:rPr>
              <a:t>می‌شود</a:t>
            </a:r>
            <a:r>
              <a:rPr lang="fa-IR" b="1" dirty="0" smtClean="0">
                <a:effectLst/>
              </a:rPr>
              <a:t>.</a:t>
            </a:r>
            <a:endParaRPr lang="en-US" b="1" dirty="0"/>
          </a:p>
        </p:txBody>
      </p:sp>
    </p:spTree>
    <p:extLst>
      <p:ext uri="{BB962C8B-B14F-4D97-AF65-F5344CB8AC3E}">
        <p14:creationId xmlns:p14="http://schemas.microsoft.com/office/powerpoint/2010/main" val="34445871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65125"/>
            <a:ext cx="11764369" cy="6103914"/>
          </a:xfrm>
        </p:spPr>
        <p:txBody>
          <a:bodyPr>
            <a:normAutofit/>
          </a:bodyPr>
          <a:lstStyle/>
          <a:p>
            <a:pPr algn="r"/>
            <a:r>
              <a:rPr lang="fa-IR" sz="5400" b="1" dirty="0" smtClean="0">
                <a:effectLst/>
              </a:rPr>
              <a:t>چه ارتباطی بین کالری و وزن بدن وجود دارد؟ اگرچه عوامل متعددی برای مدیریت وزن وجود دارد، اما دریافت کالری نقش مهمی ایفا </a:t>
            </a:r>
            <a:r>
              <a:rPr lang="fa-IR" sz="5400" b="1" dirty="0" err="1" smtClean="0">
                <a:effectLst/>
              </a:rPr>
              <a:t>می‌کند</a:t>
            </a:r>
            <a:r>
              <a:rPr lang="fa-IR" sz="5400" b="1" dirty="0" smtClean="0">
                <a:effectLst/>
              </a:rPr>
              <a:t>. </a:t>
            </a:r>
            <a:r>
              <a:rPr lang="fa-IR" sz="5400" b="1" dirty="0" smtClean="0">
                <a:solidFill>
                  <a:srgbClr val="00B0F0"/>
                </a:solidFill>
                <a:effectLst/>
              </a:rPr>
              <a:t>برای حفظ وزن ثابت بدن، مقدار کالری دریافتی، باید با </a:t>
            </a:r>
            <a:r>
              <a:rPr lang="fa-IR" sz="5400" b="1" dirty="0" err="1" smtClean="0">
                <a:solidFill>
                  <a:srgbClr val="00B0F0"/>
                </a:solidFill>
                <a:effectLst/>
              </a:rPr>
              <a:t>کالری‌هایی</a:t>
            </a:r>
            <a:r>
              <a:rPr lang="fa-IR" sz="5400" b="1" dirty="0" smtClean="0">
                <a:solidFill>
                  <a:srgbClr val="00B0F0"/>
                </a:solidFill>
                <a:effectLst/>
              </a:rPr>
              <a:t> که از طریق عملکردهای اساسی بدن و ورزش مصرف </a:t>
            </a:r>
            <a:r>
              <a:rPr lang="fa-IR" sz="5400" b="1" dirty="0" err="1" smtClean="0">
                <a:solidFill>
                  <a:srgbClr val="00B0F0"/>
                </a:solidFill>
                <a:effectLst/>
              </a:rPr>
              <a:t>می‌کنید</a:t>
            </a:r>
            <a:r>
              <a:rPr lang="fa-IR" sz="5400" b="1" dirty="0" smtClean="0">
                <a:solidFill>
                  <a:srgbClr val="00B0F0"/>
                </a:solidFill>
                <a:effectLst/>
              </a:rPr>
              <a:t>، یکسان باشد</a:t>
            </a:r>
            <a:r>
              <a:rPr lang="fa-IR" sz="5400" b="1" dirty="0" smtClean="0">
                <a:effectLst/>
              </a:rPr>
              <a:t>.</a:t>
            </a:r>
            <a:endParaRPr lang="en-US" sz="5400" b="1" dirty="0"/>
          </a:p>
        </p:txBody>
      </p:sp>
    </p:spTree>
    <p:extLst>
      <p:ext uri="{BB962C8B-B14F-4D97-AF65-F5344CB8AC3E}">
        <p14:creationId xmlns:p14="http://schemas.microsoft.com/office/powerpoint/2010/main" val="21018301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3" y="365125"/>
            <a:ext cx="11655187" cy="6322278"/>
          </a:xfrm>
        </p:spPr>
        <p:txBody>
          <a:bodyPr>
            <a:normAutofit/>
          </a:bodyPr>
          <a:lstStyle/>
          <a:p>
            <a:pPr algn="r"/>
            <a:r>
              <a:rPr lang="fa-IR" sz="4800" b="1" dirty="0" smtClean="0">
                <a:effectLst/>
              </a:rPr>
              <a:t>کاهش وزن :</a:t>
            </a:r>
            <a:br>
              <a:rPr lang="fa-IR" sz="4800" b="1" dirty="0" smtClean="0">
                <a:effectLst/>
              </a:rPr>
            </a:br>
            <a:r>
              <a:rPr lang="fa-IR" sz="4800" b="1" dirty="0" smtClean="0">
                <a:effectLst/>
              </a:rPr>
              <a:t>برای حمایت از کاهش وزن، مصرف کالری کمتر از آنچه </a:t>
            </a:r>
            <a:r>
              <a:rPr lang="fa-IR" sz="4800" b="1" dirty="0" err="1" smtClean="0">
                <a:effectLst/>
              </a:rPr>
              <a:t>می‌سوزانید</a:t>
            </a:r>
            <a:r>
              <a:rPr lang="fa-IR" sz="4800" b="1" dirty="0" smtClean="0">
                <a:effectLst/>
              </a:rPr>
              <a:t> – که به آن کمبود کالری </a:t>
            </a:r>
            <a:r>
              <a:rPr lang="fa-IR" sz="4800" b="1" dirty="0" err="1" smtClean="0">
                <a:effectLst/>
              </a:rPr>
              <a:t>می‌گویند</a:t>
            </a:r>
            <a:r>
              <a:rPr lang="fa-IR" sz="4800" b="1" dirty="0" smtClean="0">
                <a:effectLst/>
              </a:rPr>
              <a:t> – مهم است. کسری کالری را </a:t>
            </a:r>
            <a:r>
              <a:rPr lang="fa-IR" sz="4800" b="1" dirty="0" err="1" smtClean="0">
                <a:effectLst/>
              </a:rPr>
              <a:t>می‌توان</a:t>
            </a:r>
            <a:r>
              <a:rPr lang="fa-IR" sz="4800" b="1" dirty="0" smtClean="0">
                <a:effectLst/>
              </a:rPr>
              <a:t> با </a:t>
            </a:r>
            <a:r>
              <a:rPr lang="fa-IR" sz="4800" b="1" dirty="0" smtClean="0">
                <a:solidFill>
                  <a:schemeClr val="accent2"/>
                </a:solidFill>
                <a:effectLst/>
              </a:rPr>
              <a:t>کاهش کالری دریافتی </a:t>
            </a:r>
            <a:r>
              <a:rPr lang="fa-IR" sz="4800" b="1" dirty="0" smtClean="0">
                <a:solidFill>
                  <a:srgbClr val="00B0F0"/>
                </a:solidFill>
                <a:effectLst/>
              </a:rPr>
              <a:t>یا </a:t>
            </a:r>
            <a:r>
              <a:rPr lang="fa-IR" sz="4800" b="1" dirty="0" smtClean="0">
                <a:solidFill>
                  <a:schemeClr val="accent2"/>
                </a:solidFill>
                <a:effectLst/>
              </a:rPr>
              <a:t>سوزاندن کالری بیشتر </a:t>
            </a:r>
            <a:r>
              <a:rPr lang="fa-IR" sz="4800" b="1" dirty="0" smtClean="0">
                <a:effectLst/>
              </a:rPr>
              <a:t>از طریق فعالیت بدنی </a:t>
            </a:r>
            <a:r>
              <a:rPr lang="fa-IR" sz="4800" b="1" dirty="0" smtClean="0">
                <a:solidFill>
                  <a:schemeClr val="accent1"/>
                </a:solidFill>
                <a:effectLst/>
              </a:rPr>
              <a:t>یا</a:t>
            </a:r>
            <a:r>
              <a:rPr lang="fa-IR" sz="4800" b="1" dirty="0" smtClean="0">
                <a:effectLst/>
              </a:rPr>
              <a:t> </a:t>
            </a:r>
            <a:r>
              <a:rPr lang="fa-IR" sz="4800" b="1" dirty="0" smtClean="0">
                <a:solidFill>
                  <a:schemeClr val="accent2"/>
                </a:solidFill>
                <a:effectLst/>
              </a:rPr>
              <a:t>ترکیبی از این دو </a:t>
            </a:r>
            <a:r>
              <a:rPr lang="fa-IR" sz="4800" b="1" dirty="0" smtClean="0">
                <a:effectLst/>
              </a:rPr>
              <a:t>به دست آورد.</a:t>
            </a:r>
            <a:endParaRPr lang="en-US" sz="4800" b="1" dirty="0"/>
          </a:p>
        </p:txBody>
      </p:sp>
    </p:spTree>
    <p:extLst>
      <p:ext uri="{BB962C8B-B14F-4D97-AF65-F5344CB8AC3E}">
        <p14:creationId xmlns:p14="http://schemas.microsoft.com/office/powerpoint/2010/main" val="16399798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9" y="163773"/>
            <a:ext cx="11941790" cy="6523630"/>
          </a:xfrm>
        </p:spPr>
        <p:txBody>
          <a:bodyPr>
            <a:normAutofit/>
          </a:bodyPr>
          <a:lstStyle/>
          <a:p>
            <a:pPr algn="r"/>
            <a:r>
              <a:rPr lang="fa-IR" b="1" dirty="0" smtClean="0">
                <a:effectLst/>
              </a:rPr>
              <a:t>با خوردن کالری کمتر، بدن شما از ذخایر چربی خود برای انرژی استفاده </a:t>
            </a:r>
            <a:r>
              <a:rPr lang="fa-IR" b="1" dirty="0" err="1" smtClean="0">
                <a:effectLst/>
              </a:rPr>
              <a:t>می‌کند</a:t>
            </a:r>
            <a:r>
              <a:rPr lang="fa-IR" b="1" dirty="0" smtClean="0">
                <a:effectLst/>
              </a:rPr>
              <a:t>. در نتیجه، </a:t>
            </a:r>
            <a:r>
              <a:rPr lang="fa-IR" b="1" dirty="0" smtClean="0">
                <a:solidFill>
                  <a:schemeClr val="accent1"/>
                </a:solidFill>
                <a:effectLst/>
              </a:rPr>
              <a:t>چربی، منبع سوخت اولیه </a:t>
            </a:r>
            <a:r>
              <a:rPr lang="fa-IR" b="1" dirty="0" smtClean="0">
                <a:effectLst/>
              </a:rPr>
              <a:t>است و کاهش وزن رخ </a:t>
            </a:r>
            <a:r>
              <a:rPr lang="fa-IR" b="1" dirty="0" err="1" smtClean="0">
                <a:effectLst/>
              </a:rPr>
              <a:t>می‌دهد</a:t>
            </a:r>
            <a:r>
              <a:rPr lang="fa-IR" b="1" dirty="0" smtClean="0">
                <a:effectLst/>
              </a:rPr>
              <a:t>. با این حال، کاهش وزن همیشه به این سادگی نیست. طبق </a:t>
            </a:r>
            <a:r>
              <a:rPr lang="fa-IR" b="1" dirty="0" err="1" smtClean="0">
                <a:effectLst/>
              </a:rPr>
              <a:t>مقاله‌ای</a:t>
            </a:r>
            <a:r>
              <a:rPr lang="fa-IR" b="1" dirty="0" smtClean="0">
                <a:effectLst/>
              </a:rPr>
              <a:t> که در سال 2018 منتشر شد، وقتی کالری بیش از حد محدود شود، متابولیسم شما کند </a:t>
            </a:r>
            <a:r>
              <a:rPr lang="fa-IR" b="1" dirty="0" err="1" smtClean="0">
                <a:effectLst/>
              </a:rPr>
              <a:t>می‌شود</a:t>
            </a:r>
            <a:r>
              <a:rPr lang="fa-IR" b="1" dirty="0" smtClean="0">
                <a:effectLst/>
              </a:rPr>
              <a:t> و </a:t>
            </a:r>
            <a:r>
              <a:rPr lang="fa-IR" b="1" dirty="0" err="1" smtClean="0">
                <a:effectLst/>
              </a:rPr>
              <a:t>هورمون‌ها</a:t>
            </a:r>
            <a:r>
              <a:rPr lang="fa-IR" b="1" dirty="0" smtClean="0">
                <a:effectLst/>
              </a:rPr>
              <a:t> برای حفظ انرژی و جلوگیری از کاهش وزن اضافی تغییر </a:t>
            </a:r>
            <a:r>
              <a:rPr lang="fa-IR" b="1" dirty="0" err="1" smtClean="0">
                <a:effectLst/>
              </a:rPr>
              <a:t>می‌کنند</a:t>
            </a:r>
            <a:r>
              <a:rPr lang="fa-IR" b="1" dirty="0" smtClean="0">
                <a:effectLst/>
              </a:rPr>
              <a:t>. بنابراین، </a:t>
            </a:r>
            <a:r>
              <a:rPr lang="fa-IR" b="1" dirty="0" smtClean="0">
                <a:solidFill>
                  <a:schemeClr val="accent1"/>
                </a:solidFill>
                <a:effectLst/>
              </a:rPr>
              <a:t>کمبود کالری تنها یک عامل در مدیریت وزن است </a:t>
            </a:r>
            <a:r>
              <a:rPr lang="fa-IR" b="1" dirty="0" smtClean="0">
                <a:effectLst/>
              </a:rPr>
              <a:t>.</a:t>
            </a:r>
            <a:endParaRPr lang="en-US" b="1" dirty="0"/>
          </a:p>
        </p:txBody>
      </p:sp>
    </p:spTree>
    <p:extLst>
      <p:ext uri="{BB962C8B-B14F-4D97-AF65-F5344CB8AC3E}">
        <p14:creationId xmlns:p14="http://schemas.microsoft.com/office/powerpoint/2010/main" val="37492990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09182"/>
            <a:ext cx="11846257" cy="6605517"/>
          </a:xfrm>
        </p:spPr>
        <p:txBody>
          <a:bodyPr>
            <a:noAutofit/>
          </a:bodyPr>
          <a:lstStyle/>
          <a:p>
            <a:pPr algn="r"/>
            <a:r>
              <a:rPr lang="fa-IR" sz="4800" b="1" dirty="0" smtClean="0">
                <a:effectLst/>
              </a:rPr>
              <a:t>برای کاهش وزن، روزانه چند کالری باید مصرف کرد؟</a:t>
            </a:r>
            <a:r>
              <a:rPr lang="en-US" sz="4800" b="1" dirty="0" smtClean="0">
                <a:effectLst/>
              </a:rPr>
              <a:t/>
            </a:r>
            <a:br>
              <a:rPr lang="en-US" sz="4800" b="1" dirty="0" smtClean="0">
                <a:effectLst/>
              </a:rPr>
            </a:br>
            <a:r>
              <a:rPr lang="fa-IR" sz="4800" b="1" dirty="0" smtClean="0">
                <a:effectLst/>
              </a:rPr>
              <a:t>یک قانون کلی این است که کالری دریافتی خود را روزانه ۵۰۰ کالری کاهش دهید. با این حال، کاهش وزن همیشه به این سادگی نیست. وقتی کالری بیش از حد محدود شود، متابولیسم شما ممکن است کند شود و دچار </a:t>
            </a:r>
            <a:r>
              <a:rPr lang="fa-IR" sz="4800" b="1" dirty="0" err="1" smtClean="0">
                <a:effectLst/>
              </a:rPr>
              <a:t>استپ</a:t>
            </a:r>
            <a:r>
              <a:rPr lang="fa-IR" sz="4800" b="1" dirty="0" smtClean="0">
                <a:effectLst/>
              </a:rPr>
              <a:t> وزن شوید، زیرا بدن شما انرژی را حفظ کرده و از کاهش وزن اضافی جلوگیری می کند. بنابراین، کمبود کالری تنها یکی از </a:t>
            </a:r>
            <a:r>
              <a:rPr lang="fa-IR" sz="4800" b="1" dirty="0" err="1" smtClean="0">
                <a:effectLst/>
              </a:rPr>
              <a:t>مواردی</a:t>
            </a:r>
            <a:r>
              <a:rPr lang="fa-IR" sz="4800" b="1" dirty="0" smtClean="0">
                <a:effectLst/>
              </a:rPr>
              <a:t> است که باید در هنگام کاهش وزن در نظر گرفت. برای کاهش کالری مصرفی، بهتر است از یک رژیم لاغری استاندارد پیروی کنید.</a:t>
            </a:r>
            <a:endParaRPr lang="en-US" sz="4800" b="1" dirty="0"/>
          </a:p>
        </p:txBody>
      </p:sp>
    </p:spTree>
    <p:extLst>
      <p:ext uri="{BB962C8B-B14F-4D97-AF65-F5344CB8AC3E}">
        <p14:creationId xmlns:p14="http://schemas.microsoft.com/office/powerpoint/2010/main" val="12052650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191069"/>
            <a:ext cx="11737075" cy="6496334"/>
          </a:xfrm>
        </p:spPr>
        <p:txBody>
          <a:bodyPr>
            <a:normAutofit/>
          </a:bodyPr>
          <a:lstStyle/>
          <a:p>
            <a:pPr algn="r"/>
            <a:r>
              <a:rPr lang="fa-IR" b="1" dirty="0" smtClean="0">
                <a:effectLst/>
              </a:rPr>
              <a:t>چگونه کالری دریافتی را کاهش دهیم؟ </a:t>
            </a:r>
            <a:r>
              <a:rPr lang="en-US" b="1" dirty="0" smtClean="0">
                <a:effectLst/>
              </a:rPr>
              <a:t/>
            </a:r>
            <a:br>
              <a:rPr lang="en-US" b="1" dirty="0" smtClean="0">
                <a:effectLst/>
              </a:rPr>
            </a:br>
            <a:r>
              <a:rPr lang="fa-IR" b="1" dirty="0" err="1" smtClean="0">
                <a:effectLst/>
              </a:rPr>
              <a:t>مجموعه‌ای</a:t>
            </a:r>
            <a:r>
              <a:rPr lang="fa-IR" b="1" dirty="0" smtClean="0">
                <a:effectLst/>
              </a:rPr>
              <a:t> از </a:t>
            </a:r>
            <a:r>
              <a:rPr lang="fa-IR" b="1" dirty="0" err="1" smtClean="0">
                <a:effectLst/>
              </a:rPr>
              <a:t>روش‌ها</a:t>
            </a:r>
            <a:r>
              <a:rPr lang="fa-IR" b="1" dirty="0" smtClean="0">
                <a:effectLst/>
              </a:rPr>
              <a:t> به کاهش کالری بدن و افزایش سوخت چربی اضافی، مرتبط است:</a:t>
            </a:r>
            <a:r>
              <a:rPr lang="en-US" b="1" dirty="0"/>
              <a:t/>
            </a:r>
            <a:br>
              <a:rPr lang="en-US" b="1" dirty="0"/>
            </a:br>
            <a:r>
              <a:rPr lang="fa-IR" b="1" dirty="0" smtClean="0">
                <a:effectLst/>
              </a:rPr>
              <a:t>پروتئین بیشتری بخورید </a:t>
            </a:r>
            <a:r>
              <a:rPr lang="en-US" b="1" dirty="0" smtClean="0">
                <a:effectLst/>
              </a:rPr>
              <a:t/>
            </a:r>
            <a:br>
              <a:rPr lang="en-US" b="1" dirty="0" smtClean="0">
                <a:effectLst/>
              </a:rPr>
            </a:br>
            <a:r>
              <a:rPr lang="fa-IR" b="1" dirty="0" err="1" smtClean="0">
                <a:effectLst/>
              </a:rPr>
              <a:t>نوشیدنی‌های</a:t>
            </a:r>
            <a:r>
              <a:rPr lang="fa-IR" b="1" dirty="0" smtClean="0">
                <a:effectLst/>
              </a:rPr>
              <a:t> شیرین را محدود کنید</a:t>
            </a:r>
            <a:r>
              <a:rPr lang="en-US" b="1" dirty="0" smtClean="0">
                <a:effectLst/>
              </a:rPr>
              <a:t/>
            </a:r>
            <a:br>
              <a:rPr lang="en-US" b="1" dirty="0" smtClean="0">
                <a:effectLst/>
              </a:rPr>
            </a:br>
            <a:r>
              <a:rPr lang="fa-IR" b="1" dirty="0" smtClean="0">
                <a:effectLst/>
              </a:rPr>
              <a:t>آب بیشتری بنوشید </a:t>
            </a:r>
            <a:r>
              <a:rPr lang="en-US" b="1" dirty="0" smtClean="0">
                <a:effectLst/>
              </a:rPr>
              <a:t/>
            </a:r>
            <a:br>
              <a:rPr lang="en-US" b="1" dirty="0" smtClean="0">
                <a:effectLst/>
              </a:rPr>
            </a:br>
            <a:r>
              <a:rPr lang="fa-IR" b="1" dirty="0" smtClean="0">
                <a:effectLst/>
              </a:rPr>
              <a:t>ورزش کنید </a:t>
            </a:r>
            <a:r>
              <a:rPr lang="en-US" b="1" dirty="0" smtClean="0">
                <a:effectLst/>
              </a:rPr>
              <a:t/>
            </a:r>
            <a:br>
              <a:rPr lang="en-US" b="1" dirty="0" smtClean="0">
                <a:effectLst/>
              </a:rPr>
            </a:br>
            <a:r>
              <a:rPr lang="fa-IR" b="1" dirty="0" smtClean="0">
                <a:effectLst/>
              </a:rPr>
              <a:t>مصرف </a:t>
            </a:r>
            <a:r>
              <a:rPr lang="fa-IR" b="1" dirty="0" err="1" smtClean="0">
                <a:effectLst/>
              </a:rPr>
              <a:t>کربوهیدرات‌های</a:t>
            </a:r>
            <a:r>
              <a:rPr lang="fa-IR" b="1" dirty="0" smtClean="0">
                <a:effectLst/>
              </a:rPr>
              <a:t> تصفیه شده و غذاهای فوق </a:t>
            </a:r>
            <a:r>
              <a:rPr lang="fa-IR" b="1" dirty="0" err="1" smtClean="0">
                <a:effectLst/>
              </a:rPr>
              <a:t>فرآوری‌شده</a:t>
            </a:r>
            <a:r>
              <a:rPr lang="fa-IR" b="1" dirty="0" smtClean="0">
                <a:effectLst/>
              </a:rPr>
              <a:t> را کاهش دهید</a:t>
            </a:r>
            <a:r>
              <a:rPr lang="en-US" b="1" dirty="0" smtClean="0">
                <a:effectLst/>
              </a:rPr>
              <a:t/>
            </a:r>
            <a:br>
              <a:rPr lang="en-US" b="1" dirty="0" smtClean="0">
                <a:effectLst/>
              </a:rPr>
            </a:br>
            <a:r>
              <a:rPr lang="fa-IR" b="1" dirty="0" smtClean="0">
                <a:effectLst/>
              </a:rPr>
              <a:t> </a:t>
            </a:r>
            <a:endParaRPr lang="en-US" b="1" dirty="0"/>
          </a:p>
        </p:txBody>
      </p:sp>
    </p:spTree>
    <p:extLst>
      <p:ext uri="{BB962C8B-B14F-4D97-AF65-F5344CB8AC3E}">
        <p14:creationId xmlns:p14="http://schemas.microsoft.com/office/powerpoint/2010/main" val="20323917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65125"/>
            <a:ext cx="11832609" cy="6199448"/>
          </a:xfrm>
        </p:spPr>
        <p:txBody>
          <a:bodyPr/>
          <a:lstStyle/>
          <a:p>
            <a:pPr algn="r"/>
            <a:r>
              <a:rPr lang="fa-IR" b="1" dirty="0" smtClean="0">
                <a:effectLst/>
              </a:rPr>
              <a:t>علاوه بر کاهش کالری، چندین مرحله وجود دارد که </a:t>
            </a:r>
            <a:r>
              <a:rPr lang="fa-IR" b="1" dirty="0" err="1" smtClean="0">
                <a:effectLst/>
              </a:rPr>
              <a:t>می‌توانید</a:t>
            </a:r>
            <a:r>
              <a:rPr lang="fa-IR" b="1" dirty="0" smtClean="0">
                <a:effectLst/>
              </a:rPr>
              <a:t> برای کاهش وزن به </a:t>
            </a:r>
            <a:r>
              <a:rPr lang="fa-IR" b="1" dirty="0" err="1" smtClean="0">
                <a:effectLst/>
              </a:rPr>
              <a:t>شیوه‌ای</a:t>
            </a:r>
            <a:r>
              <a:rPr lang="fa-IR" b="1" dirty="0" smtClean="0">
                <a:effectLst/>
              </a:rPr>
              <a:t> پایدار و </a:t>
            </a:r>
            <a:r>
              <a:rPr lang="fa-IR" b="1" dirty="0" err="1" smtClean="0">
                <a:effectLst/>
              </a:rPr>
              <a:t>طولانی‌مدت</a:t>
            </a:r>
            <a:r>
              <a:rPr lang="fa-IR" b="1" dirty="0" smtClean="0">
                <a:effectLst/>
              </a:rPr>
              <a:t> انجام دهید: </a:t>
            </a:r>
            <a:r>
              <a:rPr lang="en-US" b="1" dirty="0" smtClean="0">
                <a:effectLst/>
              </a:rPr>
              <a:t/>
            </a:r>
            <a:br>
              <a:rPr lang="en-US" b="1" dirty="0" smtClean="0">
                <a:effectLst/>
              </a:rPr>
            </a:br>
            <a:r>
              <a:rPr lang="fa-IR" b="1" dirty="0" smtClean="0">
                <a:solidFill>
                  <a:schemeClr val="accent1"/>
                </a:solidFill>
                <a:effectLst/>
              </a:rPr>
              <a:t>خوردن آگاهانه را تمرین کنید</a:t>
            </a:r>
            <a:r>
              <a:rPr lang="fa-IR" b="1" dirty="0" smtClean="0">
                <a:effectLst/>
              </a:rPr>
              <a:t>. خوردن آگاهانه </a:t>
            </a:r>
            <a:r>
              <a:rPr lang="fa-IR" b="1" dirty="0" err="1" smtClean="0">
                <a:effectLst/>
              </a:rPr>
              <a:t>می‌تواند</a:t>
            </a:r>
            <a:r>
              <a:rPr lang="fa-IR" b="1" dirty="0" smtClean="0">
                <a:effectLst/>
              </a:rPr>
              <a:t> به کاهش هوس غذایی و کاهش وزن طولانی مدت کمک کند.</a:t>
            </a:r>
            <a:r>
              <a:rPr lang="en-US" b="1" dirty="0" smtClean="0">
                <a:effectLst/>
              </a:rPr>
              <a:t/>
            </a:r>
            <a:br>
              <a:rPr lang="en-US" b="1" dirty="0" smtClean="0">
                <a:effectLst/>
              </a:rPr>
            </a:br>
            <a:r>
              <a:rPr lang="fa-IR" b="1" dirty="0" smtClean="0">
                <a:effectLst/>
              </a:rPr>
              <a:t> میوه و سبزیجات بیشتری بخورید. </a:t>
            </a:r>
            <a:r>
              <a:rPr lang="fa-IR" b="1" dirty="0" err="1" smtClean="0">
                <a:solidFill>
                  <a:schemeClr val="accent1"/>
                </a:solidFill>
                <a:effectLst/>
              </a:rPr>
              <a:t>میوه‌ها</a:t>
            </a:r>
            <a:r>
              <a:rPr lang="fa-IR" b="1" dirty="0" smtClean="0">
                <a:solidFill>
                  <a:schemeClr val="accent1"/>
                </a:solidFill>
                <a:effectLst/>
              </a:rPr>
              <a:t> و سبزیجات کالری کمی دارند اما فیبر بالایی دارند، که آنها را برای کاهش وزن، </a:t>
            </a:r>
            <a:r>
              <a:rPr lang="fa-IR" b="1" dirty="0" err="1" smtClean="0">
                <a:solidFill>
                  <a:schemeClr val="accent1"/>
                </a:solidFill>
                <a:effectLst/>
              </a:rPr>
              <a:t>ایده‌آل</a:t>
            </a:r>
            <a:r>
              <a:rPr lang="fa-IR" b="1" dirty="0" smtClean="0">
                <a:solidFill>
                  <a:schemeClr val="accent1"/>
                </a:solidFill>
                <a:effectLst/>
              </a:rPr>
              <a:t> </a:t>
            </a:r>
            <a:r>
              <a:rPr lang="fa-IR" b="1" dirty="0" err="1" smtClean="0">
                <a:solidFill>
                  <a:schemeClr val="accent1"/>
                </a:solidFill>
                <a:effectLst/>
              </a:rPr>
              <a:t>می‌کند</a:t>
            </a:r>
            <a:r>
              <a:rPr lang="fa-IR" b="1" dirty="0" smtClean="0">
                <a:effectLst/>
              </a:rPr>
              <a:t>.</a:t>
            </a:r>
            <a:endParaRPr lang="en-US" dirty="0"/>
          </a:p>
        </p:txBody>
      </p:sp>
    </p:spTree>
    <p:extLst>
      <p:ext uri="{BB962C8B-B14F-4D97-AF65-F5344CB8AC3E}">
        <p14:creationId xmlns:p14="http://schemas.microsoft.com/office/powerpoint/2010/main" val="13078815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365125"/>
            <a:ext cx="11859905" cy="6308630"/>
          </a:xfrm>
        </p:spPr>
        <p:txBody>
          <a:bodyPr>
            <a:normAutofit fontScale="90000"/>
          </a:bodyPr>
          <a:lstStyle/>
          <a:p>
            <a:pPr algn="r"/>
            <a:r>
              <a:rPr lang="fa-IR" b="1" dirty="0" smtClean="0">
                <a:effectLst/>
              </a:rPr>
              <a:t>افزایش وزن </a:t>
            </a:r>
            <a:r>
              <a:rPr lang="en-US" b="1" dirty="0" smtClean="0">
                <a:effectLst/>
              </a:rPr>
              <a:t/>
            </a:r>
            <a:br>
              <a:rPr lang="en-US" b="1" dirty="0" smtClean="0">
                <a:effectLst/>
              </a:rPr>
            </a:br>
            <a:r>
              <a:rPr lang="fa-IR" b="1" dirty="0" smtClean="0">
                <a:effectLst/>
              </a:rPr>
              <a:t>وقتی کالری دریافتی شما به طور مداوم بیشتر از میزان </a:t>
            </a:r>
            <a:r>
              <a:rPr lang="fa-IR" b="1" dirty="0" err="1" smtClean="0">
                <a:effectLst/>
              </a:rPr>
              <a:t>کالری‌هایی</a:t>
            </a:r>
            <a:r>
              <a:rPr lang="fa-IR" b="1" dirty="0" smtClean="0">
                <a:effectLst/>
              </a:rPr>
              <a:t> است که </a:t>
            </a:r>
            <a:r>
              <a:rPr lang="fa-IR" b="1" dirty="0" err="1" smtClean="0">
                <a:effectLst/>
              </a:rPr>
              <a:t>می‌سوزانید</a:t>
            </a:r>
            <a:r>
              <a:rPr lang="fa-IR" b="1" dirty="0" smtClean="0">
                <a:effectLst/>
              </a:rPr>
              <a:t>، وارد کالری مازاد </a:t>
            </a:r>
            <a:r>
              <a:rPr lang="fa-IR" b="1" dirty="0" err="1" smtClean="0">
                <a:effectLst/>
              </a:rPr>
              <a:t>می‌شوید</a:t>
            </a:r>
            <a:r>
              <a:rPr lang="fa-IR" b="1" dirty="0" smtClean="0">
                <a:effectLst/>
              </a:rPr>
              <a:t> و افزایش وزن را تجربه </a:t>
            </a:r>
            <a:r>
              <a:rPr lang="fa-IR" b="1" dirty="0" err="1" smtClean="0">
                <a:effectLst/>
              </a:rPr>
              <a:t>می‌کنید</a:t>
            </a:r>
            <a:r>
              <a:rPr lang="fa-IR" b="1" dirty="0" smtClean="0">
                <a:effectLst/>
              </a:rPr>
              <a:t>. اگر هدف شما افزایش وزن است، نه تنها </a:t>
            </a:r>
            <a:r>
              <a:rPr lang="fa-IR" b="1" dirty="0" smtClean="0">
                <a:solidFill>
                  <a:schemeClr val="accent1"/>
                </a:solidFill>
                <a:effectLst/>
              </a:rPr>
              <a:t>مصرف کالری بیشتر ضروری</a:t>
            </a:r>
            <a:r>
              <a:rPr lang="fa-IR" b="1" dirty="0" smtClean="0">
                <a:effectLst/>
              </a:rPr>
              <a:t> است، بلکه باید </a:t>
            </a:r>
            <a:r>
              <a:rPr lang="fa-IR" b="1" dirty="0" smtClean="0">
                <a:solidFill>
                  <a:schemeClr val="accent1"/>
                </a:solidFill>
                <a:effectLst/>
              </a:rPr>
              <a:t>تمرینات </a:t>
            </a:r>
            <a:r>
              <a:rPr lang="fa-IR" b="1" dirty="0" err="1" smtClean="0">
                <a:solidFill>
                  <a:schemeClr val="accent1"/>
                </a:solidFill>
                <a:effectLst/>
              </a:rPr>
              <a:t>وزنه‌برداری</a:t>
            </a:r>
            <a:r>
              <a:rPr lang="fa-IR" b="1" dirty="0" smtClean="0">
                <a:solidFill>
                  <a:schemeClr val="accent1"/>
                </a:solidFill>
                <a:effectLst/>
              </a:rPr>
              <a:t> را نیز در نظر بگیرید تا توده عضلانی بدن خود را افزایش دهید</a:t>
            </a:r>
            <a:r>
              <a:rPr lang="fa-IR" b="1" dirty="0" smtClean="0">
                <a:effectLst/>
              </a:rPr>
              <a:t>. برای رسیدن به هدف کالری روزانه خود، ممکن است به مصرف پنج تا شش وعده غذایی در طول روز نیاز داشته باشید. همچنین اولویت دادن به غذاهای </a:t>
            </a:r>
            <a:r>
              <a:rPr lang="fa-IR" b="1" dirty="0" err="1" smtClean="0">
                <a:effectLst/>
              </a:rPr>
              <a:t>پرکالری</a:t>
            </a:r>
            <a:r>
              <a:rPr lang="fa-IR" b="1" dirty="0" smtClean="0">
                <a:effectLst/>
              </a:rPr>
              <a:t> که دارای مواد مغذی بالایی نیز هستند برای اطمینان از سالم بودن افزایش وزن، بسیار مهم است.</a:t>
            </a:r>
            <a:endParaRPr lang="en-US" b="1" dirty="0"/>
          </a:p>
        </p:txBody>
      </p:sp>
    </p:spTree>
    <p:extLst>
      <p:ext uri="{BB962C8B-B14F-4D97-AF65-F5344CB8AC3E}">
        <p14:creationId xmlns:p14="http://schemas.microsoft.com/office/powerpoint/2010/main" val="28346871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9" y="177420"/>
            <a:ext cx="11914494" cy="6680579"/>
          </a:xfrm>
        </p:spPr>
        <p:txBody>
          <a:bodyPr/>
          <a:lstStyle/>
          <a:p>
            <a:pPr algn="r"/>
            <a:r>
              <a:rPr lang="fa-IR" b="1" dirty="0"/>
              <a:t>میزان سوخت و ساز پایه چیست؟</a:t>
            </a:r>
            <a:br>
              <a:rPr lang="fa-IR" b="1" dirty="0"/>
            </a:br>
            <a:r>
              <a:rPr lang="fa-IR" b="1" dirty="0"/>
              <a:t>میزان سوخت و ساز </a:t>
            </a:r>
            <a:r>
              <a:rPr lang="fa-IR" b="1" dirty="0" smtClean="0"/>
              <a:t>پایه</a:t>
            </a:r>
            <a:r>
              <a:rPr lang="en-US" b="1" dirty="0" smtClean="0"/>
              <a:t>(BMR)</a:t>
            </a:r>
            <a:r>
              <a:rPr lang="fa-IR" b="1" dirty="0" smtClean="0"/>
              <a:t>مقدار </a:t>
            </a:r>
            <a:r>
              <a:rPr lang="fa-IR" b="1" dirty="0"/>
              <a:t>انرژی‌ ایست که شما در هر روز و بدون در نظر گرفتن </a:t>
            </a:r>
            <a:r>
              <a:rPr lang="fa-IR" b="1" dirty="0" err="1"/>
              <a:t>فعالیت‌های</a:t>
            </a:r>
            <a:r>
              <a:rPr lang="fa-IR" b="1" dirty="0"/>
              <a:t> بدنی مصرف </a:t>
            </a:r>
            <a:r>
              <a:rPr lang="fa-IR" b="1" dirty="0" err="1"/>
              <a:t>می‌کنید</a:t>
            </a:r>
            <a:r>
              <a:rPr lang="fa-IR" b="1" dirty="0"/>
              <a:t>. اساسا این مقدار، انرژی ایست برای اینکه زنده بمانید و اعضای بدنتان کار کند، حتی اگر </a:t>
            </a:r>
            <a:r>
              <a:rPr lang="fa-IR" b="1" dirty="0" err="1"/>
              <a:t>روزتان</a:t>
            </a:r>
            <a:r>
              <a:rPr lang="fa-IR" b="1" dirty="0"/>
              <a:t> را در </a:t>
            </a:r>
            <a:r>
              <a:rPr lang="fa-IR" b="1" dirty="0" err="1"/>
              <a:t>تخت‌خواب</a:t>
            </a:r>
            <a:r>
              <a:rPr lang="fa-IR" b="1" dirty="0"/>
              <a:t> سپری کنید و هیچ کدام از </a:t>
            </a:r>
            <a:r>
              <a:rPr lang="fa-IR" b="1" dirty="0" err="1"/>
              <a:t>عضلاتتان</a:t>
            </a:r>
            <a:r>
              <a:rPr lang="fa-IR" b="1" dirty="0"/>
              <a:t> را تکان ندهید.</a:t>
            </a:r>
          </a:p>
        </p:txBody>
      </p:sp>
    </p:spTree>
    <p:extLst>
      <p:ext uri="{BB962C8B-B14F-4D97-AF65-F5344CB8AC3E}">
        <p14:creationId xmlns:p14="http://schemas.microsoft.com/office/powerpoint/2010/main" val="29936233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6744"/>
          </a:xfrm>
        </p:spPr>
        <p:txBody>
          <a:bodyPr/>
          <a:lstStyle/>
          <a:p>
            <a:pPr algn="r"/>
            <a:r>
              <a:rPr lang="fa-IR" b="1" dirty="0"/>
              <a:t>ابزار </a:t>
            </a:r>
            <a:r>
              <a:rPr lang="fa-IR" b="1" dirty="0" err="1"/>
              <a:t>محاسبه‌گر</a:t>
            </a:r>
            <a:r>
              <a:rPr lang="fa-IR" b="1" dirty="0"/>
              <a:t> سوخت و ساز </a:t>
            </a:r>
            <a:r>
              <a:rPr lang="fa-IR" b="1" dirty="0" err="1"/>
              <a:t>پایه‌ی</a:t>
            </a:r>
            <a:r>
              <a:rPr lang="fa-IR" b="1" dirty="0"/>
              <a:t> ما برای محاسبه از دو فرمول استفاده </a:t>
            </a:r>
            <a:r>
              <a:rPr lang="fa-IR" b="1" dirty="0" err="1"/>
              <a:t>می‌کند</a:t>
            </a:r>
            <a:r>
              <a:rPr lang="fa-IR" b="1" dirty="0" smtClean="0"/>
              <a:t>:</a:t>
            </a:r>
            <a:r>
              <a:rPr lang="en-US" b="1" dirty="0" smtClean="0"/>
              <a:t/>
            </a:r>
            <a:br>
              <a:rPr lang="en-US" b="1" dirty="0" smtClean="0"/>
            </a:br>
            <a:r>
              <a:rPr lang="fa-IR" b="1" dirty="0"/>
              <a:t/>
            </a:r>
            <a:br>
              <a:rPr lang="fa-IR" b="1" dirty="0"/>
            </a:br>
            <a:r>
              <a:rPr lang="fa-IR" b="1" dirty="0"/>
              <a:t>۱. فرمول میزان سوخت و ساز پایه</a:t>
            </a:r>
            <a:r>
              <a:rPr lang="fa-IR" b="1" dirty="0" smtClean="0"/>
              <a:t>:</a:t>
            </a:r>
            <a:r>
              <a:rPr lang="en-US" b="1" dirty="0" smtClean="0"/>
              <a:t/>
            </a:r>
            <a:br>
              <a:rPr lang="en-US" b="1" dirty="0" smtClean="0"/>
            </a:br>
            <a:r>
              <a:rPr lang="fa-IR" b="1" dirty="0"/>
              <a:t/>
            </a:r>
            <a:br>
              <a:rPr lang="fa-IR" b="1" dirty="0"/>
            </a:br>
            <a:r>
              <a:rPr lang="fa-IR" b="1" dirty="0"/>
              <a:t>۲. فرمول هریس </a:t>
            </a:r>
            <a:r>
              <a:rPr lang="fa-IR" b="1" dirty="0" err="1"/>
              <a:t>بندیکت</a:t>
            </a:r>
            <a:r>
              <a:rPr lang="fa-IR" b="1" dirty="0"/>
              <a:t>:</a:t>
            </a:r>
            <a:br>
              <a:rPr lang="fa-IR" b="1" dirty="0"/>
            </a:br>
            <a:endParaRPr lang="en-US" b="1" dirty="0"/>
          </a:p>
        </p:txBody>
      </p:sp>
    </p:spTree>
    <p:extLst>
      <p:ext uri="{BB962C8B-B14F-4D97-AF65-F5344CB8AC3E}">
        <p14:creationId xmlns:p14="http://schemas.microsoft.com/office/powerpoint/2010/main" val="60846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67687"/>
          </a:xfrm>
        </p:spPr>
        <p:txBody>
          <a:bodyPr>
            <a:normAutofit/>
          </a:bodyPr>
          <a:lstStyle/>
          <a:p>
            <a:pPr algn="r"/>
            <a:r>
              <a:rPr lang="fa-IR" b="1" dirty="0" smtClean="0"/>
              <a:t>وقتی مشاهده </a:t>
            </a:r>
            <a:r>
              <a:rPr lang="fa-IR" b="1" dirty="0" err="1" smtClean="0"/>
              <a:t>می‌کنیم</a:t>
            </a:r>
            <a:r>
              <a:rPr lang="fa-IR" b="1" dirty="0" smtClean="0"/>
              <a:t>، تغذیه نه ‌تنها جسم را تحت تأثیرات خود به سمتی خاص هدایت </a:t>
            </a:r>
            <a:r>
              <a:rPr lang="fa-IR" b="1" dirty="0" err="1" smtClean="0"/>
              <a:t>می‌کند</a:t>
            </a:r>
            <a:r>
              <a:rPr lang="fa-IR" b="1" dirty="0" smtClean="0"/>
              <a:t>، بلکه روح و روان آدمی را نیز تحت سلطه خود قرار </a:t>
            </a:r>
            <a:r>
              <a:rPr lang="fa-IR" b="1" dirty="0" err="1" smtClean="0"/>
              <a:t>می‌دهد</a:t>
            </a:r>
            <a:r>
              <a:rPr lang="fa-IR" b="1" dirty="0" smtClean="0"/>
              <a:t>، به اهمیت آن بیش ‌از پیش پی </a:t>
            </a:r>
            <a:r>
              <a:rPr lang="fa-IR" b="1" dirty="0" err="1" smtClean="0"/>
              <a:t>می‌بریم</a:t>
            </a:r>
            <a:r>
              <a:rPr lang="fa-IR" b="1" dirty="0" smtClean="0"/>
              <a:t> .</a:t>
            </a:r>
            <a:endParaRPr lang="en-US" b="1" dirty="0"/>
          </a:p>
        </p:txBody>
      </p:sp>
    </p:spTree>
    <p:extLst>
      <p:ext uri="{BB962C8B-B14F-4D97-AF65-F5344CB8AC3E}">
        <p14:creationId xmlns:p14="http://schemas.microsoft.com/office/powerpoint/2010/main" val="34132846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5800"/>
          </a:xfrm>
        </p:spPr>
        <p:txBody>
          <a:bodyPr/>
          <a:lstStyle/>
          <a:p>
            <a:pPr algn="r"/>
            <a:r>
              <a:rPr lang="fa-IR" b="1" dirty="0"/>
              <a:t>۱. فرمول میزان سوخت و ساز پایه:</a:t>
            </a:r>
            <a:br>
              <a:rPr lang="fa-IR" b="1" dirty="0"/>
            </a:br>
            <a:r>
              <a:rPr lang="fa-IR" b="1" dirty="0"/>
              <a:t>این فرمول </a:t>
            </a:r>
            <a:r>
              <a:rPr lang="fa-IR" b="1" dirty="0" err="1"/>
              <a:t>داده‌هایی</a:t>
            </a:r>
            <a:r>
              <a:rPr lang="fa-IR" b="1" dirty="0"/>
              <a:t> از قبیل قد و وزن و سن شما را دریافت کرده و به شما عددی </a:t>
            </a:r>
            <a:r>
              <a:rPr lang="fa-IR" b="1" dirty="0" err="1"/>
              <a:t>می‌دهد</a:t>
            </a:r>
            <a:r>
              <a:rPr lang="fa-IR" b="1" dirty="0"/>
              <a:t> که نشانگر انرژی مورد نیاز بدن شما هنگام استراحت است.</a:t>
            </a:r>
            <a:br>
              <a:rPr lang="fa-IR" b="1" dirty="0"/>
            </a:br>
            <a:endParaRPr lang="en-US" b="1" dirty="0"/>
          </a:p>
        </p:txBody>
      </p:sp>
    </p:spTree>
    <p:extLst>
      <p:ext uri="{BB962C8B-B14F-4D97-AF65-F5344CB8AC3E}">
        <p14:creationId xmlns:p14="http://schemas.microsoft.com/office/powerpoint/2010/main" val="2447090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365125"/>
            <a:ext cx="11914496" cy="6185800"/>
          </a:xfrm>
        </p:spPr>
        <p:txBody>
          <a:bodyPr>
            <a:normAutofit/>
          </a:bodyPr>
          <a:lstStyle/>
          <a:p>
            <a:pPr algn="r"/>
            <a:r>
              <a:rPr lang="fa-IR" sz="2400" b="1" dirty="0"/>
              <a:t>یکی از </a:t>
            </a:r>
            <a:r>
              <a:rPr lang="fa-IR" sz="2400" b="1" dirty="0" err="1"/>
              <a:t>رایج‌ترین</a:t>
            </a:r>
            <a:r>
              <a:rPr lang="fa-IR" sz="2400" b="1" dirty="0"/>
              <a:t> </a:t>
            </a:r>
            <a:r>
              <a:rPr lang="fa-IR" sz="2400" b="1" dirty="0" err="1"/>
              <a:t>روش‌ها</a:t>
            </a:r>
            <a:r>
              <a:rPr lang="fa-IR" sz="2400" b="1" dirty="0"/>
              <a:t> برای برآورد میزان </a:t>
            </a:r>
            <a:r>
              <a:rPr lang="fa-IR" sz="2400" b="1" dirty="0" err="1"/>
              <a:t>سوخت‌وساز</a:t>
            </a:r>
            <a:r>
              <a:rPr lang="fa-IR" sz="2400" b="1" dirty="0"/>
              <a:t> پایه محاسبه</a:t>
            </a:r>
            <a:r>
              <a:rPr lang="en-US" sz="2400" b="1" dirty="0" smtClean="0"/>
              <a:t>(</a:t>
            </a:r>
            <a:r>
              <a:rPr lang="en-US" sz="2400" b="1" dirty="0" err="1" smtClean="0"/>
              <a:t>bmr</a:t>
            </a:r>
            <a:r>
              <a:rPr lang="en-US" sz="2400" b="1" dirty="0"/>
              <a:t>) </a:t>
            </a:r>
            <a:r>
              <a:rPr lang="fa-IR" sz="2400" b="1" dirty="0"/>
              <a:t>استفاده از فرمول هریس – </a:t>
            </a:r>
            <a:r>
              <a:rPr lang="fa-IR" sz="2400" b="1" dirty="0" err="1"/>
              <a:t>بندیکت</a:t>
            </a:r>
            <a:r>
              <a:rPr lang="fa-IR" sz="2400" b="1" dirty="0"/>
              <a:t> است که در آن وزن، قد، سن و جنسیت در نظر گرفته </a:t>
            </a:r>
            <a:r>
              <a:rPr lang="fa-IR" sz="2400" b="1" dirty="0" err="1"/>
              <a:t>می‌شود</a:t>
            </a:r>
            <a:r>
              <a:rPr lang="fa-IR" sz="2400" b="1" dirty="0" smtClean="0"/>
              <a:t>.</a:t>
            </a:r>
            <a:br>
              <a:rPr lang="fa-IR" sz="2400" b="1" dirty="0" smtClean="0"/>
            </a:br>
            <a:r>
              <a:rPr lang="fa-IR" sz="2400" b="1" dirty="0" smtClean="0"/>
              <a:t> </a:t>
            </a:r>
            <a:r>
              <a:rPr lang="fa-IR" sz="2400" b="1" dirty="0"/>
              <a:t/>
            </a:r>
            <a:br>
              <a:rPr lang="fa-IR" sz="2400" b="1" dirty="0"/>
            </a:br>
            <a:r>
              <a:rPr lang="fa-IR" sz="2400" b="1" dirty="0" smtClean="0"/>
              <a:t>فرمول </a:t>
            </a:r>
            <a:r>
              <a:rPr lang="fa-IR" sz="2400" b="1" dirty="0"/>
              <a:t>میزان سوخت و ساز بدن </a:t>
            </a:r>
            <a:r>
              <a:rPr lang="fa-IR" sz="2400" b="1" dirty="0" smtClean="0"/>
              <a:t>زنان</a:t>
            </a:r>
            <a:r>
              <a:rPr lang="fa-IR" sz="2400" b="1" dirty="0"/>
              <a:t/>
            </a:r>
            <a:br>
              <a:rPr lang="fa-IR" sz="2400" b="1" dirty="0"/>
            </a:br>
            <a:r>
              <a:rPr lang="fa-IR" sz="2400" b="1" dirty="0" smtClean="0"/>
              <a:t>سن </a:t>
            </a:r>
            <a:r>
              <a:rPr lang="fa-IR" sz="2400" b="1" dirty="0"/>
              <a:t>برحسب سال ×۴.۷) – (قد بر حسب </a:t>
            </a:r>
            <a:r>
              <a:rPr lang="fa-IR" sz="2400" b="1" dirty="0" err="1"/>
              <a:t>سانتی‌متر</a:t>
            </a:r>
            <a:r>
              <a:rPr lang="fa-IR" sz="2400" b="1" dirty="0"/>
              <a:t> × ۱.۸) + (وزن بر حسب کیلوگرم ×۹.۶) + ۶۵۵ </a:t>
            </a:r>
            <a:r>
              <a:rPr lang="fa-IR" sz="2400" b="1" dirty="0" smtClean="0"/>
              <a:t>=</a:t>
            </a:r>
            <a:br>
              <a:rPr lang="fa-IR" sz="2400" b="1" dirty="0" smtClean="0"/>
            </a:br>
            <a:r>
              <a:rPr lang="en-US" sz="2400" b="1" dirty="0"/>
              <a:t/>
            </a:r>
            <a:br>
              <a:rPr lang="en-US" sz="2400" b="1" dirty="0"/>
            </a:br>
            <a:r>
              <a:rPr lang="fa-IR" sz="2400" b="1" dirty="0"/>
              <a:t>فرمول میزان سوخت و ساز بدن مردان</a:t>
            </a:r>
            <a:br>
              <a:rPr lang="fa-IR" sz="2400" b="1" dirty="0"/>
            </a:br>
            <a:r>
              <a:rPr lang="fa-IR" sz="2400" b="1" dirty="0" smtClean="0"/>
              <a:t>سن </a:t>
            </a:r>
            <a:r>
              <a:rPr lang="fa-IR" sz="2400" b="1" dirty="0"/>
              <a:t>برحسب سال ×6.8) – (قد بر حسب </a:t>
            </a:r>
            <a:r>
              <a:rPr lang="fa-IR" sz="2400" b="1" dirty="0" err="1"/>
              <a:t>سانتی‌متر</a:t>
            </a:r>
            <a:r>
              <a:rPr lang="fa-IR" sz="2400" b="1" dirty="0"/>
              <a:t> × 5) + (وزن بر حسب کیلوگرم ×13.7)+ 66 </a:t>
            </a:r>
            <a:r>
              <a:rPr lang="fa-IR" sz="2400" b="1" dirty="0" smtClean="0"/>
              <a:t>=</a:t>
            </a:r>
            <a:r>
              <a:rPr lang="en-US" sz="2400" b="1" dirty="0"/>
              <a:t/>
            </a:r>
            <a:br>
              <a:rPr lang="en-US" sz="2400" b="1" dirty="0"/>
            </a:br>
            <a:endParaRPr lang="en-US" sz="2400" b="1" dirty="0"/>
          </a:p>
        </p:txBody>
      </p:sp>
    </p:spTree>
    <p:extLst>
      <p:ext uri="{BB962C8B-B14F-4D97-AF65-F5344CB8AC3E}">
        <p14:creationId xmlns:p14="http://schemas.microsoft.com/office/powerpoint/2010/main" val="1408123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365125"/>
            <a:ext cx="11600597" cy="6185800"/>
          </a:xfrm>
        </p:spPr>
        <p:txBody>
          <a:bodyPr>
            <a:noAutofit/>
          </a:bodyPr>
          <a:lstStyle/>
          <a:p>
            <a:pPr algn="r"/>
            <a:r>
              <a:rPr lang="fa-IR" b="1" dirty="0"/>
              <a:t>اگر میزان </a:t>
            </a:r>
            <a:r>
              <a:rPr lang="fa-IR" b="1" dirty="0" err="1"/>
              <a:t>سوخت‌وساز</a:t>
            </a:r>
            <a:r>
              <a:rPr lang="fa-IR" b="1" dirty="0"/>
              <a:t> پایه خود را با استفاده از فرمول هریس – </a:t>
            </a:r>
            <a:r>
              <a:rPr lang="fa-IR" b="1" dirty="0" err="1"/>
              <a:t>بندیکت</a:t>
            </a:r>
            <a:r>
              <a:rPr lang="fa-IR" b="1" dirty="0"/>
              <a:t> محاسبه </a:t>
            </a:r>
            <a:r>
              <a:rPr lang="fa-IR" b="1" dirty="0" err="1"/>
              <a:t>کرده‌اید</a:t>
            </a:r>
            <a:r>
              <a:rPr lang="fa-IR" b="1" dirty="0"/>
              <a:t>، اقدام بعدی محاسبه تعداد کالری است که بر اساس سبک </a:t>
            </a:r>
            <a:r>
              <a:rPr lang="fa-IR" b="1" dirty="0" err="1"/>
              <a:t>زندگی‌تان</a:t>
            </a:r>
            <a:r>
              <a:rPr lang="fa-IR" b="1" dirty="0"/>
              <a:t> در طول </a:t>
            </a:r>
            <a:r>
              <a:rPr lang="fa-IR" b="1" dirty="0" err="1"/>
              <a:t>فعالیت‌های</a:t>
            </a:r>
            <a:r>
              <a:rPr lang="fa-IR" b="1" dirty="0"/>
              <a:t> روزمره </a:t>
            </a:r>
            <a:r>
              <a:rPr lang="fa-IR" b="1" dirty="0" err="1"/>
              <a:t>می‌سوزانید</a:t>
            </a:r>
            <a:r>
              <a:rPr lang="fa-IR" b="1" dirty="0"/>
              <a:t>: </a:t>
            </a:r>
            <a:br>
              <a:rPr lang="fa-IR" b="1" dirty="0"/>
            </a:br>
            <a:endParaRPr lang="en-US" b="1" dirty="0"/>
          </a:p>
        </p:txBody>
      </p:sp>
    </p:spTree>
    <p:extLst>
      <p:ext uri="{BB962C8B-B14F-4D97-AF65-F5344CB8AC3E}">
        <p14:creationId xmlns:p14="http://schemas.microsoft.com/office/powerpoint/2010/main" val="9000963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9" y="365125"/>
            <a:ext cx="11805312" cy="6308630"/>
          </a:xfrm>
        </p:spPr>
        <p:txBody>
          <a:bodyPr>
            <a:noAutofit/>
          </a:bodyPr>
          <a:lstStyle/>
          <a:p>
            <a:pPr algn="r"/>
            <a:r>
              <a:rPr lang="fa-IR" sz="3600" b="1" dirty="0" smtClean="0"/>
              <a:t/>
            </a:r>
            <a:br>
              <a:rPr lang="fa-IR" sz="3600" b="1" dirty="0" smtClean="0"/>
            </a:br>
            <a:r>
              <a:rPr lang="fa-IR" sz="3600" b="1" dirty="0" err="1" smtClean="0">
                <a:solidFill>
                  <a:schemeClr val="accent1"/>
                </a:solidFill>
              </a:rPr>
              <a:t>بی‌تحرک</a:t>
            </a:r>
            <a:r>
              <a:rPr lang="fa-IR" sz="3600" b="1" dirty="0" smtClean="0"/>
              <a:t> </a:t>
            </a:r>
            <a:r>
              <a:rPr lang="fa-IR" sz="3600" b="1" dirty="0"/>
              <a:t>: اگر اصلاً ورزش </a:t>
            </a:r>
            <a:r>
              <a:rPr lang="fa-IR" sz="3600" b="1" dirty="0" err="1"/>
              <a:t>نمی‌کنید</a:t>
            </a:r>
            <a:r>
              <a:rPr lang="fa-IR" sz="3600" b="1" dirty="0"/>
              <a:t> و یا </a:t>
            </a:r>
            <a:r>
              <a:rPr lang="fa-IR" sz="3600" b="1" dirty="0" err="1"/>
              <a:t>به‌ندرت</a:t>
            </a:r>
            <a:r>
              <a:rPr lang="fa-IR" sz="3600" b="1" dirty="0"/>
              <a:t> ورزش </a:t>
            </a:r>
            <a:r>
              <a:rPr lang="fa-IR" sz="3600" b="1" dirty="0" err="1"/>
              <a:t>می‌کنید</a:t>
            </a:r>
            <a:r>
              <a:rPr lang="fa-IR" sz="3600" b="1" dirty="0"/>
              <a:t>، میزان </a:t>
            </a:r>
            <a:r>
              <a:rPr lang="fa-IR" sz="3600" b="1" dirty="0" err="1"/>
              <a:t>سوخت‌وساز</a:t>
            </a:r>
            <a:r>
              <a:rPr lang="fa-IR" sz="3600" b="1" dirty="0"/>
              <a:t> پایه خود را </a:t>
            </a:r>
            <a:r>
              <a:rPr lang="fa-IR" sz="3600" b="1" dirty="0">
                <a:solidFill>
                  <a:schemeClr val="accent1"/>
                </a:solidFill>
              </a:rPr>
              <a:t>در ۱.۲ ضرب کنید</a:t>
            </a:r>
            <a:r>
              <a:rPr lang="fa-IR" sz="3600" b="1" dirty="0"/>
              <a:t>.</a:t>
            </a:r>
            <a:br>
              <a:rPr lang="fa-IR" sz="3600" b="1" dirty="0"/>
            </a:br>
            <a:r>
              <a:rPr lang="fa-IR" sz="3600" b="1" dirty="0" err="1"/>
              <a:t>کم‌تحرک</a:t>
            </a:r>
            <a:r>
              <a:rPr lang="fa-IR" sz="3600" b="1" dirty="0"/>
              <a:t> : اگر گاهی یک تا سه روز در هفته ورزش </a:t>
            </a:r>
            <a:r>
              <a:rPr lang="fa-IR" sz="3600" b="1" dirty="0" err="1"/>
              <a:t>می‌کنید</a:t>
            </a:r>
            <a:r>
              <a:rPr lang="fa-IR" sz="3600" b="1" dirty="0"/>
              <a:t>، میزان </a:t>
            </a:r>
            <a:r>
              <a:rPr lang="fa-IR" sz="3600" b="1" dirty="0" err="1"/>
              <a:t>سوخت‌وساز</a:t>
            </a:r>
            <a:r>
              <a:rPr lang="fa-IR" sz="3600" b="1" dirty="0"/>
              <a:t> پایه خود را </a:t>
            </a:r>
            <a:r>
              <a:rPr lang="fa-IR" sz="3600" b="1" dirty="0">
                <a:solidFill>
                  <a:schemeClr val="accent1"/>
                </a:solidFill>
              </a:rPr>
              <a:t>در ۱.۳۷۵ ضرب کنید</a:t>
            </a:r>
            <a:r>
              <a:rPr lang="fa-IR" sz="3600" b="1" dirty="0"/>
              <a:t>.</a:t>
            </a:r>
            <a:br>
              <a:rPr lang="fa-IR" sz="3600" b="1" dirty="0"/>
            </a:br>
            <a:r>
              <a:rPr lang="fa-IR" sz="3600" b="1" dirty="0"/>
              <a:t>نسبتاً فعال : اگر به طور متوسط سه تا پنج رو در هفته ورزش </a:t>
            </a:r>
            <a:r>
              <a:rPr lang="fa-IR" sz="3600" b="1" dirty="0" err="1"/>
              <a:t>می‌کنید</a:t>
            </a:r>
            <a:r>
              <a:rPr lang="fa-IR" sz="3600" b="1" dirty="0"/>
              <a:t>، میزان سوخت و ساز پایه خود را </a:t>
            </a:r>
            <a:r>
              <a:rPr lang="fa-IR" sz="3600" b="1" dirty="0">
                <a:solidFill>
                  <a:schemeClr val="accent1"/>
                </a:solidFill>
              </a:rPr>
              <a:t>در ۱.۵۵ ضرب کنید</a:t>
            </a:r>
            <a:r>
              <a:rPr lang="fa-IR" sz="3600" b="1" dirty="0" smtClean="0"/>
              <a:t>.</a:t>
            </a:r>
            <a:br>
              <a:rPr lang="fa-IR" sz="3600" b="1" dirty="0" smtClean="0"/>
            </a:br>
            <a:r>
              <a:rPr lang="fa-IR" sz="3600" b="1" dirty="0"/>
              <a:t>بسیار فعال : اگر شش تا هفت روز در هفته تمرینات ورزشی سخت انجام </a:t>
            </a:r>
            <a:r>
              <a:rPr lang="fa-IR" sz="3600" b="1" dirty="0" err="1"/>
              <a:t>می‌دهید</a:t>
            </a:r>
            <a:r>
              <a:rPr lang="fa-IR" sz="3600" b="1" dirty="0"/>
              <a:t>، میزان سوخت و ساز پایه خود را </a:t>
            </a:r>
            <a:r>
              <a:rPr lang="fa-IR" sz="3600" b="1" dirty="0">
                <a:solidFill>
                  <a:schemeClr val="accent1"/>
                </a:solidFill>
              </a:rPr>
              <a:t>در ۱.۷۲۵ ضرب کنید</a:t>
            </a:r>
            <a:r>
              <a:rPr lang="fa-IR" sz="3600" b="1" dirty="0"/>
              <a:t>.</a:t>
            </a:r>
            <a:br>
              <a:rPr lang="fa-IR" sz="3600" b="1" dirty="0"/>
            </a:br>
            <a:r>
              <a:rPr lang="fa-IR" sz="3600" b="1" dirty="0" err="1"/>
              <a:t>فوق‌العاده</a:t>
            </a:r>
            <a:r>
              <a:rPr lang="fa-IR" sz="3600" b="1" dirty="0"/>
              <a:t> فعال : اگر شش تا هفت روز در هفته را تمرینات ورزشی بسیار سخت انجام </a:t>
            </a:r>
            <a:r>
              <a:rPr lang="fa-IR" sz="3600" b="1" dirty="0" err="1"/>
              <a:t>می‌دهید</a:t>
            </a:r>
            <a:r>
              <a:rPr lang="fa-IR" sz="3600" b="1" dirty="0"/>
              <a:t> و یا شغلی فیزیکی دارید، میزان سوخت و ساز پایه خود را </a:t>
            </a:r>
            <a:r>
              <a:rPr lang="fa-IR" sz="3600" b="1" dirty="0">
                <a:solidFill>
                  <a:schemeClr val="accent1"/>
                </a:solidFill>
              </a:rPr>
              <a:t>در ۱.۹ ضرب کنید</a:t>
            </a:r>
            <a:r>
              <a:rPr lang="fa-IR" sz="3600" b="1" dirty="0"/>
              <a:t>.</a:t>
            </a:r>
            <a:br>
              <a:rPr lang="fa-IR" sz="3600" b="1" dirty="0"/>
            </a:br>
            <a:r>
              <a:rPr lang="fa-IR" sz="3600" b="1" dirty="0"/>
              <a:t>عدد حاصل به طور تقریبی میزان کالری را نشان </a:t>
            </a:r>
            <a:r>
              <a:rPr lang="fa-IR" sz="3600" b="1" dirty="0" err="1"/>
              <a:t>می‌دهد</a:t>
            </a:r>
            <a:r>
              <a:rPr lang="fa-IR" sz="3600" b="1" dirty="0"/>
              <a:t> که برای حفظ </a:t>
            </a:r>
            <a:r>
              <a:rPr lang="fa-IR" sz="3600" b="1" dirty="0" err="1"/>
              <a:t>وزنتان</a:t>
            </a:r>
            <a:r>
              <a:rPr lang="fa-IR" sz="3600" b="1" dirty="0"/>
              <a:t> باید </a:t>
            </a:r>
            <a:r>
              <a:rPr lang="fa-IR" sz="3600" b="1" dirty="0" err="1"/>
              <a:t>به‌صورت</a:t>
            </a:r>
            <a:r>
              <a:rPr lang="fa-IR" sz="3600" b="1" dirty="0"/>
              <a:t> روزانه مصرف کنید</a:t>
            </a:r>
            <a:r>
              <a:rPr lang="fa-IR" sz="3600" b="1" dirty="0" smtClean="0"/>
              <a:t>.</a:t>
            </a:r>
            <a:r>
              <a:rPr lang="fa-IR" sz="3600" b="1" dirty="0"/>
              <a:t/>
            </a:r>
            <a:br>
              <a:rPr lang="fa-IR" sz="3600" b="1" dirty="0"/>
            </a:br>
            <a:r>
              <a:rPr lang="fa-IR" sz="3600" b="1" dirty="0"/>
              <a:t/>
            </a:r>
            <a:br>
              <a:rPr lang="fa-IR" sz="3600" b="1" dirty="0"/>
            </a:br>
            <a:endParaRPr lang="en-US" sz="3600" dirty="0"/>
          </a:p>
        </p:txBody>
      </p:sp>
    </p:spTree>
    <p:extLst>
      <p:ext uri="{BB962C8B-B14F-4D97-AF65-F5344CB8AC3E}">
        <p14:creationId xmlns:p14="http://schemas.microsoft.com/office/powerpoint/2010/main" val="53014897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7421"/>
            <a:ext cx="12064621" cy="6482686"/>
          </a:xfrm>
        </p:spPr>
        <p:txBody>
          <a:bodyPr>
            <a:normAutofit/>
          </a:bodyPr>
          <a:lstStyle/>
          <a:p>
            <a:pPr algn="r"/>
            <a:r>
              <a:rPr lang="fa-IR" b="1" dirty="0" smtClean="0"/>
              <a:t>اگرچه </a:t>
            </a:r>
            <a:r>
              <a:rPr lang="fa-IR" b="1" dirty="0"/>
              <a:t>این تنها یک برآورد است. بر اساس مطالعه انجام شده در سال ۲۰۰۷، اگر ترکیب بدن، سابقه وزن و سایر عوامل اثرگذار بر میزان سوخت و ساز پایه در فرمول گنجانده شوند، این فرمول دقیق تر خواهد بود.</a:t>
            </a:r>
            <a:endParaRPr lang="en-US" b="1" dirty="0"/>
          </a:p>
        </p:txBody>
      </p:sp>
    </p:spTree>
    <p:extLst>
      <p:ext uri="{BB962C8B-B14F-4D97-AF65-F5344CB8AC3E}">
        <p14:creationId xmlns:p14="http://schemas.microsoft.com/office/powerpoint/2010/main" val="195681288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4" y="365125"/>
            <a:ext cx="11696132" cy="6254039"/>
          </a:xfrm>
        </p:spPr>
        <p:txBody>
          <a:bodyPr>
            <a:normAutofit fontScale="90000"/>
          </a:bodyPr>
          <a:lstStyle/>
          <a:p>
            <a:pPr algn="r"/>
            <a:r>
              <a:rPr lang="fa-IR" b="1" dirty="0"/>
              <a:t>عوامل موثر بر </a:t>
            </a:r>
            <a:r>
              <a:rPr lang="fa-IR" b="1" dirty="0" smtClean="0"/>
              <a:t>متابولیسم پایه چیست</a:t>
            </a:r>
            <a:r>
              <a:rPr lang="fa-IR" b="1" dirty="0"/>
              <a:t>؟</a:t>
            </a:r>
            <a:br>
              <a:rPr lang="fa-IR" b="1" dirty="0"/>
            </a:br>
            <a:r>
              <a:rPr lang="fa-IR" b="1" dirty="0"/>
              <a:t>میزان سوخت و ساز پایه شما تحت تأثیر عوامل متعددی قرار دارد که عبارتند از: </a:t>
            </a:r>
            <a:br>
              <a:rPr lang="fa-IR" b="1" dirty="0"/>
            </a:br>
            <a:r>
              <a:rPr lang="fa-IR" b="1" dirty="0"/>
              <a:t>جنسیت</a:t>
            </a:r>
            <a:br>
              <a:rPr lang="fa-IR" b="1" dirty="0"/>
            </a:br>
            <a:r>
              <a:rPr lang="fa-IR" b="1" dirty="0"/>
              <a:t>وزن</a:t>
            </a:r>
            <a:br>
              <a:rPr lang="fa-IR" b="1" dirty="0"/>
            </a:br>
            <a:r>
              <a:rPr lang="fa-IR" b="1" dirty="0"/>
              <a:t>قد</a:t>
            </a:r>
            <a:br>
              <a:rPr lang="fa-IR" b="1" dirty="0"/>
            </a:br>
            <a:r>
              <a:rPr lang="fa-IR" b="1" dirty="0"/>
              <a:t>سن</a:t>
            </a:r>
            <a:br>
              <a:rPr lang="fa-IR" b="1" dirty="0"/>
            </a:br>
            <a:r>
              <a:rPr lang="fa-IR" b="1" dirty="0"/>
              <a:t>قومیت</a:t>
            </a:r>
            <a:br>
              <a:rPr lang="fa-IR" b="1" dirty="0"/>
            </a:br>
            <a:r>
              <a:rPr lang="fa-IR" b="1" dirty="0"/>
              <a:t>سابقه وزن</a:t>
            </a:r>
            <a:br>
              <a:rPr lang="fa-IR" b="1" dirty="0"/>
            </a:br>
            <a:r>
              <a:rPr lang="fa-IR" b="1" dirty="0"/>
              <a:t>ترکیب بدن</a:t>
            </a:r>
            <a:br>
              <a:rPr lang="fa-IR" b="1" dirty="0"/>
            </a:br>
            <a:r>
              <a:rPr lang="fa-IR" b="1" dirty="0"/>
              <a:t>عوامل </a:t>
            </a:r>
            <a:r>
              <a:rPr lang="fa-IR" b="1" dirty="0" smtClean="0"/>
              <a:t>ژنتیکی</a:t>
            </a:r>
            <a:endParaRPr lang="en-US" b="1" dirty="0"/>
          </a:p>
        </p:txBody>
      </p:sp>
    </p:spTree>
    <p:extLst>
      <p:ext uri="{BB962C8B-B14F-4D97-AF65-F5344CB8AC3E}">
        <p14:creationId xmlns:p14="http://schemas.microsoft.com/office/powerpoint/2010/main" val="26298779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365125"/>
            <a:ext cx="11641539" cy="6308630"/>
          </a:xfrm>
        </p:spPr>
        <p:txBody>
          <a:bodyPr/>
          <a:lstStyle/>
          <a:p>
            <a:pPr algn="r"/>
            <a:r>
              <a:rPr lang="fa-IR" b="1" dirty="0"/>
              <a:t>از میان این عوامل موثر بر سوخت و ساز پایه، شما تنها </a:t>
            </a:r>
            <a:r>
              <a:rPr lang="fa-IR" b="1" dirty="0" err="1"/>
              <a:t>می‌توانید</a:t>
            </a:r>
            <a:r>
              <a:rPr lang="fa-IR" b="1" dirty="0"/>
              <a:t> برای تغییر وزن و ترکیب بدنتان اقداماتی انجام دهید. بنابراین </a:t>
            </a:r>
            <a:r>
              <a:rPr lang="fa-IR" b="1" dirty="0">
                <a:solidFill>
                  <a:schemeClr val="accent1"/>
                </a:solidFill>
              </a:rPr>
              <a:t>اگر قصد دارید تا میزان </a:t>
            </a:r>
            <a:r>
              <a:rPr lang="fa-IR" b="1" dirty="0" err="1">
                <a:solidFill>
                  <a:schemeClr val="accent1"/>
                </a:solidFill>
              </a:rPr>
              <a:t>سوخت‌وساز</a:t>
            </a:r>
            <a:r>
              <a:rPr lang="fa-IR" b="1" dirty="0">
                <a:solidFill>
                  <a:schemeClr val="accent1"/>
                </a:solidFill>
              </a:rPr>
              <a:t> پایه خود را تغییر دهید، گام اول کاهش وزن و افزایش عضله است. </a:t>
            </a:r>
            <a:br>
              <a:rPr lang="fa-IR" b="1" dirty="0">
                <a:solidFill>
                  <a:schemeClr val="accent1"/>
                </a:solidFill>
              </a:rPr>
            </a:br>
            <a:r>
              <a:rPr lang="fa-IR" b="1" dirty="0"/>
              <a:t>مطالعه انجام شده در سال ۲۰۱۰ نشان داد که ورزش استقامتی به افزایش توده عضلانی بدون چربی بدن، کاهش توده چربی و افزایش میزان </a:t>
            </a:r>
            <a:r>
              <a:rPr lang="fa-IR" b="1" dirty="0" err="1"/>
              <a:t>سوخت‌وساز</a:t>
            </a:r>
            <a:r>
              <a:rPr lang="fa-IR" b="1" dirty="0"/>
              <a:t> پایه کمک </a:t>
            </a:r>
            <a:r>
              <a:rPr lang="fa-IR" b="1" dirty="0" err="1"/>
              <a:t>می‌کند</a:t>
            </a:r>
            <a:r>
              <a:rPr lang="fa-IR" b="1" dirty="0"/>
              <a:t>. </a:t>
            </a:r>
            <a:br>
              <a:rPr lang="fa-IR" b="1" dirty="0"/>
            </a:br>
            <a:endParaRPr lang="en-US" b="1" dirty="0"/>
          </a:p>
        </p:txBody>
      </p:sp>
    </p:spTree>
    <p:extLst>
      <p:ext uri="{BB962C8B-B14F-4D97-AF65-F5344CB8AC3E}">
        <p14:creationId xmlns:p14="http://schemas.microsoft.com/office/powerpoint/2010/main" val="23624858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365125"/>
            <a:ext cx="11586948" cy="6294982"/>
          </a:xfrm>
        </p:spPr>
        <p:txBody>
          <a:bodyPr>
            <a:normAutofit/>
          </a:bodyPr>
          <a:lstStyle/>
          <a:p>
            <a:pPr algn="r"/>
            <a:r>
              <a:rPr lang="fa-IR" b="1" dirty="0" smtClean="0">
                <a:effectLst/>
              </a:rPr>
              <a:t>کالری چیست و هر فرد روزانه به چند کیلوکالری نیاز دارد. </a:t>
            </a:r>
            <a:r>
              <a:rPr lang="fa-IR" b="1" dirty="0" err="1" smtClean="0">
                <a:effectLst/>
              </a:rPr>
              <a:t>کالری‌ها</a:t>
            </a:r>
            <a:r>
              <a:rPr lang="fa-IR" b="1" dirty="0" smtClean="0">
                <a:effectLst/>
              </a:rPr>
              <a:t> نقش مهمی در تحریک بسیاری از </a:t>
            </a:r>
            <a:r>
              <a:rPr lang="fa-IR" b="1" dirty="0" err="1" smtClean="0">
                <a:effectLst/>
              </a:rPr>
              <a:t>واکنش‌های</a:t>
            </a:r>
            <a:r>
              <a:rPr lang="fa-IR" b="1" dirty="0" smtClean="0">
                <a:effectLst/>
              </a:rPr>
              <a:t> متابولیکی در بدن دارند که ما را زنده نگه </a:t>
            </a:r>
            <a:r>
              <a:rPr lang="fa-IR" b="1" dirty="0" err="1" smtClean="0">
                <a:effectLst/>
              </a:rPr>
              <a:t>می‌دارند</a:t>
            </a:r>
            <a:r>
              <a:rPr lang="fa-IR" b="1" dirty="0" smtClean="0">
                <a:effectLst/>
              </a:rPr>
              <a:t>. بنابراین، تامین نیازهای کالری روزانه و مصرف غذاهای غنی از مواد مغذی برای اطمینان از تامین سوخت و عملکرد بهینه بدن، بسیار ضروری است. نیازهای کالری هر کدام از ما تا حد زیادی به سن، وزن، ترکیب بدن، سطح فعالیت بدنی، جنس، وضعیت پزشکی و وضعیت هورمونی </a:t>
            </a:r>
            <a:r>
              <a:rPr lang="fa-IR" b="1" dirty="0" err="1" smtClean="0">
                <a:effectLst/>
              </a:rPr>
              <a:t>بدن‌مان</a:t>
            </a:r>
            <a:r>
              <a:rPr lang="fa-IR" b="1" dirty="0" smtClean="0">
                <a:effectLst/>
              </a:rPr>
              <a:t> بستگی دارد.</a:t>
            </a:r>
            <a:endParaRPr lang="en-US" b="1" dirty="0"/>
          </a:p>
        </p:txBody>
      </p:sp>
    </p:spTree>
    <p:extLst>
      <p:ext uri="{BB962C8B-B14F-4D97-AF65-F5344CB8AC3E}">
        <p14:creationId xmlns:p14="http://schemas.microsoft.com/office/powerpoint/2010/main" val="31546007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99197"/>
          </a:xfrm>
        </p:spPr>
        <p:txBody>
          <a:bodyPr>
            <a:normAutofit/>
          </a:bodyPr>
          <a:lstStyle/>
          <a:p>
            <a:pPr algn="ctr"/>
            <a:r>
              <a:rPr lang="fa-IR" sz="9600" b="1" dirty="0" err="1" smtClean="0"/>
              <a:t>خداقوت</a:t>
            </a:r>
            <a:endParaRPr lang="en-US" sz="9600" b="1" dirty="0"/>
          </a:p>
        </p:txBody>
      </p:sp>
    </p:spTree>
    <p:extLst>
      <p:ext uri="{BB962C8B-B14F-4D97-AF65-F5344CB8AC3E}">
        <p14:creationId xmlns:p14="http://schemas.microsoft.com/office/powerpoint/2010/main" val="3115215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4"/>
            <a:ext cx="11859904" cy="6892120"/>
          </a:xfrm>
        </p:spPr>
        <p:txBody>
          <a:bodyPr>
            <a:normAutofit/>
          </a:bodyPr>
          <a:lstStyle/>
          <a:p>
            <a:pPr algn="r"/>
            <a:r>
              <a:rPr lang="fa-IR" sz="4800" b="1" dirty="0" smtClean="0"/>
              <a:t>هیچ‌ کدام </a:t>
            </a:r>
            <a:r>
              <a:rPr lang="fa-IR" sz="4800" b="1" dirty="0"/>
              <a:t>از </a:t>
            </a:r>
            <a:r>
              <a:rPr lang="fa-IR" sz="4800" b="1" dirty="0" err="1"/>
              <a:t>ارگان‌های</a:t>
            </a:r>
            <a:r>
              <a:rPr lang="fa-IR" sz="4800" b="1" dirty="0"/>
              <a:t> بدن از قلب، مغز و دستگاه عصبی گرفته تا کلیه، کبد و پوست و مو </a:t>
            </a:r>
            <a:r>
              <a:rPr lang="fa-IR" sz="4800" b="1" dirty="0" err="1">
                <a:solidFill>
                  <a:schemeClr val="accent2">
                    <a:lumMod val="75000"/>
                  </a:schemeClr>
                </a:solidFill>
              </a:rPr>
              <a:t>نمی‌توانند</a:t>
            </a:r>
            <a:r>
              <a:rPr lang="fa-IR" sz="4800" b="1" dirty="0">
                <a:solidFill>
                  <a:schemeClr val="accent2">
                    <a:lumMod val="75000"/>
                  </a:schemeClr>
                </a:solidFill>
              </a:rPr>
              <a:t>، بدون یک تغذیه سالم عملکرد </a:t>
            </a:r>
            <a:r>
              <a:rPr lang="fa-IR" sz="4800" b="1" dirty="0" err="1">
                <a:solidFill>
                  <a:schemeClr val="accent2">
                    <a:lumMod val="75000"/>
                  </a:schemeClr>
                </a:solidFill>
              </a:rPr>
              <a:t>ایده‌آل</a:t>
            </a:r>
            <a:r>
              <a:rPr lang="fa-IR" sz="4800" b="1" dirty="0">
                <a:solidFill>
                  <a:schemeClr val="accent2">
                    <a:lumMod val="75000"/>
                  </a:schemeClr>
                </a:solidFill>
              </a:rPr>
              <a:t> خود را ارائه دهند</a:t>
            </a:r>
            <a:r>
              <a:rPr lang="fa-IR" sz="4800" b="1" dirty="0"/>
              <a:t>. بدین ترتیب برای آنکه بدانیم، تغذیه سالم چیست؟ باید بگوییم، </a:t>
            </a:r>
            <a:r>
              <a:rPr lang="fa-IR" sz="4800" b="1" dirty="0">
                <a:solidFill>
                  <a:schemeClr val="accent2">
                    <a:lumMod val="75000"/>
                  </a:schemeClr>
                </a:solidFill>
              </a:rPr>
              <a:t>این نوع تغذیه دارای مشخصات خاصی است که </a:t>
            </a:r>
            <a:r>
              <a:rPr lang="fa-IR" sz="4800" b="1" dirty="0" err="1">
                <a:solidFill>
                  <a:schemeClr val="accent2">
                    <a:lumMod val="75000"/>
                  </a:schemeClr>
                </a:solidFill>
              </a:rPr>
              <a:t>می‌تواند</a:t>
            </a:r>
            <a:r>
              <a:rPr lang="fa-IR" sz="4800" b="1" dirty="0">
                <a:solidFill>
                  <a:schemeClr val="accent2">
                    <a:lumMod val="75000"/>
                  </a:schemeClr>
                </a:solidFill>
              </a:rPr>
              <a:t> فرد را در برابر عوامل بیماری مصون نموده و توان دفاعی وی را در برابر </a:t>
            </a:r>
            <a:r>
              <a:rPr lang="fa-IR" sz="4800" b="1" dirty="0" err="1">
                <a:solidFill>
                  <a:schemeClr val="accent2">
                    <a:lumMod val="75000"/>
                  </a:schemeClr>
                </a:solidFill>
              </a:rPr>
              <a:t>تهاجم‌های</a:t>
            </a:r>
            <a:r>
              <a:rPr lang="fa-IR" sz="4800" b="1" dirty="0">
                <a:solidFill>
                  <a:schemeClr val="accent2">
                    <a:lumMod val="75000"/>
                  </a:schemeClr>
                </a:solidFill>
              </a:rPr>
              <a:t> محیطی افزایش دهد</a:t>
            </a:r>
            <a:r>
              <a:rPr lang="fa-IR" sz="4800" b="1" dirty="0"/>
              <a:t>.</a:t>
            </a:r>
            <a:br>
              <a:rPr lang="fa-IR" sz="4800" b="1" dirty="0"/>
            </a:br>
            <a:endParaRPr lang="en-US" sz="4800" b="1" dirty="0"/>
          </a:p>
        </p:txBody>
      </p:sp>
    </p:spTree>
    <p:extLst>
      <p:ext uri="{BB962C8B-B14F-4D97-AF65-F5344CB8AC3E}">
        <p14:creationId xmlns:p14="http://schemas.microsoft.com/office/powerpoint/2010/main" val="1550837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t/>
            </a:r>
            <a:br>
              <a:rPr lang="fa-IR" sz="5400" b="1" dirty="0" smtClean="0"/>
            </a:br>
            <a:r>
              <a:rPr lang="fa-IR" sz="5400" b="1" dirty="0"/>
              <a:t/>
            </a:r>
            <a:br>
              <a:rPr lang="fa-IR" sz="5400" b="1" dirty="0"/>
            </a:br>
            <a:r>
              <a:rPr lang="fa-IR" sz="5400" b="1" dirty="0" smtClean="0"/>
              <a:t>مشخصات منحصر به‌ فرد این تغذیه</a:t>
            </a:r>
            <a:br>
              <a:rPr lang="fa-IR" sz="5400" b="1" dirty="0" smtClean="0"/>
            </a:br>
            <a:endParaRPr lang="en-US" sz="5400" b="1" dirty="0"/>
          </a:p>
        </p:txBody>
      </p:sp>
      <p:sp>
        <p:nvSpPr>
          <p:cNvPr id="3" name="Content Placeholder 2"/>
          <p:cNvSpPr>
            <a:spLocks noGrp="1"/>
          </p:cNvSpPr>
          <p:nvPr>
            <p:ph idx="1"/>
          </p:nvPr>
        </p:nvSpPr>
        <p:spPr/>
        <p:txBody>
          <a:bodyPr>
            <a:normAutofit/>
          </a:bodyPr>
          <a:lstStyle/>
          <a:p>
            <a:pPr marL="0" indent="0" algn="r">
              <a:buNone/>
            </a:pPr>
            <a:endParaRPr lang="fa-IR" sz="4800" b="1" dirty="0" smtClean="0"/>
          </a:p>
          <a:p>
            <a:pPr marL="0" indent="0" algn="r">
              <a:buNone/>
            </a:pPr>
            <a:r>
              <a:rPr lang="fa-IR" sz="4800" b="1" dirty="0" smtClean="0"/>
              <a:t>مشخصه اول:</a:t>
            </a:r>
            <a:r>
              <a:rPr lang="fa-IR" sz="4800" dirty="0" smtClean="0"/>
              <a:t> </a:t>
            </a:r>
          </a:p>
          <a:p>
            <a:pPr marL="0" indent="0" algn="r">
              <a:buNone/>
            </a:pPr>
            <a:r>
              <a:rPr lang="fa-IR" sz="4800" dirty="0" smtClean="0"/>
              <a:t>دارای </a:t>
            </a:r>
            <a:r>
              <a:rPr lang="fa-IR" sz="4800" dirty="0" smtClean="0">
                <a:solidFill>
                  <a:schemeClr val="accent2">
                    <a:lumMod val="75000"/>
                  </a:schemeClr>
                </a:solidFill>
              </a:rPr>
              <a:t>تنوع بالا </a:t>
            </a:r>
            <a:r>
              <a:rPr lang="fa-IR" sz="4800" dirty="0" smtClean="0"/>
              <a:t>از مواد غذایی</a:t>
            </a:r>
            <a:br>
              <a:rPr lang="fa-IR" sz="4800" dirty="0" smtClean="0"/>
            </a:br>
            <a:endParaRPr lang="en-US" sz="4800" dirty="0"/>
          </a:p>
        </p:txBody>
      </p:sp>
    </p:spTree>
    <p:extLst>
      <p:ext uri="{BB962C8B-B14F-4D97-AF65-F5344CB8AC3E}">
        <p14:creationId xmlns:p14="http://schemas.microsoft.com/office/powerpoint/2010/main" val="87221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090266"/>
          </a:xfrm>
        </p:spPr>
        <p:txBody>
          <a:bodyPr>
            <a:normAutofit/>
          </a:bodyPr>
          <a:lstStyle/>
          <a:p>
            <a:pPr algn="r"/>
            <a:r>
              <a:rPr lang="fa-IR" b="1" dirty="0" smtClean="0"/>
              <a:t>مشخصه دوم:</a:t>
            </a:r>
            <a:br>
              <a:rPr lang="fa-IR" b="1" dirty="0" smtClean="0"/>
            </a:br>
            <a:r>
              <a:rPr lang="fa-IR" b="1" dirty="0" smtClean="0"/>
              <a:t> </a:t>
            </a:r>
            <a:r>
              <a:rPr lang="fa-IR" dirty="0" smtClean="0">
                <a:solidFill>
                  <a:schemeClr val="accent2">
                    <a:lumMod val="75000"/>
                  </a:schemeClr>
                </a:solidFill>
              </a:rPr>
              <a:t>متعادل بودن حجم کالری </a:t>
            </a:r>
            <a:r>
              <a:rPr lang="fa-IR" dirty="0" smtClean="0"/>
              <a:t>این تغذیه با نسبت فعالیت بدنی</a:t>
            </a:r>
            <a:br>
              <a:rPr lang="fa-IR" dirty="0" smtClean="0"/>
            </a:br>
            <a:endParaRPr lang="en-US" dirty="0"/>
          </a:p>
        </p:txBody>
      </p:sp>
    </p:spTree>
    <p:extLst>
      <p:ext uri="{BB962C8B-B14F-4D97-AF65-F5344CB8AC3E}">
        <p14:creationId xmlns:p14="http://schemas.microsoft.com/office/powerpoint/2010/main" val="223353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5800"/>
          </a:xfrm>
        </p:spPr>
        <p:txBody>
          <a:bodyPr>
            <a:normAutofit/>
          </a:bodyPr>
          <a:lstStyle/>
          <a:p>
            <a:pPr algn="r"/>
            <a:r>
              <a:rPr lang="fa-IR" b="1" dirty="0" smtClean="0"/>
              <a:t>مشخصه سوم: </a:t>
            </a:r>
            <a:br>
              <a:rPr lang="fa-IR" b="1" dirty="0" smtClean="0"/>
            </a:br>
            <a:r>
              <a:rPr lang="fa-IR" dirty="0" smtClean="0">
                <a:solidFill>
                  <a:schemeClr val="accent2">
                    <a:lumMod val="75000"/>
                  </a:schemeClr>
                </a:solidFill>
              </a:rPr>
              <a:t>توانایی حفظ وزن نرمال </a:t>
            </a:r>
            <a:r>
              <a:rPr lang="fa-IR" dirty="0" smtClean="0"/>
              <a:t>با مصرف آن</a:t>
            </a:r>
            <a:br>
              <a:rPr lang="fa-IR" dirty="0" smtClean="0"/>
            </a:br>
            <a:r>
              <a:rPr lang="en-US" dirty="0" smtClean="0"/>
              <a:t/>
            </a:r>
            <a:br>
              <a:rPr lang="en-US" dirty="0" smtClean="0"/>
            </a:br>
            <a:endParaRPr lang="en-US" dirty="0"/>
          </a:p>
        </p:txBody>
      </p:sp>
    </p:spTree>
    <p:extLst>
      <p:ext uri="{BB962C8B-B14F-4D97-AF65-F5344CB8AC3E}">
        <p14:creationId xmlns:p14="http://schemas.microsoft.com/office/powerpoint/2010/main" val="747543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4857"/>
          </a:xfrm>
        </p:spPr>
        <p:txBody>
          <a:bodyPr>
            <a:normAutofit/>
          </a:bodyPr>
          <a:lstStyle/>
          <a:p>
            <a:pPr algn="r"/>
            <a:r>
              <a:rPr lang="fa-IR" b="1" dirty="0" smtClean="0"/>
              <a:t>مشخصه چهارم: </a:t>
            </a:r>
            <a:br>
              <a:rPr lang="fa-IR" b="1" dirty="0" smtClean="0"/>
            </a:br>
            <a:r>
              <a:rPr lang="fa-IR" dirty="0" smtClean="0">
                <a:solidFill>
                  <a:schemeClr val="accent2">
                    <a:lumMod val="75000"/>
                  </a:schemeClr>
                </a:solidFill>
              </a:rPr>
              <a:t>دارای حداقل </a:t>
            </a:r>
            <a:r>
              <a:rPr lang="fa-IR" dirty="0" err="1" smtClean="0">
                <a:solidFill>
                  <a:schemeClr val="accent2">
                    <a:lumMod val="75000"/>
                  </a:schemeClr>
                </a:solidFill>
              </a:rPr>
              <a:t>چاشنی‌های</a:t>
            </a:r>
            <a:r>
              <a:rPr lang="fa-IR" dirty="0" smtClean="0">
                <a:solidFill>
                  <a:schemeClr val="accent2">
                    <a:lumMod val="75000"/>
                  </a:schemeClr>
                </a:solidFill>
              </a:rPr>
              <a:t> مضر </a:t>
            </a:r>
            <a:r>
              <a:rPr lang="fa-IR" dirty="0" smtClean="0"/>
              <a:t>(قند، شکر، نمک) و جایگزینی با </a:t>
            </a:r>
            <a:r>
              <a:rPr lang="fa-IR" dirty="0" err="1" smtClean="0"/>
              <a:t>ادویه‌های</a:t>
            </a:r>
            <a:r>
              <a:rPr lang="fa-IR" dirty="0" smtClean="0"/>
              <a:t> سودمند</a:t>
            </a:r>
            <a:br>
              <a:rPr lang="fa-IR" dirty="0" smtClean="0"/>
            </a:br>
            <a:endParaRPr lang="en-US" dirty="0"/>
          </a:p>
        </p:txBody>
      </p:sp>
    </p:spTree>
    <p:extLst>
      <p:ext uri="{BB962C8B-B14F-4D97-AF65-F5344CB8AC3E}">
        <p14:creationId xmlns:p14="http://schemas.microsoft.com/office/powerpoint/2010/main" val="365978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7687"/>
          </a:xfrm>
        </p:spPr>
        <p:txBody>
          <a:bodyPr/>
          <a:lstStyle/>
          <a:p>
            <a:pPr algn="r"/>
            <a:r>
              <a:rPr lang="fa-IR" b="1" dirty="0" smtClean="0"/>
              <a:t>مشخصه پنجم:</a:t>
            </a:r>
            <a:br>
              <a:rPr lang="fa-IR" b="1" dirty="0" smtClean="0"/>
            </a:br>
            <a:r>
              <a:rPr lang="fa-IR" dirty="0" smtClean="0"/>
              <a:t> </a:t>
            </a:r>
            <a:r>
              <a:rPr lang="fa-IR" dirty="0" smtClean="0">
                <a:solidFill>
                  <a:schemeClr val="accent2">
                    <a:lumMod val="75000"/>
                  </a:schemeClr>
                </a:solidFill>
              </a:rPr>
              <a:t>وجود انواع نان و غلات </a:t>
            </a:r>
            <a:r>
              <a:rPr lang="fa-IR" dirty="0" err="1" smtClean="0">
                <a:solidFill>
                  <a:schemeClr val="accent2">
                    <a:lumMod val="75000"/>
                  </a:schemeClr>
                </a:solidFill>
              </a:rPr>
              <a:t>سبوس‌دار</a:t>
            </a:r>
            <a:r>
              <a:rPr lang="fa-IR" dirty="0" smtClean="0">
                <a:solidFill>
                  <a:schemeClr val="accent2">
                    <a:lumMod val="75000"/>
                  </a:schemeClr>
                </a:solidFill>
              </a:rPr>
              <a:t/>
            </a:r>
            <a:br>
              <a:rPr lang="fa-IR" dirty="0" smtClean="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4073312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365125"/>
            <a:ext cx="10971663" cy="6254039"/>
          </a:xfrm>
        </p:spPr>
        <p:txBody>
          <a:bodyPr/>
          <a:lstStyle/>
          <a:p>
            <a:pPr algn="r"/>
            <a:r>
              <a:rPr lang="fa-IR" b="1" dirty="0" smtClean="0"/>
              <a:t>مشخصه ششم:</a:t>
            </a:r>
            <a:br>
              <a:rPr lang="fa-IR" b="1" dirty="0" smtClean="0"/>
            </a:br>
            <a:r>
              <a:rPr lang="fa-IR" b="1" dirty="0" smtClean="0"/>
              <a:t> </a:t>
            </a:r>
            <a:r>
              <a:rPr lang="fa-IR" dirty="0" err="1" smtClean="0">
                <a:solidFill>
                  <a:schemeClr val="accent2">
                    <a:lumMod val="75000"/>
                  </a:schemeClr>
                </a:solidFill>
              </a:rPr>
              <a:t>بهره‌مندی</a:t>
            </a:r>
            <a:r>
              <a:rPr lang="fa-IR" dirty="0" smtClean="0">
                <a:solidFill>
                  <a:schemeClr val="accent2">
                    <a:lumMod val="75000"/>
                  </a:schemeClr>
                </a:solidFill>
              </a:rPr>
              <a:t> از مقادیر ضروری لبنیات و </a:t>
            </a:r>
            <a:r>
              <a:rPr lang="fa-IR" dirty="0" err="1" smtClean="0">
                <a:solidFill>
                  <a:schemeClr val="accent2">
                    <a:lumMod val="75000"/>
                  </a:schemeClr>
                </a:solidFill>
              </a:rPr>
              <a:t>فراورده‌های</a:t>
            </a:r>
            <a:r>
              <a:rPr lang="fa-IR" dirty="0" smtClean="0">
                <a:solidFill>
                  <a:schemeClr val="accent2">
                    <a:lumMod val="75000"/>
                  </a:schemeClr>
                </a:solidFill>
              </a:rPr>
              <a:t> شیری</a:t>
            </a:r>
            <a:br>
              <a:rPr lang="fa-IR" dirty="0" smtClean="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688031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1" y="109183"/>
            <a:ext cx="11586949" cy="6509982"/>
          </a:xfrm>
        </p:spPr>
        <p:txBody>
          <a:bodyPr>
            <a:normAutofit/>
          </a:bodyPr>
          <a:lstStyle/>
          <a:p>
            <a:pPr algn="r"/>
            <a:r>
              <a:rPr lang="fa-IR" sz="2400" b="1" dirty="0"/>
              <a:t>تغذیه سالم چیست</a:t>
            </a:r>
            <a:r>
              <a:rPr lang="fa-IR" sz="2400" b="1" dirty="0" smtClean="0"/>
              <a:t>؟</a:t>
            </a:r>
            <a:br>
              <a:rPr lang="fa-IR" sz="2400" b="1" dirty="0" smtClean="0"/>
            </a:br>
            <a:r>
              <a:rPr lang="fa-IR" sz="2400" b="1" dirty="0"/>
              <a:t>معرفی سه اصل تغذیه سالم و بیان اصول </a:t>
            </a:r>
            <a:r>
              <a:rPr lang="fa-IR" sz="2400" b="1" dirty="0" smtClean="0"/>
              <a:t>آن</a:t>
            </a:r>
            <a:br>
              <a:rPr lang="fa-IR" sz="2400" b="1" dirty="0" smtClean="0"/>
            </a:br>
            <a:r>
              <a:rPr lang="fa-IR" sz="2400" b="1" dirty="0"/>
              <a:t>مشخصات منحصر به‌ فرد این </a:t>
            </a:r>
            <a:r>
              <a:rPr lang="fa-IR" sz="2400" b="1" dirty="0" smtClean="0"/>
              <a:t>تغذیه</a:t>
            </a:r>
            <a:br>
              <a:rPr lang="fa-IR" sz="2400" b="1" dirty="0" smtClean="0"/>
            </a:br>
            <a:r>
              <a:rPr lang="fa-IR" sz="2400" b="1" dirty="0"/>
              <a:t>مواد غذایی موجود در یک تغذیه سالم چیست؟</a:t>
            </a:r>
            <a:br>
              <a:rPr lang="fa-IR" sz="2400" b="1" dirty="0"/>
            </a:br>
            <a:r>
              <a:rPr lang="fa-IR" sz="2400" b="1" dirty="0"/>
              <a:t>هرم </a:t>
            </a:r>
            <a:r>
              <a:rPr lang="fa-IR" sz="2400" b="1" dirty="0" err="1"/>
              <a:t>غذايي</a:t>
            </a:r>
            <a:r>
              <a:rPr lang="fa-IR" sz="2400" b="1" dirty="0"/>
              <a:t> </a:t>
            </a:r>
            <a:r>
              <a:rPr lang="fa-IR" sz="2400" b="1" dirty="0" err="1"/>
              <a:t>چيست</a:t>
            </a:r>
            <a:r>
              <a:rPr lang="fa-IR" sz="2400" b="1" dirty="0"/>
              <a:t>؟</a:t>
            </a:r>
            <a:br>
              <a:rPr lang="fa-IR" sz="2400" b="1" dirty="0"/>
            </a:br>
            <a:r>
              <a:rPr lang="fa-IR" sz="2400" b="1" dirty="0"/>
              <a:t>تغذیه ناسالم چیست؟</a:t>
            </a:r>
            <a:br>
              <a:rPr lang="fa-IR" sz="2400" b="1" dirty="0"/>
            </a:br>
            <a:r>
              <a:rPr lang="fa-IR" sz="2400" b="1" dirty="0"/>
              <a:t>مشخصات تغذیه </a:t>
            </a:r>
            <a:r>
              <a:rPr lang="fa-IR" sz="2400" b="1" dirty="0" smtClean="0"/>
              <a:t>ناسالم</a:t>
            </a:r>
            <a:br>
              <a:rPr lang="fa-IR" sz="2400" b="1" dirty="0" smtClean="0"/>
            </a:br>
            <a:r>
              <a:rPr lang="fa-IR" sz="2400" b="1" dirty="0"/>
              <a:t>تفاوت تغذیه سالم و ناسالم چیست؟</a:t>
            </a:r>
            <a:br>
              <a:rPr lang="fa-IR" sz="2400" b="1" dirty="0"/>
            </a:br>
            <a:r>
              <a:rPr lang="fa-IR" sz="2400" b="1" dirty="0"/>
              <a:t>مزایای و فواید تغذیه سالم</a:t>
            </a:r>
            <a:r>
              <a:rPr lang="fa-IR" sz="2400" b="1" dirty="0" smtClean="0"/>
              <a:t> </a:t>
            </a:r>
            <a:br>
              <a:rPr lang="fa-IR" sz="2400" b="1" dirty="0" smtClean="0"/>
            </a:br>
            <a:r>
              <a:rPr lang="fa-IR" sz="2400" b="1" dirty="0"/>
              <a:t>کالری چیست</a:t>
            </a:r>
            <a:r>
              <a:rPr lang="fa-IR" sz="2400" b="1" dirty="0" smtClean="0"/>
              <a:t>؟</a:t>
            </a:r>
            <a:br>
              <a:rPr lang="fa-IR" sz="2400" b="1" dirty="0" smtClean="0"/>
            </a:br>
            <a:r>
              <a:rPr lang="fa-IR" sz="2400" b="1" dirty="0"/>
              <a:t>کمبود کالری به چه معناست</a:t>
            </a:r>
            <a:r>
              <a:rPr lang="fa-IR" sz="2400" b="1" dirty="0" smtClean="0"/>
              <a:t>؟</a:t>
            </a:r>
            <a:br>
              <a:rPr lang="fa-IR" sz="2400" b="1" dirty="0" smtClean="0"/>
            </a:br>
            <a:r>
              <a:rPr lang="fa-IR" sz="2400" b="1" dirty="0"/>
              <a:t>کالری مازاد به چه معناست؟</a:t>
            </a:r>
            <a:r>
              <a:rPr lang="fa-IR" sz="2400" b="1" dirty="0" smtClean="0"/>
              <a:t> </a:t>
            </a:r>
            <a:r>
              <a:rPr lang="fa-IR" sz="2400" b="1" dirty="0"/>
              <a:t/>
            </a:r>
            <a:br>
              <a:rPr lang="fa-IR" sz="2400" b="1" dirty="0"/>
            </a:br>
            <a:r>
              <a:rPr lang="fa-IR" sz="2400" b="1" dirty="0"/>
              <a:t>کالری </a:t>
            </a:r>
            <a:r>
              <a:rPr lang="fa-IR" sz="2400" b="1" dirty="0" err="1" smtClean="0"/>
              <a:t>درشت‌مغذی‌ها</a:t>
            </a:r>
            <a:r>
              <a:rPr lang="fa-IR" sz="2400" b="1" dirty="0" smtClean="0"/>
              <a:t/>
            </a:r>
            <a:br>
              <a:rPr lang="fa-IR" sz="2400" b="1" dirty="0" smtClean="0"/>
            </a:br>
            <a:r>
              <a:rPr lang="fa-IR" sz="2400" b="1" dirty="0" err="1"/>
              <a:t>کربوهیدرات‌های</a:t>
            </a:r>
            <a:r>
              <a:rPr lang="fa-IR" sz="2400" b="1" dirty="0"/>
              <a:t> </a:t>
            </a:r>
            <a:r>
              <a:rPr lang="fa-IR" sz="2400" b="1" dirty="0" smtClean="0"/>
              <a:t>ساده</a:t>
            </a:r>
            <a:br>
              <a:rPr lang="fa-IR" sz="2400" b="1" dirty="0" smtClean="0"/>
            </a:br>
            <a:r>
              <a:rPr lang="fa-IR" sz="2400" b="1" dirty="0" err="1" smtClean="0"/>
              <a:t>کربوهیدرات‌های</a:t>
            </a:r>
            <a:r>
              <a:rPr lang="fa-IR" sz="2400" b="1" dirty="0" smtClean="0"/>
              <a:t> پیچیده</a:t>
            </a:r>
            <a:br>
              <a:rPr lang="fa-IR" sz="2400" b="1" dirty="0" smtClean="0"/>
            </a:br>
            <a:r>
              <a:rPr lang="fa-IR" sz="2400" b="1" dirty="0" err="1" smtClean="0"/>
              <a:t>چربی‌ها</a:t>
            </a:r>
            <a:r>
              <a:rPr lang="fa-IR" sz="2400" b="1" dirty="0" smtClean="0"/>
              <a:t/>
            </a:r>
            <a:br>
              <a:rPr lang="fa-IR" sz="2400" b="1" dirty="0" smtClean="0"/>
            </a:br>
            <a:r>
              <a:rPr lang="fa-IR" sz="2400" b="1" dirty="0" smtClean="0"/>
              <a:t>پروتئین ها</a:t>
            </a:r>
            <a:br>
              <a:rPr lang="fa-IR" sz="2400" b="1" dirty="0" smtClean="0"/>
            </a:br>
            <a:r>
              <a:rPr lang="fa-IR" sz="2400" b="1" dirty="0"/>
              <a:t>آیا تمام </a:t>
            </a:r>
            <a:r>
              <a:rPr lang="fa-IR" sz="2400" b="1" dirty="0" err="1"/>
              <a:t>کالری‌ها</a:t>
            </a:r>
            <a:r>
              <a:rPr lang="fa-IR" sz="2400" b="1" dirty="0"/>
              <a:t> یکسان هستند؟ </a:t>
            </a:r>
            <a:r>
              <a:rPr lang="fa-IR" sz="2400" b="1" dirty="0" smtClean="0"/>
              <a:t/>
            </a:r>
            <a:br>
              <a:rPr lang="fa-IR" sz="2400" b="1" dirty="0" smtClean="0"/>
            </a:br>
            <a:r>
              <a:rPr lang="fa-IR" sz="2400" b="1" dirty="0" err="1"/>
              <a:t>فروکتوز</a:t>
            </a:r>
            <a:r>
              <a:rPr lang="fa-IR" sz="2400" b="1" dirty="0"/>
              <a:t> در برابر </a:t>
            </a:r>
            <a:r>
              <a:rPr lang="fa-IR" sz="2400" b="1" dirty="0" smtClean="0"/>
              <a:t>گلوکز</a:t>
            </a:r>
            <a:endParaRPr lang="en-US" sz="2400" b="1" dirty="0"/>
          </a:p>
        </p:txBody>
      </p:sp>
    </p:spTree>
    <p:extLst>
      <p:ext uri="{BB962C8B-B14F-4D97-AF65-F5344CB8AC3E}">
        <p14:creationId xmlns:p14="http://schemas.microsoft.com/office/powerpoint/2010/main" val="1557306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1209"/>
          </a:xfrm>
        </p:spPr>
        <p:txBody>
          <a:bodyPr/>
          <a:lstStyle/>
          <a:p>
            <a:pPr algn="r"/>
            <a:r>
              <a:rPr lang="fa-IR" b="1" dirty="0" smtClean="0"/>
              <a:t>مشخصه هفتم: </a:t>
            </a:r>
            <a:br>
              <a:rPr lang="fa-IR" b="1" dirty="0" smtClean="0"/>
            </a:br>
            <a:r>
              <a:rPr lang="fa-IR" dirty="0" smtClean="0"/>
              <a:t>دارای </a:t>
            </a:r>
            <a:r>
              <a:rPr lang="fa-IR" dirty="0" smtClean="0">
                <a:solidFill>
                  <a:schemeClr val="accent2">
                    <a:lumMod val="75000"/>
                  </a:schemeClr>
                </a:solidFill>
              </a:rPr>
              <a:t>انواع </a:t>
            </a:r>
            <a:r>
              <a:rPr lang="fa-IR" dirty="0" err="1" smtClean="0">
                <a:solidFill>
                  <a:schemeClr val="accent2">
                    <a:lumMod val="75000"/>
                  </a:schemeClr>
                </a:solidFill>
              </a:rPr>
              <a:t>گوشت‌های</a:t>
            </a:r>
            <a:r>
              <a:rPr lang="fa-IR" dirty="0" smtClean="0">
                <a:solidFill>
                  <a:schemeClr val="accent2">
                    <a:lumMod val="75000"/>
                  </a:schemeClr>
                </a:solidFill>
              </a:rPr>
              <a:t> سفید کم‌ چرب</a:t>
            </a:r>
            <a:r>
              <a:rPr lang="fa-IR" dirty="0" smtClean="0"/>
              <a:t/>
            </a:r>
            <a:br>
              <a:rPr lang="fa-IR" dirty="0" smtClean="0"/>
            </a:br>
            <a:endParaRPr lang="en-US" dirty="0"/>
          </a:p>
        </p:txBody>
      </p:sp>
    </p:spTree>
    <p:extLst>
      <p:ext uri="{BB962C8B-B14F-4D97-AF65-F5344CB8AC3E}">
        <p14:creationId xmlns:p14="http://schemas.microsoft.com/office/powerpoint/2010/main" val="846036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7687"/>
          </a:xfrm>
        </p:spPr>
        <p:txBody>
          <a:bodyPr/>
          <a:lstStyle/>
          <a:p>
            <a:pPr algn="r"/>
            <a:r>
              <a:rPr lang="fa-IR" b="1" dirty="0" smtClean="0"/>
              <a:t>مشخصه هشتم:</a:t>
            </a:r>
            <a:br>
              <a:rPr lang="fa-IR" b="1" dirty="0" smtClean="0"/>
            </a:br>
            <a:r>
              <a:rPr lang="fa-IR" b="1" dirty="0" smtClean="0"/>
              <a:t> </a:t>
            </a:r>
            <a:r>
              <a:rPr lang="fa-IR" dirty="0" smtClean="0">
                <a:solidFill>
                  <a:schemeClr val="accent2">
                    <a:lumMod val="75000"/>
                  </a:schemeClr>
                </a:solidFill>
              </a:rPr>
              <a:t>وجود </a:t>
            </a:r>
            <a:r>
              <a:rPr lang="fa-IR" dirty="0" err="1" smtClean="0">
                <a:solidFill>
                  <a:schemeClr val="accent2">
                    <a:lumMod val="75000"/>
                  </a:schemeClr>
                </a:solidFill>
              </a:rPr>
              <a:t>درصدهای</a:t>
            </a:r>
            <a:r>
              <a:rPr lang="fa-IR" dirty="0" smtClean="0">
                <a:solidFill>
                  <a:schemeClr val="accent2">
                    <a:lumMod val="75000"/>
                  </a:schemeClr>
                </a:solidFill>
              </a:rPr>
              <a:t> قابل قبولی از غلات و مغزها</a:t>
            </a:r>
            <a:br>
              <a:rPr lang="fa-IR" dirty="0" smtClean="0">
                <a:solidFill>
                  <a:schemeClr val="accent2">
                    <a:lumMod val="75000"/>
                  </a:schemeClr>
                </a:solidFill>
              </a:rPr>
            </a:br>
            <a:endParaRPr lang="en-US" dirty="0">
              <a:solidFill>
                <a:schemeClr val="accent2">
                  <a:lumMod val="75000"/>
                </a:schemeClr>
              </a:solidFill>
            </a:endParaRPr>
          </a:p>
        </p:txBody>
      </p:sp>
    </p:spTree>
    <p:extLst>
      <p:ext uri="{BB962C8B-B14F-4D97-AF65-F5344CB8AC3E}">
        <p14:creationId xmlns:p14="http://schemas.microsoft.com/office/powerpoint/2010/main" val="892225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16988" cy="6281335"/>
          </a:xfrm>
        </p:spPr>
        <p:txBody>
          <a:bodyPr/>
          <a:lstStyle/>
          <a:p>
            <a:pPr algn="r"/>
            <a:r>
              <a:rPr lang="fa-IR" b="1" dirty="0" smtClean="0"/>
              <a:t>مشخصه نهم:</a:t>
            </a:r>
            <a:br>
              <a:rPr lang="fa-IR" b="1" dirty="0" smtClean="0"/>
            </a:br>
            <a:r>
              <a:rPr lang="fa-IR" b="1" dirty="0" smtClean="0"/>
              <a:t> </a:t>
            </a:r>
            <a:r>
              <a:rPr lang="fa-IR" dirty="0" smtClean="0"/>
              <a:t>توجه به </a:t>
            </a:r>
            <a:r>
              <a:rPr lang="fa-IR" dirty="0" smtClean="0">
                <a:solidFill>
                  <a:schemeClr val="accent2">
                    <a:lumMod val="75000"/>
                  </a:schemeClr>
                </a:solidFill>
              </a:rPr>
              <a:t>مقدار کافی آب و </a:t>
            </a:r>
            <a:r>
              <a:rPr lang="fa-IR" dirty="0" err="1" smtClean="0">
                <a:solidFill>
                  <a:schemeClr val="accent2">
                    <a:lumMod val="75000"/>
                  </a:schemeClr>
                </a:solidFill>
              </a:rPr>
              <a:t>نوشیدنی‌های</a:t>
            </a:r>
            <a:r>
              <a:rPr lang="fa-IR" dirty="0" smtClean="0">
                <a:solidFill>
                  <a:schemeClr val="accent2">
                    <a:lumMod val="75000"/>
                  </a:schemeClr>
                </a:solidFill>
              </a:rPr>
              <a:t> طبیعی</a:t>
            </a:r>
            <a:r>
              <a:rPr lang="fa-IR" dirty="0" smtClean="0"/>
              <a:t/>
            </a:r>
            <a:br>
              <a:rPr lang="fa-IR" dirty="0" smtClean="0"/>
            </a:br>
            <a:endParaRPr lang="en-US" dirty="0"/>
          </a:p>
        </p:txBody>
      </p:sp>
    </p:spTree>
    <p:extLst>
      <p:ext uri="{BB962C8B-B14F-4D97-AF65-F5344CB8AC3E}">
        <p14:creationId xmlns:p14="http://schemas.microsoft.com/office/powerpoint/2010/main" val="4278208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0266"/>
          </a:xfrm>
        </p:spPr>
        <p:txBody>
          <a:bodyPr/>
          <a:lstStyle/>
          <a:p>
            <a:pPr algn="r"/>
            <a:r>
              <a:rPr lang="fa-IR" b="1" dirty="0" smtClean="0"/>
              <a:t>مشخصه دهم: </a:t>
            </a:r>
            <a:br>
              <a:rPr lang="fa-IR" b="1" dirty="0" smtClean="0"/>
            </a:br>
            <a:r>
              <a:rPr lang="fa-IR" dirty="0" smtClean="0"/>
              <a:t>گنجاندن </a:t>
            </a:r>
            <a:r>
              <a:rPr lang="fa-IR" dirty="0" smtClean="0">
                <a:solidFill>
                  <a:schemeClr val="accent2">
                    <a:lumMod val="75000"/>
                  </a:schemeClr>
                </a:solidFill>
              </a:rPr>
              <a:t>انواع </a:t>
            </a:r>
            <a:r>
              <a:rPr lang="fa-IR" dirty="0" err="1" smtClean="0">
                <a:solidFill>
                  <a:schemeClr val="accent2">
                    <a:lumMod val="75000"/>
                  </a:schemeClr>
                </a:solidFill>
              </a:rPr>
              <a:t>سبزی‌ها</a:t>
            </a:r>
            <a:r>
              <a:rPr lang="fa-IR" dirty="0" smtClean="0">
                <a:solidFill>
                  <a:schemeClr val="accent2">
                    <a:lumMod val="75000"/>
                  </a:schemeClr>
                </a:solidFill>
              </a:rPr>
              <a:t> و </a:t>
            </a:r>
            <a:r>
              <a:rPr lang="fa-IR" dirty="0" err="1" smtClean="0">
                <a:solidFill>
                  <a:schemeClr val="accent2">
                    <a:lumMod val="75000"/>
                  </a:schemeClr>
                </a:solidFill>
              </a:rPr>
              <a:t>میوه‌های</a:t>
            </a:r>
            <a:r>
              <a:rPr lang="fa-IR" dirty="0" smtClean="0">
                <a:solidFill>
                  <a:schemeClr val="accent2">
                    <a:lumMod val="75000"/>
                  </a:schemeClr>
                </a:solidFill>
              </a:rPr>
              <a:t> تازه</a:t>
            </a:r>
            <a:endParaRPr lang="en-US" dirty="0">
              <a:solidFill>
                <a:schemeClr val="accent2">
                  <a:lumMod val="75000"/>
                </a:schemeClr>
              </a:solidFill>
            </a:endParaRPr>
          </a:p>
        </p:txBody>
      </p:sp>
    </p:spTree>
    <p:extLst>
      <p:ext uri="{BB962C8B-B14F-4D97-AF65-F5344CB8AC3E}">
        <p14:creationId xmlns:p14="http://schemas.microsoft.com/office/powerpoint/2010/main" val="21224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48"/>
            <a:ext cx="12192000" cy="6868236"/>
          </a:xfrm>
          <a:prstGeom prst="rect">
            <a:avLst/>
          </a:prstGeom>
        </p:spPr>
      </p:pic>
    </p:spTree>
    <p:extLst>
      <p:ext uri="{BB962C8B-B14F-4D97-AF65-F5344CB8AC3E}">
        <p14:creationId xmlns:p14="http://schemas.microsoft.com/office/powerpoint/2010/main" val="2074894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4998445"/>
          </a:xfrm>
        </p:spPr>
        <p:txBody>
          <a:bodyPr/>
          <a:lstStyle/>
          <a:p>
            <a:pPr algn="ctr"/>
            <a:r>
              <a:rPr lang="fa-IR" b="1" dirty="0" smtClean="0"/>
              <a:t>مواد غذایی موجود در یک تغذیه سالم چیست؟</a:t>
            </a:r>
            <a:br>
              <a:rPr lang="fa-IR" b="1" dirty="0" smtClean="0"/>
            </a:br>
            <a:endParaRPr lang="en-US" dirty="0"/>
          </a:p>
        </p:txBody>
      </p:sp>
    </p:spTree>
    <p:extLst>
      <p:ext uri="{BB962C8B-B14F-4D97-AF65-F5344CB8AC3E}">
        <p14:creationId xmlns:p14="http://schemas.microsoft.com/office/powerpoint/2010/main" val="775560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44356"/>
          </a:xfrm>
        </p:spPr>
        <p:txBody>
          <a:bodyPr/>
          <a:lstStyle/>
          <a:p>
            <a:pPr algn="r"/>
            <a:r>
              <a:rPr lang="fa-IR" b="1" dirty="0" smtClean="0">
                <a:solidFill>
                  <a:schemeClr val="accent2">
                    <a:lumMod val="75000"/>
                  </a:schemeClr>
                </a:solidFill>
              </a:rPr>
              <a:t>انواع </a:t>
            </a:r>
            <a:r>
              <a:rPr lang="fa-IR" b="1" dirty="0" err="1" smtClean="0">
                <a:solidFill>
                  <a:schemeClr val="accent2">
                    <a:lumMod val="75000"/>
                  </a:schemeClr>
                </a:solidFill>
              </a:rPr>
              <a:t>پروتئین‌ها</a:t>
            </a:r>
            <a:r>
              <a:rPr lang="fa-IR" b="1" dirty="0" smtClean="0"/>
              <a:t>: </a:t>
            </a:r>
            <a:br>
              <a:rPr lang="fa-IR" b="1" dirty="0" smtClean="0"/>
            </a:br>
            <a:r>
              <a:rPr lang="fa-IR" dirty="0" smtClean="0"/>
              <a:t>گوشت مرغ ، ماهی و </a:t>
            </a:r>
            <a:r>
              <a:rPr lang="fa-IR" dirty="0" err="1" smtClean="0"/>
              <a:t>میگو</a:t>
            </a:r>
            <a:endParaRPr lang="en-US" dirty="0"/>
          </a:p>
        </p:txBody>
      </p:sp>
    </p:spTree>
    <p:extLst>
      <p:ext uri="{BB962C8B-B14F-4D97-AF65-F5344CB8AC3E}">
        <p14:creationId xmlns:p14="http://schemas.microsoft.com/office/powerpoint/2010/main" val="3923787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0266"/>
          </a:xfrm>
        </p:spPr>
        <p:txBody>
          <a:bodyPr/>
          <a:lstStyle/>
          <a:p>
            <a:pPr algn="r"/>
            <a:r>
              <a:rPr lang="fa-IR" b="1" dirty="0" err="1" smtClean="0">
                <a:solidFill>
                  <a:schemeClr val="accent2">
                    <a:lumMod val="75000"/>
                  </a:schemeClr>
                </a:solidFill>
              </a:rPr>
              <a:t>میوه‌ها</a:t>
            </a:r>
            <a:r>
              <a:rPr lang="fa-IR" b="1" dirty="0" smtClean="0"/>
              <a:t>: </a:t>
            </a:r>
            <a:br>
              <a:rPr lang="fa-IR" b="1" dirty="0" smtClean="0"/>
            </a:br>
            <a:r>
              <a:rPr lang="fa-IR" b="1" dirty="0" smtClean="0"/>
              <a:t> </a:t>
            </a:r>
            <a:r>
              <a:rPr lang="fa-IR" dirty="0" smtClean="0"/>
              <a:t>موز، آناناس، </a:t>
            </a:r>
            <a:r>
              <a:rPr lang="fa-IR" dirty="0" err="1" smtClean="0"/>
              <a:t>کیوی</a:t>
            </a:r>
            <a:r>
              <a:rPr lang="fa-IR" dirty="0" smtClean="0"/>
              <a:t>، طالبی، سیب، خیار و …</a:t>
            </a:r>
            <a:endParaRPr lang="en-US" dirty="0"/>
          </a:p>
        </p:txBody>
      </p:sp>
    </p:spTree>
    <p:extLst>
      <p:ext uri="{BB962C8B-B14F-4D97-AF65-F5344CB8AC3E}">
        <p14:creationId xmlns:p14="http://schemas.microsoft.com/office/powerpoint/2010/main" val="2526120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365125"/>
            <a:ext cx="11641540" cy="5899197"/>
          </a:xfrm>
        </p:spPr>
        <p:txBody>
          <a:bodyPr/>
          <a:lstStyle/>
          <a:p>
            <a:pPr algn="r"/>
            <a:r>
              <a:rPr lang="fa-IR" b="1" dirty="0" err="1" smtClean="0">
                <a:solidFill>
                  <a:schemeClr val="accent2">
                    <a:lumMod val="75000"/>
                  </a:schemeClr>
                </a:solidFill>
              </a:rPr>
              <a:t>سبزی‌ها</a:t>
            </a:r>
            <a:r>
              <a:rPr lang="fa-IR" b="1" dirty="0" smtClean="0"/>
              <a:t>:</a:t>
            </a:r>
            <a:br>
              <a:rPr lang="fa-IR" b="1" dirty="0" smtClean="0"/>
            </a:br>
            <a:r>
              <a:rPr lang="fa-IR" b="1" dirty="0" smtClean="0"/>
              <a:t> </a:t>
            </a:r>
            <a:r>
              <a:rPr lang="fa-IR" dirty="0" err="1" smtClean="0"/>
              <a:t>سیب‌زمینی</a:t>
            </a:r>
            <a:r>
              <a:rPr lang="fa-IR" dirty="0" smtClean="0"/>
              <a:t>، هویج، کرفس، کاهو، </a:t>
            </a:r>
            <a:r>
              <a:rPr lang="fa-IR" dirty="0" err="1" smtClean="0"/>
              <a:t>گوجه‌فرنگی</a:t>
            </a:r>
            <a:r>
              <a:rPr lang="fa-IR" dirty="0" smtClean="0"/>
              <a:t> و …</a:t>
            </a:r>
            <a:endParaRPr lang="en-US" dirty="0"/>
          </a:p>
        </p:txBody>
      </p:sp>
    </p:spTree>
    <p:extLst>
      <p:ext uri="{BB962C8B-B14F-4D97-AF65-F5344CB8AC3E}">
        <p14:creationId xmlns:p14="http://schemas.microsoft.com/office/powerpoint/2010/main" val="1983677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13096"/>
          </a:xfrm>
        </p:spPr>
        <p:txBody>
          <a:bodyPr/>
          <a:lstStyle/>
          <a:p>
            <a:pPr algn="r"/>
            <a:r>
              <a:rPr lang="fa-IR" b="1" dirty="0" smtClean="0">
                <a:solidFill>
                  <a:schemeClr val="accent2">
                    <a:lumMod val="75000"/>
                  </a:schemeClr>
                </a:solidFill>
              </a:rPr>
              <a:t>غلات</a:t>
            </a:r>
            <a:r>
              <a:rPr lang="fa-IR" b="1" dirty="0" smtClean="0"/>
              <a:t>:</a:t>
            </a:r>
            <a:br>
              <a:rPr lang="fa-IR" b="1" dirty="0" smtClean="0"/>
            </a:br>
            <a:r>
              <a:rPr lang="fa-IR" b="1" dirty="0" smtClean="0"/>
              <a:t> </a:t>
            </a:r>
            <a:r>
              <a:rPr lang="fa-IR" dirty="0" smtClean="0"/>
              <a:t>نان </a:t>
            </a:r>
            <a:r>
              <a:rPr lang="fa-IR" dirty="0" err="1" smtClean="0"/>
              <a:t>سبوس‌دار</a:t>
            </a:r>
            <a:r>
              <a:rPr lang="fa-IR" dirty="0" smtClean="0"/>
              <a:t>، </a:t>
            </a:r>
            <a:r>
              <a:rPr lang="fa-IR" dirty="0" err="1" smtClean="0"/>
              <a:t>پاستا</a:t>
            </a:r>
            <a:r>
              <a:rPr lang="fa-IR" dirty="0" smtClean="0"/>
              <a:t>، جو </a:t>
            </a:r>
            <a:r>
              <a:rPr lang="fa-IR" dirty="0" err="1" smtClean="0"/>
              <a:t>دوسر</a:t>
            </a:r>
            <a:r>
              <a:rPr lang="fa-IR" dirty="0" smtClean="0"/>
              <a:t> و …</a:t>
            </a:r>
            <a:endParaRPr lang="en-US" dirty="0"/>
          </a:p>
        </p:txBody>
      </p:sp>
    </p:spTree>
    <p:extLst>
      <p:ext uri="{BB962C8B-B14F-4D97-AF65-F5344CB8AC3E}">
        <p14:creationId xmlns:p14="http://schemas.microsoft.com/office/powerpoint/2010/main" val="1783851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26744"/>
          </a:xfrm>
        </p:spPr>
        <p:txBody>
          <a:bodyPr>
            <a:noAutofit/>
          </a:bodyPr>
          <a:lstStyle/>
          <a:p>
            <a:pPr algn="ctr"/>
            <a:r>
              <a:rPr lang="fa-IR" sz="7200" b="1" dirty="0" smtClean="0"/>
              <a:t>تغذیه سالم چیست؟</a:t>
            </a:r>
            <a:r>
              <a:rPr lang="fa-IR" sz="2400" b="1" dirty="0" smtClean="0"/>
              <a:t/>
            </a:r>
            <a:br>
              <a:rPr lang="fa-IR" sz="2400" b="1" dirty="0" smtClean="0"/>
            </a:br>
            <a:r>
              <a:rPr lang="fa-IR" sz="2400" dirty="0" smtClean="0"/>
              <a:t/>
            </a:r>
            <a:br>
              <a:rPr lang="fa-IR" sz="2400" dirty="0" smtClean="0"/>
            </a:br>
            <a:r>
              <a:rPr lang="fa-IR" sz="2400" dirty="0" smtClean="0"/>
              <a:t> </a:t>
            </a:r>
            <a:endParaRPr lang="en-US" sz="2400" dirty="0"/>
          </a:p>
        </p:txBody>
      </p:sp>
    </p:spTree>
    <p:extLst>
      <p:ext uri="{BB962C8B-B14F-4D97-AF65-F5344CB8AC3E}">
        <p14:creationId xmlns:p14="http://schemas.microsoft.com/office/powerpoint/2010/main" val="1117844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76368"/>
          </a:xfrm>
        </p:spPr>
        <p:txBody>
          <a:bodyPr/>
          <a:lstStyle/>
          <a:p>
            <a:pPr algn="r"/>
            <a:r>
              <a:rPr lang="fa-IR" b="1" dirty="0" err="1" smtClean="0">
                <a:solidFill>
                  <a:schemeClr val="accent2">
                    <a:lumMod val="75000"/>
                  </a:schemeClr>
                </a:solidFill>
              </a:rPr>
              <a:t>چربی‌ها</a:t>
            </a:r>
            <a:r>
              <a:rPr lang="fa-IR" b="1" dirty="0" smtClean="0"/>
              <a:t>: </a:t>
            </a:r>
            <a:br>
              <a:rPr lang="fa-IR" b="1" dirty="0" smtClean="0"/>
            </a:br>
            <a:r>
              <a:rPr lang="fa-IR" dirty="0" err="1" smtClean="0"/>
              <a:t>روغن‌زیتون</a:t>
            </a:r>
            <a:r>
              <a:rPr lang="fa-IR" dirty="0" smtClean="0"/>
              <a:t>، روغن ماهی، کره </a:t>
            </a:r>
            <a:r>
              <a:rPr lang="fa-IR" dirty="0" err="1" smtClean="0"/>
              <a:t>بادام‌زمینی</a:t>
            </a:r>
            <a:r>
              <a:rPr lang="fa-IR" dirty="0" smtClean="0"/>
              <a:t> و …</a:t>
            </a:r>
            <a:endParaRPr lang="en-US" dirty="0"/>
          </a:p>
        </p:txBody>
      </p:sp>
    </p:spTree>
    <p:extLst>
      <p:ext uri="{BB962C8B-B14F-4D97-AF65-F5344CB8AC3E}">
        <p14:creationId xmlns:p14="http://schemas.microsoft.com/office/powerpoint/2010/main" val="712653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76368"/>
          </a:xfrm>
        </p:spPr>
        <p:txBody>
          <a:bodyPr/>
          <a:lstStyle/>
          <a:p>
            <a:pPr algn="r"/>
            <a:r>
              <a:rPr lang="fa-IR" b="1" dirty="0" smtClean="0">
                <a:solidFill>
                  <a:schemeClr val="accent2">
                    <a:lumMod val="75000"/>
                  </a:schemeClr>
                </a:solidFill>
              </a:rPr>
              <a:t>مغزها</a:t>
            </a:r>
            <a:r>
              <a:rPr lang="fa-IR" b="1" dirty="0" smtClean="0"/>
              <a:t>:</a:t>
            </a:r>
            <a:r>
              <a:rPr lang="fa-IR" dirty="0" smtClean="0"/>
              <a:t> بادام، پسته، فندق و …</a:t>
            </a:r>
            <a:endParaRPr lang="en-US" dirty="0"/>
          </a:p>
        </p:txBody>
      </p:sp>
    </p:spTree>
    <p:extLst>
      <p:ext uri="{BB962C8B-B14F-4D97-AF65-F5344CB8AC3E}">
        <p14:creationId xmlns:p14="http://schemas.microsoft.com/office/powerpoint/2010/main" val="41637919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4281350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9600" b="1" dirty="0"/>
              <a:t>هرم </a:t>
            </a:r>
            <a:r>
              <a:rPr lang="fa-IR" sz="9600" b="1" dirty="0" err="1"/>
              <a:t>غذايي</a:t>
            </a:r>
            <a:r>
              <a:rPr lang="fa-IR" sz="9600" b="1" dirty="0"/>
              <a:t> </a:t>
            </a:r>
            <a:r>
              <a:rPr lang="fa-IR" sz="9600" b="1" dirty="0" err="1"/>
              <a:t>چيست</a:t>
            </a:r>
            <a:r>
              <a:rPr lang="fa-IR" sz="9600" b="1" dirty="0"/>
              <a:t>؟</a:t>
            </a:r>
            <a:endParaRPr lang="en-US" sz="9600" dirty="0"/>
          </a:p>
        </p:txBody>
      </p:sp>
    </p:spTree>
    <p:extLst>
      <p:ext uri="{BB962C8B-B14F-4D97-AF65-F5344CB8AC3E}">
        <p14:creationId xmlns:p14="http://schemas.microsoft.com/office/powerpoint/2010/main" val="72266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5" y="365125"/>
            <a:ext cx="11887201" cy="6213096"/>
          </a:xfrm>
        </p:spPr>
        <p:txBody>
          <a:bodyPr>
            <a:noAutofit/>
          </a:bodyPr>
          <a:lstStyle/>
          <a:p>
            <a:pPr algn="r"/>
            <a:r>
              <a:rPr lang="fa-IR" sz="3200" b="1" dirty="0"/>
              <a:t/>
            </a:r>
            <a:br>
              <a:rPr lang="fa-IR" sz="3200" b="1" dirty="0"/>
            </a:br>
            <a:r>
              <a:rPr lang="fa-IR" sz="3200" b="1" dirty="0"/>
              <a:t>هرم </a:t>
            </a:r>
            <a:r>
              <a:rPr lang="fa-IR" sz="3200" b="1" dirty="0" err="1"/>
              <a:t>غذايي</a:t>
            </a:r>
            <a:r>
              <a:rPr lang="fa-IR" sz="3200" b="1" dirty="0"/>
              <a:t> </a:t>
            </a:r>
            <a:r>
              <a:rPr lang="fa-IR" sz="3200" b="1" dirty="0">
                <a:solidFill>
                  <a:schemeClr val="accent2">
                    <a:lumMod val="75000"/>
                  </a:schemeClr>
                </a:solidFill>
              </a:rPr>
              <a:t>نشان دهنده گروه </a:t>
            </a:r>
            <a:r>
              <a:rPr lang="fa-IR" sz="3200" b="1" dirty="0" err="1">
                <a:solidFill>
                  <a:schemeClr val="accent2">
                    <a:lumMod val="75000"/>
                  </a:schemeClr>
                </a:solidFill>
              </a:rPr>
              <a:t>هاي</a:t>
            </a:r>
            <a:r>
              <a:rPr lang="fa-IR" sz="3200" b="1" dirty="0">
                <a:solidFill>
                  <a:schemeClr val="accent2">
                    <a:lumMod val="75000"/>
                  </a:schemeClr>
                </a:solidFill>
              </a:rPr>
              <a:t> </a:t>
            </a:r>
            <a:r>
              <a:rPr lang="fa-IR" sz="3200" b="1" dirty="0" err="1">
                <a:solidFill>
                  <a:schemeClr val="accent2">
                    <a:lumMod val="75000"/>
                  </a:schemeClr>
                </a:solidFill>
              </a:rPr>
              <a:t>غذايي</a:t>
            </a:r>
            <a:r>
              <a:rPr lang="fa-IR" sz="3200" b="1" dirty="0"/>
              <a:t> و </a:t>
            </a:r>
            <a:r>
              <a:rPr lang="fa-IR" sz="3200" b="1" dirty="0" err="1">
                <a:solidFill>
                  <a:schemeClr val="accent2">
                    <a:lumMod val="75000"/>
                  </a:schemeClr>
                </a:solidFill>
              </a:rPr>
              <a:t>موادي</a:t>
            </a:r>
            <a:r>
              <a:rPr lang="fa-IR" sz="3200" b="1" dirty="0">
                <a:solidFill>
                  <a:schemeClr val="accent2">
                    <a:lumMod val="75000"/>
                  </a:schemeClr>
                </a:solidFill>
              </a:rPr>
              <a:t> است </a:t>
            </a:r>
            <a:r>
              <a:rPr lang="fa-IR" sz="3200" b="1" dirty="0" err="1">
                <a:solidFill>
                  <a:schemeClr val="accent2">
                    <a:lumMod val="75000"/>
                  </a:schemeClr>
                </a:solidFill>
              </a:rPr>
              <a:t>كه</a:t>
            </a:r>
            <a:r>
              <a:rPr lang="fa-IR" sz="3200" b="1" dirty="0">
                <a:solidFill>
                  <a:schemeClr val="accent2">
                    <a:lumMod val="75000"/>
                  </a:schemeClr>
                </a:solidFill>
              </a:rPr>
              <a:t> در هر گروه </a:t>
            </a:r>
            <a:r>
              <a:rPr lang="fa-IR" sz="3200" b="1" dirty="0" err="1">
                <a:solidFill>
                  <a:schemeClr val="accent2">
                    <a:lumMod val="75000"/>
                  </a:schemeClr>
                </a:solidFill>
              </a:rPr>
              <a:t>جاي</a:t>
            </a:r>
            <a:r>
              <a:rPr lang="fa-IR" sz="3200" b="1" dirty="0">
                <a:solidFill>
                  <a:schemeClr val="accent2">
                    <a:lumMod val="75000"/>
                  </a:schemeClr>
                </a:solidFill>
              </a:rPr>
              <a:t> </a:t>
            </a:r>
            <a:r>
              <a:rPr lang="fa-IR" sz="3200" b="1" dirty="0" err="1">
                <a:solidFill>
                  <a:schemeClr val="accent2">
                    <a:lumMod val="75000"/>
                  </a:schemeClr>
                </a:solidFill>
              </a:rPr>
              <a:t>مي</a:t>
            </a:r>
            <a:r>
              <a:rPr lang="fa-IR" sz="3200" b="1" dirty="0">
                <a:solidFill>
                  <a:schemeClr val="accent2">
                    <a:lumMod val="75000"/>
                  </a:schemeClr>
                </a:solidFill>
              </a:rPr>
              <a:t> </a:t>
            </a:r>
            <a:r>
              <a:rPr lang="fa-IR" sz="3200" b="1" dirty="0" err="1">
                <a:solidFill>
                  <a:schemeClr val="accent2">
                    <a:lumMod val="75000"/>
                  </a:schemeClr>
                </a:solidFill>
              </a:rPr>
              <a:t>گيرند</a:t>
            </a:r>
            <a:r>
              <a:rPr lang="fa-IR" sz="3200" b="1" dirty="0"/>
              <a:t>.</a:t>
            </a:r>
            <a:br>
              <a:rPr lang="fa-IR" sz="3200" b="1" dirty="0"/>
            </a:br>
            <a:r>
              <a:rPr lang="fa-IR" sz="3200" b="1" dirty="0">
                <a:solidFill>
                  <a:schemeClr val="accent2">
                    <a:lumMod val="75000"/>
                  </a:schemeClr>
                </a:solidFill>
              </a:rPr>
              <a:t>قرار گرفتن </a:t>
            </a:r>
            <a:r>
              <a:rPr lang="fa-IR" sz="3200" b="1" dirty="0" err="1">
                <a:solidFill>
                  <a:schemeClr val="accent2">
                    <a:lumMod val="75000"/>
                  </a:schemeClr>
                </a:solidFill>
              </a:rPr>
              <a:t>موادغذايي</a:t>
            </a:r>
            <a:r>
              <a:rPr lang="fa-IR" sz="3200" b="1" dirty="0">
                <a:solidFill>
                  <a:schemeClr val="accent2">
                    <a:lumMod val="75000"/>
                  </a:schemeClr>
                </a:solidFill>
              </a:rPr>
              <a:t> در </a:t>
            </a:r>
            <a:r>
              <a:rPr lang="fa-IR" sz="3200" b="1" dirty="0" err="1">
                <a:solidFill>
                  <a:schemeClr val="accent2">
                    <a:lumMod val="75000"/>
                  </a:schemeClr>
                </a:solidFill>
              </a:rPr>
              <a:t>بالاي</a:t>
            </a:r>
            <a:r>
              <a:rPr lang="fa-IR" sz="3200" b="1" dirty="0">
                <a:solidFill>
                  <a:schemeClr val="accent2">
                    <a:lumMod val="75000"/>
                  </a:schemeClr>
                </a:solidFill>
              </a:rPr>
              <a:t> هرم </a:t>
            </a:r>
            <a:r>
              <a:rPr lang="fa-IR" sz="3200" b="1" dirty="0" err="1"/>
              <a:t>كه</a:t>
            </a:r>
            <a:r>
              <a:rPr lang="fa-IR" sz="3200" b="1" dirty="0"/>
              <a:t> </a:t>
            </a:r>
            <a:r>
              <a:rPr lang="fa-IR" sz="3200" b="1" dirty="0" err="1"/>
              <a:t>كمترين</a:t>
            </a:r>
            <a:r>
              <a:rPr lang="fa-IR" sz="3200" b="1" dirty="0"/>
              <a:t> حجم را در هرم اشغال </a:t>
            </a:r>
            <a:r>
              <a:rPr lang="fa-IR" sz="3200" b="1" dirty="0" err="1"/>
              <a:t>مي</a:t>
            </a:r>
            <a:r>
              <a:rPr lang="fa-IR" sz="3200" b="1" dirty="0"/>
              <a:t> </a:t>
            </a:r>
            <a:r>
              <a:rPr lang="fa-IR" sz="3200" b="1" dirty="0" err="1"/>
              <a:t>كند</a:t>
            </a:r>
            <a:r>
              <a:rPr lang="fa-IR" sz="3200" b="1" dirty="0"/>
              <a:t> به </a:t>
            </a:r>
            <a:r>
              <a:rPr lang="fa-IR" sz="3200" b="1" dirty="0" err="1"/>
              <a:t>اين</a:t>
            </a:r>
            <a:r>
              <a:rPr lang="fa-IR" sz="3200" b="1" dirty="0"/>
              <a:t> </a:t>
            </a:r>
            <a:r>
              <a:rPr lang="fa-IR" sz="3200" b="1" dirty="0" err="1"/>
              <a:t>معني</a:t>
            </a:r>
            <a:r>
              <a:rPr lang="fa-IR" sz="3200" b="1" dirty="0"/>
              <a:t> است </a:t>
            </a:r>
            <a:r>
              <a:rPr lang="fa-IR" sz="3200" b="1" dirty="0" err="1"/>
              <a:t>كه</a:t>
            </a:r>
            <a:r>
              <a:rPr lang="fa-IR" sz="3200" b="1" dirty="0"/>
              <a:t> </a:t>
            </a:r>
            <a:r>
              <a:rPr lang="fa-IR" sz="3200" b="1" dirty="0">
                <a:solidFill>
                  <a:schemeClr val="accent2">
                    <a:lumMod val="75000"/>
                  </a:schemeClr>
                </a:solidFill>
              </a:rPr>
              <a:t>افراد بزرگسال </a:t>
            </a:r>
            <a:r>
              <a:rPr lang="fa-IR" sz="3200" b="1" dirty="0" err="1">
                <a:solidFill>
                  <a:schemeClr val="accent2">
                    <a:lumMod val="75000"/>
                  </a:schemeClr>
                </a:solidFill>
              </a:rPr>
              <a:t>بايد</a:t>
            </a:r>
            <a:r>
              <a:rPr lang="fa-IR" sz="3200" b="1" dirty="0">
                <a:solidFill>
                  <a:schemeClr val="accent2">
                    <a:lumMod val="75000"/>
                  </a:schemeClr>
                </a:solidFill>
              </a:rPr>
              <a:t> از </a:t>
            </a:r>
            <a:r>
              <a:rPr lang="fa-IR" sz="3200" b="1" dirty="0" err="1">
                <a:solidFill>
                  <a:schemeClr val="accent2">
                    <a:lumMod val="75000"/>
                  </a:schemeClr>
                </a:solidFill>
              </a:rPr>
              <a:t>اين</a:t>
            </a:r>
            <a:r>
              <a:rPr lang="fa-IR" sz="3200" b="1" dirty="0">
                <a:solidFill>
                  <a:schemeClr val="accent2">
                    <a:lumMod val="75000"/>
                  </a:schemeClr>
                </a:solidFill>
              </a:rPr>
              <a:t> دسته از مواد </a:t>
            </a:r>
            <a:r>
              <a:rPr lang="fa-IR" sz="3200" b="1" dirty="0" err="1">
                <a:solidFill>
                  <a:schemeClr val="accent2">
                    <a:lumMod val="75000"/>
                  </a:schemeClr>
                </a:solidFill>
              </a:rPr>
              <a:t>غذايي</a:t>
            </a:r>
            <a:r>
              <a:rPr lang="fa-IR" sz="3200" b="1" dirty="0">
                <a:solidFill>
                  <a:schemeClr val="accent2">
                    <a:lumMod val="75000"/>
                  </a:schemeClr>
                </a:solidFill>
              </a:rPr>
              <a:t> </a:t>
            </a:r>
            <a:r>
              <a:rPr lang="fa-IR" sz="3200" b="1" dirty="0" err="1">
                <a:solidFill>
                  <a:schemeClr val="accent2">
                    <a:lumMod val="75000"/>
                  </a:schemeClr>
                </a:solidFill>
              </a:rPr>
              <a:t>كمتر</a:t>
            </a:r>
            <a:r>
              <a:rPr lang="fa-IR" sz="3200" b="1" dirty="0">
                <a:solidFill>
                  <a:schemeClr val="accent2">
                    <a:lumMod val="75000"/>
                  </a:schemeClr>
                </a:solidFill>
              </a:rPr>
              <a:t> مصرف </a:t>
            </a:r>
            <a:r>
              <a:rPr lang="fa-IR" sz="3200" b="1" dirty="0" err="1">
                <a:solidFill>
                  <a:schemeClr val="accent2">
                    <a:lumMod val="75000"/>
                  </a:schemeClr>
                </a:solidFill>
              </a:rPr>
              <a:t>كنند</a:t>
            </a:r>
            <a:r>
              <a:rPr lang="fa-IR" sz="3200" b="1" dirty="0">
                <a:solidFill>
                  <a:schemeClr val="accent2">
                    <a:lumMod val="75000"/>
                  </a:schemeClr>
                </a:solidFill>
              </a:rPr>
              <a:t> </a:t>
            </a:r>
            <a:r>
              <a:rPr lang="fa-IR" sz="3200" b="1" dirty="0"/>
              <a:t>(مانند قندها و </a:t>
            </a:r>
            <a:r>
              <a:rPr lang="fa-IR" sz="3200" b="1" dirty="0" err="1"/>
              <a:t>چربي</a:t>
            </a:r>
            <a:r>
              <a:rPr lang="fa-IR" sz="3200" b="1" dirty="0"/>
              <a:t> ها)</a:t>
            </a:r>
            <a:br>
              <a:rPr lang="fa-IR" sz="3200" b="1" dirty="0"/>
            </a:br>
            <a:r>
              <a:rPr lang="fa-IR" sz="3200" b="1" dirty="0"/>
              <a:t>هر چه از </a:t>
            </a:r>
            <a:r>
              <a:rPr lang="fa-IR" sz="3200" b="1" dirty="0" err="1"/>
              <a:t>بالاي</a:t>
            </a:r>
            <a:r>
              <a:rPr lang="fa-IR" sz="3200" b="1" dirty="0"/>
              <a:t> هرم به سمت </a:t>
            </a:r>
            <a:r>
              <a:rPr lang="fa-IR" sz="3200" b="1" dirty="0" err="1"/>
              <a:t>پايين</a:t>
            </a:r>
            <a:r>
              <a:rPr lang="fa-IR" sz="3200" b="1" dirty="0"/>
              <a:t> </a:t>
            </a:r>
            <a:r>
              <a:rPr lang="fa-IR" sz="3200" b="1" dirty="0" err="1"/>
              <a:t>نزديك</a:t>
            </a:r>
            <a:r>
              <a:rPr lang="fa-IR" sz="3200" b="1" dirty="0"/>
              <a:t> </a:t>
            </a:r>
            <a:r>
              <a:rPr lang="fa-IR" sz="3200" b="1" dirty="0" err="1"/>
              <a:t>مي</a:t>
            </a:r>
            <a:r>
              <a:rPr lang="fa-IR" sz="3200" b="1" dirty="0"/>
              <a:t> </a:t>
            </a:r>
            <a:r>
              <a:rPr lang="fa-IR" sz="3200" b="1" dirty="0" err="1"/>
              <a:t>شويم</a:t>
            </a:r>
            <a:r>
              <a:rPr lang="fa-IR" sz="3200" b="1" dirty="0"/>
              <a:t> </a:t>
            </a:r>
            <a:r>
              <a:rPr lang="fa-IR" sz="3200" b="1" dirty="0" err="1"/>
              <a:t>حجمي</a:t>
            </a:r>
            <a:r>
              <a:rPr lang="fa-IR" sz="3200" b="1" dirty="0"/>
              <a:t> </a:t>
            </a:r>
            <a:r>
              <a:rPr lang="fa-IR" sz="3200" b="1" dirty="0" err="1"/>
              <a:t>كه</a:t>
            </a:r>
            <a:r>
              <a:rPr lang="fa-IR" sz="3200" b="1" dirty="0"/>
              <a:t> گروه </a:t>
            </a:r>
            <a:r>
              <a:rPr lang="fa-IR" sz="3200" b="1" dirty="0" err="1"/>
              <a:t>هاي</a:t>
            </a:r>
            <a:r>
              <a:rPr lang="fa-IR" sz="3200" b="1" dirty="0"/>
              <a:t> </a:t>
            </a:r>
            <a:r>
              <a:rPr lang="fa-IR" sz="3200" b="1" dirty="0" err="1"/>
              <a:t>غذايي</a:t>
            </a:r>
            <a:r>
              <a:rPr lang="fa-IR" sz="3200" b="1" dirty="0"/>
              <a:t> به خود اختصاص </a:t>
            </a:r>
            <a:r>
              <a:rPr lang="fa-IR" sz="3200" b="1" dirty="0" err="1"/>
              <a:t>مي</a:t>
            </a:r>
            <a:r>
              <a:rPr lang="fa-IR" sz="3200" b="1" dirty="0"/>
              <a:t> دهند </a:t>
            </a:r>
            <a:r>
              <a:rPr lang="fa-IR" sz="3200" b="1" dirty="0" err="1"/>
              <a:t>بيشتر</a:t>
            </a:r>
            <a:r>
              <a:rPr lang="fa-IR" sz="3200" b="1" dirty="0"/>
              <a:t> </a:t>
            </a:r>
            <a:r>
              <a:rPr lang="fa-IR" sz="3200" b="1" dirty="0" err="1"/>
              <a:t>مي</a:t>
            </a:r>
            <a:r>
              <a:rPr lang="fa-IR" sz="3200" b="1" dirty="0"/>
              <a:t> شود </a:t>
            </a:r>
            <a:r>
              <a:rPr lang="fa-IR" sz="3200" b="1" dirty="0" err="1"/>
              <a:t>كه</a:t>
            </a:r>
            <a:r>
              <a:rPr lang="fa-IR" sz="3200" b="1" dirty="0"/>
              <a:t> به </a:t>
            </a:r>
            <a:r>
              <a:rPr lang="fa-IR" sz="3200" b="1" dirty="0" err="1"/>
              <a:t>اين</a:t>
            </a:r>
            <a:r>
              <a:rPr lang="fa-IR" sz="3200" b="1" dirty="0"/>
              <a:t> </a:t>
            </a:r>
            <a:r>
              <a:rPr lang="fa-IR" sz="3200" b="1" dirty="0" err="1"/>
              <a:t>معني</a:t>
            </a:r>
            <a:r>
              <a:rPr lang="fa-IR" sz="3200" b="1" dirty="0"/>
              <a:t> است </a:t>
            </a:r>
            <a:r>
              <a:rPr lang="fa-IR" sz="3200" b="1" dirty="0" err="1"/>
              <a:t>كه</a:t>
            </a:r>
            <a:r>
              <a:rPr lang="fa-IR" sz="3200" b="1" dirty="0"/>
              <a:t> مقدار مصرف روزانه </a:t>
            </a:r>
            <a:r>
              <a:rPr lang="fa-IR" sz="3200" b="1" dirty="0" err="1"/>
              <a:t>اين</a:t>
            </a:r>
            <a:r>
              <a:rPr lang="fa-IR" sz="3200" b="1" dirty="0"/>
              <a:t> دسته از مواد </a:t>
            </a:r>
            <a:r>
              <a:rPr lang="fa-IR" sz="3200" b="1" dirty="0" err="1"/>
              <a:t>غذايي</a:t>
            </a:r>
            <a:r>
              <a:rPr lang="fa-IR" sz="3200" b="1" dirty="0"/>
              <a:t> </a:t>
            </a:r>
            <a:r>
              <a:rPr lang="fa-IR" sz="3200" b="1" dirty="0" err="1"/>
              <a:t>بايد</a:t>
            </a:r>
            <a:r>
              <a:rPr lang="fa-IR" sz="3200" b="1" dirty="0"/>
              <a:t> </a:t>
            </a:r>
            <a:r>
              <a:rPr lang="fa-IR" sz="3200" b="1" dirty="0" err="1"/>
              <a:t>بيشتر</a:t>
            </a:r>
            <a:r>
              <a:rPr lang="fa-IR" sz="3200" b="1" dirty="0"/>
              <a:t> باشد.</a:t>
            </a:r>
            <a:br>
              <a:rPr lang="fa-IR" sz="3200" b="1" dirty="0"/>
            </a:br>
            <a:r>
              <a:rPr lang="fa-IR" sz="3200" b="1" dirty="0" err="1"/>
              <a:t>شناسايي</a:t>
            </a:r>
            <a:r>
              <a:rPr lang="fa-IR" sz="3200" b="1" dirty="0"/>
              <a:t> </a:t>
            </a:r>
            <a:r>
              <a:rPr lang="fa-IR" sz="3200" b="1" dirty="0" err="1"/>
              <a:t>گروههاي</a:t>
            </a:r>
            <a:r>
              <a:rPr lang="fa-IR" sz="3200" b="1" dirty="0"/>
              <a:t> </a:t>
            </a:r>
            <a:r>
              <a:rPr lang="fa-IR" sz="3200" b="1" dirty="0" err="1"/>
              <a:t>غذايي</a:t>
            </a:r>
            <a:r>
              <a:rPr lang="fa-IR" sz="3200" b="1" dirty="0"/>
              <a:t> به عنوان </a:t>
            </a:r>
            <a:r>
              <a:rPr lang="fa-IR" sz="3200" b="1" dirty="0" err="1"/>
              <a:t>راهنمايي</a:t>
            </a:r>
            <a:r>
              <a:rPr lang="fa-IR" sz="3200" b="1" dirty="0"/>
              <a:t> </a:t>
            </a:r>
            <a:r>
              <a:rPr lang="fa-IR" sz="3200" b="1" dirty="0" err="1"/>
              <a:t>براي</a:t>
            </a:r>
            <a:r>
              <a:rPr lang="fa-IR" sz="3200" b="1" dirty="0"/>
              <a:t> </a:t>
            </a:r>
            <a:r>
              <a:rPr lang="fa-IR" sz="3200" b="1" dirty="0" err="1"/>
              <a:t>تعذيه</a:t>
            </a:r>
            <a:r>
              <a:rPr lang="fa-IR" sz="3200" b="1" dirty="0"/>
              <a:t> </a:t>
            </a:r>
            <a:r>
              <a:rPr lang="fa-IR" sz="3200" b="1" dirty="0" err="1"/>
              <a:t>كليه</a:t>
            </a:r>
            <a:r>
              <a:rPr lang="fa-IR" sz="3200" b="1" dirty="0"/>
              <a:t> </a:t>
            </a:r>
            <a:r>
              <a:rPr lang="fa-IR" sz="3200" b="1" dirty="0" err="1"/>
              <a:t>گروههاي</a:t>
            </a:r>
            <a:r>
              <a:rPr lang="fa-IR" sz="3200" b="1" dirty="0"/>
              <a:t> </a:t>
            </a:r>
            <a:r>
              <a:rPr lang="fa-IR" sz="3200" b="1" dirty="0" err="1"/>
              <a:t>سني</a:t>
            </a:r>
            <a:r>
              <a:rPr lang="fa-IR" sz="3200" b="1" dirty="0"/>
              <a:t> در جامعه </a:t>
            </a:r>
            <a:r>
              <a:rPr lang="fa-IR" sz="3200" b="1" dirty="0" err="1"/>
              <a:t>ضروري</a:t>
            </a:r>
            <a:r>
              <a:rPr lang="fa-IR" sz="3200" b="1" dirty="0"/>
              <a:t> است و پايه و اساس برنامه </a:t>
            </a:r>
            <a:r>
              <a:rPr lang="fa-IR" sz="3200" b="1" dirty="0" err="1"/>
              <a:t>ريزي</a:t>
            </a:r>
            <a:r>
              <a:rPr lang="fa-IR" sz="3200" b="1" dirty="0"/>
              <a:t> </a:t>
            </a:r>
            <a:r>
              <a:rPr lang="fa-IR" sz="3200" b="1" dirty="0" err="1"/>
              <a:t>غذايي</a:t>
            </a:r>
            <a:r>
              <a:rPr lang="fa-IR" sz="3200" b="1" dirty="0"/>
              <a:t> همه افراد </a:t>
            </a:r>
            <a:r>
              <a:rPr lang="fa-IR" sz="3200" b="1" dirty="0" err="1"/>
              <a:t>مي</a:t>
            </a:r>
            <a:r>
              <a:rPr lang="fa-IR" sz="3200" b="1" dirty="0"/>
              <a:t> باشد </a:t>
            </a:r>
            <a:r>
              <a:rPr lang="fa-IR" sz="3200" b="1" dirty="0" err="1"/>
              <a:t>كه</a:t>
            </a:r>
            <a:r>
              <a:rPr lang="fa-IR" sz="3200" b="1" dirty="0"/>
              <a:t> البته در </a:t>
            </a:r>
            <a:r>
              <a:rPr lang="fa-IR" sz="3200" b="1" dirty="0" err="1"/>
              <a:t>گروههاي</a:t>
            </a:r>
            <a:r>
              <a:rPr lang="fa-IR" sz="3200" b="1" dirty="0"/>
              <a:t> </a:t>
            </a:r>
            <a:r>
              <a:rPr lang="fa-IR" sz="3200" b="1" dirty="0" err="1"/>
              <a:t>سني</a:t>
            </a:r>
            <a:r>
              <a:rPr lang="fa-IR" sz="3200" b="1" dirty="0"/>
              <a:t> مختلف قابل انطباق با </a:t>
            </a:r>
            <a:r>
              <a:rPr lang="fa-IR" sz="3200" b="1" dirty="0" err="1"/>
              <a:t>شرايط</a:t>
            </a:r>
            <a:r>
              <a:rPr lang="fa-IR" sz="3200" b="1" dirty="0"/>
              <a:t> </a:t>
            </a:r>
            <a:r>
              <a:rPr lang="fa-IR" sz="3200" b="1" dirty="0" err="1"/>
              <a:t>ويژه</a:t>
            </a:r>
            <a:r>
              <a:rPr lang="fa-IR" sz="3200" b="1" dirty="0"/>
              <a:t> آن گروه بوده و در فصل مربوطه به تفاوت در سهم </a:t>
            </a:r>
            <a:r>
              <a:rPr lang="fa-IR" sz="3200" b="1" dirty="0" err="1"/>
              <a:t>گروههاي</a:t>
            </a:r>
            <a:r>
              <a:rPr lang="fa-IR" sz="3200" b="1" dirty="0"/>
              <a:t> </a:t>
            </a:r>
            <a:r>
              <a:rPr lang="fa-IR" sz="3200" b="1" dirty="0" err="1"/>
              <a:t>غذاي</a:t>
            </a:r>
            <a:r>
              <a:rPr lang="fa-IR" sz="3200" b="1" dirty="0"/>
              <a:t>ــي و </a:t>
            </a:r>
            <a:r>
              <a:rPr lang="fa-IR" sz="3200" b="1" dirty="0" err="1"/>
              <a:t>توصيه</a:t>
            </a:r>
            <a:r>
              <a:rPr lang="fa-IR" sz="3200" b="1" dirty="0"/>
              <a:t> </a:t>
            </a:r>
            <a:r>
              <a:rPr lang="fa-IR" sz="3200" b="1" dirty="0" err="1"/>
              <a:t>هاي</a:t>
            </a:r>
            <a:r>
              <a:rPr lang="fa-IR" sz="3200" b="1" dirty="0"/>
              <a:t> </a:t>
            </a:r>
            <a:r>
              <a:rPr lang="fa-IR" sz="3200" b="1" dirty="0" err="1"/>
              <a:t>تغذيه</a:t>
            </a:r>
            <a:r>
              <a:rPr lang="fa-IR" sz="3200" b="1" dirty="0"/>
              <a:t> </a:t>
            </a:r>
            <a:r>
              <a:rPr lang="fa-IR" sz="3200" b="1" dirty="0" err="1"/>
              <a:t>اي</a:t>
            </a:r>
            <a:r>
              <a:rPr lang="fa-IR" sz="3200" b="1" dirty="0"/>
              <a:t> خاص آن اشاره شده است.</a:t>
            </a:r>
            <a:br>
              <a:rPr lang="fa-IR" sz="3200" b="1" dirty="0"/>
            </a:br>
            <a:endParaRPr lang="en-US" sz="3200" b="1" dirty="0"/>
          </a:p>
        </p:txBody>
      </p:sp>
    </p:spTree>
    <p:extLst>
      <p:ext uri="{BB962C8B-B14F-4D97-AF65-F5344CB8AC3E}">
        <p14:creationId xmlns:p14="http://schemas.microsoft.com/office/powerpoint/2010/main" val="115737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44857"/>
          </a:xfrm>
        </p:spPr>
        <p:txBody>
          <a:bodyPr>
            <a:normAutofit/>
          </a:bodyPr>
          <a:lstStyle/>
          <a:p>
            <a:pPr algn="ctr"/>
            <a:r>
              <a:rPr lang="fa-IR" sz="9600" b="1" dirty="0" smtClean="0"/>
              <a:t>تغذیه ناسالم چیست؟</a:t>
            </a:r>
            <a:endParaRPr lang="en-US" sz="9600" dirty="0"/>
          </a:p>
        </p:txBody>
      </p:sp>
    </p:spTree>
    <p:extLst>
      <p:ext uri="{BB962C8B-B14F-4D97-AF65-F5344CB8AC3E}">
        <p14:creationId xmlns:p14="http://schemas.microsoft.com/office/powerpoint/2010/main" val="178121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365125"/>
            <a:ext cx="11614244" cy="6267687"/>
          </a:xfrm>
        </p:spPr>
        <p:txBody>
          <a:bodyPr>
            <a:normAutofit/>
          </a:bodyPr>
          <a:lstStyle/>
          <a:p>
            <a:pPr algn="ctr"/>
            <a:r>
              <a:rPr lang="fa-IR" sz="6000" b="1" dirty="0" smtClean="0"/>
              <a:t>مشخصات تغذیه ناسالم</a:t>
            </a:r>
            <a:endParaRPr lang="en-US" sz="6000" b="1" dirty="0"/>
          </a:p>
        </p:txBody>
      </p:sp>
    </p:spTree>
    <p:extLst>
      <p:ext uri="{BB962C8B-B14F-4D97-AF65-F5344CB8AC3E}">
        <p14:creationId xmlns:p14="http://schemas.microsoft.com/office/powerpoint/2010/main" val="2586871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24182"/>
            <a:ext cx="11764370" cy="6376869"/>
          </a:xfrm>
        </p:spPr>
        <p:txBody>
          <a:bodyPr>
            <a:normAutofit fontScale="90000"/>
          </a:bodyPr>
          <a:lstStyle/>
          <a:p>
            <a:pPr algn="r"/>
            <a:r>
              <a:rPr lang="fa-IR" b="1" dirty="0" smtClean="0"/>
              <a:t>سرشار از کالری بالا</a:t>
            </a:r>
            <a:br>
              <a:rPr lang="fa-IR" b="1" dirty="0" smtClean="0"/>
            </a:br>
            <a:r>
              <a:rPr lang="fa-IR" b="1" dirty="0" smtClean="0"/>
              <a:t>ارزش غذایی بسیار پایین</a:t>
            </a:r>
            <a:br>
              <a:rPr lang="fa-IR" b="1" dirty="0" smtClean="0"/>
            </a:br>
            <a:r>
              <a:rPr lang="fa-IR" b="1" dirty="0" smtClean="0"/>
              <a:t>حاوی روغن فراوان به دلیل </a:t>
            </a:r>
            <a:r>
              <a:rPr lang="fa-IR" b="1" dirty="0" err="1" smtClean="0"/>
              <a:t>غوطه‌ور</a:t>
            </a:r>
            <a:r>
              <a:rPr lang="fa-IR" b="1" dirty="0" smtClean="0"/>
              <a:t> بودن در روغن در زمان طبخ</a:t>
            </a:r>
            <a:br>
              <a:rPr lang="fa-IR" b="1" dirty="0" smtClean="0"/>
            </a:br>
            <a:r>
              <a:rPr lang="fa-IR" b="1" dirty="0" smtClean="0"/>
              <a:t>طرز پخت فوری و تحت حرارت بالا</a:t>
            </a:r>
            <a:br>
              <a:rPr lang="fa-IR" b="1" dirty="0" smtClean="0"/>
            </a:br>
            <a:r>
              <a:rPr lang="fa-IR" b="1" dirty="0" smtClean="0"/>
              <a:t>حاوی مواد غذایی ناسالم یا غیربهداشتی</a:t>
            </a:r>
            <a:br>
              <a:rPr lang="fa-IR" b="1" dirty="0" smtClean="0"/>
            </a:br>
            <a:r>
              <a:rPr lang="fa-IR" b="1" dirty="0" smtClean="0"/>
              <a:t>حاوی قند و نمک فراوان</a:t>
            </a:r>
            <a:br>
              <a:rPr lang="fa-IR" b="1" dirty="0" smtClean="0"/>
            </a:br>
            <a:r>
              <a:rPr lang="fa-IR" b="1" dirty="0" smtClean="0"/>
              <a:t>نداشتن فیبر کافی و تجمع </a:t>
            </a:r>
            <a:r>
              <a:rPr lang="fa-IR" b="1" dirty="0" err="1" smtClean="0"/>
              <a:t>بلندمدت</a:t>
            </a:r>
            <a:r>
              <a:rPr lang="fa-IR" b="1" dirty="0" smtClean="0"/>
              <a:t> در معده</a:t>
            </a:r>
            <a:br>
              <a:rPr lang="fa-IR" b="1" dirty="0" smtClean="0"/>
            </a:br>
            <a:r>
              <a:rPr lang="fa-IR" b="1" dirty="0" smtClean="0"/>
              <a:t>حاوی پروتئینی در حد صفر</a:t>
            </a:r>
            <a:br>
              <a:rPr lang="fa-IR" b="1" dirty="0" smtClean="0"/>
            </a:br>
            <a:r>
              <a:rPr lang="fa-IR" b="1" dirty="0" smtClean="0"/>
              <a:t>دارای مواد افزودنی، </a:t>
            </a:r>
            <a:r>
              <a:rPr lang="fa-IR" b="1" dirty="0" err="1" smtClean="0"/>
              <a:t>نگه‌دارنده</a:t>
            </a:r>
            <a:r>
              <a:rPr lang="fa-IR" b="1" dirty="0" smtClean="0"/>
              <a:t> و ترکیبات غیرمجاز</a:t>
            </a:r>
            <a:br>
              <a:rPr lang="fa-IR" b="1" dirty="0" smtClean="0"/>
            </a:br>
            <a:r>
              <a:rPr lang="fa-IR" b="1" dirty="0" smtClean="0"/>
              <a:t>وجود قندهای تصفیه نشده فراوان</a:t>
            </a:r>
            <a:endParaRPr lang="fa-IR" b="1" dirty="0"/>
          </a:p>
        </p:txBody>
      </p:sp>
    </p:spTree>
    <p:extLst>
      <p:ext uri="{BB962C8B-B14F-4D97-AF65-F5344CB8AC3E}">
        <p14:creationId xmlns:p14="http://schemas.microsoft.com/office/powerpoint/2010/main" val="34718157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تفاوت تغذیه سالم و ناسالم چیست؟</a:t>
            </a:r>
            <a:endParaRPr lang="fa-IR" b="1" dirty="0"/>
          </a:p>
        </p:txBody>
      </p:sp>
    </p:spTree>
    <p:extLst>
      <p:ext uri="{BB962C8B-B14F-4D97-AF65-F5344CB8AC3E}">
        <p14:creationId xmlns:p14="http://schemas.microsoft.com/office/powerpoint/2010/main" val="2568298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0" y="365125"/>
            <a:ext cx="11955439" cy="5803663"/>
          </a:xfrm>
        </p:spPr>
        <p:txBody>
          <a:bodyPr>
            <a:normAutofit/>
          </a:bodyPr>
          <a:lstStyle/>
          <a:p>
            <a:pPr algn="r"/>
            <a:r>
              <a:rPr lang="fa-IR" b="1" dirty="0" smtClean="0"/>
              <a:t>تفاوت اول:</a:t>
            </a:r>
            <a:br>
              <a:rPr lang="fa-IR" b="1" dirty="0" smtClean="0"/>
            </a:br>
            <a:r>
              <a:rPr lang="fa-IR" b="1" dirty="0" smtClean="0"/>
              <a:t> تضمین سلامت جسم و رشد بدن در مقابل تخریب و تضعیف آن</a:t>
            </a:r>
            <a:br>
              <a:rPr lang="fa-IR" b="1" dirty="0" smtClean="0"/>
            </a:br>
            <a:endParaRPr lang="en-US" dirty="0"/>
          </a:p>
        </p:txBody>
      </p:sp>
    </p:spTree>
    <p:extLst>
      <p:ext uri="{BB962C8B-B14F-4D97-AF65-F5344CB8AC3E}">
        <p14:creationId xmlns:p14="http://schemas.microsoft.com/office/powerpoint/2010/main" val="1762535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365125"/>
            <a:ext cx="11764370" cy="6131209"/>
          </a:xfrm>
        </p:spPr>
        <p:txBody>
          <a:bodyPr/>
          <a:lstStyle/>
          <a:p>
            <a:pPr algn="r"/>
            <a:r>
              <a:rPr lang="fa-IR" b="1" dirty="0" err="1"/>
              <a:t>تغذيه</a:t>
            </a:r>
            <a:r>
              <a:rPr lang="fa-IR" b="1" dirty="0"/>
              <a:t> </a:t>
            </a:r>
            <a:r>
              <a:rPr lang="fa-IR" b="1" dirty="0" err="1"/>
              <a:t>صحيح</a:t>
            </a:r>
            <a:r>
              <a:rPr lang="fa-IR" b="1" dirty="0"/>
              <a:t> </a:t>
            </a:r>
            <a:r>
              <a:rPr lang="fa-IR" b="1" dirty="0" err="1"/>
              <a:t>يعني</a:t>
            </a:r>
            <a:r>
              <a:rPr lang="fa-IR" b="1" dirty="0"/>
              <a:t> </a:t>
            </a:r>
            <a:r>
              <a:rPr lang="fa-IR" b="1" dirty="0" err="1">
                <a:solidFill>
                  <a:schemeClr val="accent2">
                    <a:lumMod val="75000"/>
                  </a:schemeClr>
                </a:solidFill>
              </a:rPr>
              <a:t>رعايت</a:t>
            </a:r>
            <a:r>
              <a:rPr lang="fa-IR" b="1" dirty="0">
                <a:solidFill>
                  <a:schemeClr val="accent2">
                    <a:lumMod val="75000"/>
                  </a:schemeClr>
                </a:solidFill>
              </a:rPr>
              <a:t> دو اصل تعادل و تنوع در برنامه </a:t>
            </a:r>
            <a:r>
              <a:rPr lang="fa-IR" b="1" dirty="0" err="1">
                <a:solidFill>
                  <a:schemeClr val="accent2">
                    <a:lumMod val="75000"/>
                  </a:schemeClr>
                </a:solidFill>
              </a:rPr>
              <a:t>غذايي</a:t>
            </a:r>
            <a:r>
              <a:rPr lang="fa-IR" b="1" dirty="0">
                <a:solidFill>
                  <a:schemeClr val="accent2">
                    <a:lumMod val="75000"/>
                  </a:schemeClr>
                </a:solidFill>
              </a:rPr>
              <a:t> </a:t>
            </a:r>
            <a:r>
              <a:rPr lang="fa-IR" b="1" dirty="0" smtClean="0">
                <a:solidFill>
                  <a:schemeClr val="accent2">
                    <a:lumMod val="75000"/>
                  </a:schemeClr>
                </a:solidFill>
              </a:rPr>
              <a:t>روزانه.</a:t>
            </a:r>
            <a:r>
              <a:rPr lang="fa-IR" b="1" dirty="0" smtClean="0"/>
              <a:t/>
            </a:r>
            <a:br>
              <a:rPr lang="fa-IR" b="1" dirty="0" smtClean="0"/>
            </a:br>
            <a:r>
              <a:rPr lang="fa-IR" b="1" dirty="0" smtClean="0">
                <a:solidFill>
                  <a:schemeClr val="accent2">
                    <a:lumMod val="75000"/>
                  </a:schemeClr>
                </a:solidFill>
              </a:rPr>
              <a:t>تعادل </a:t>
            </a:r>
            <a:r>
              <a:rPr lang="fa-IR" b="1" dirty="0">
                <a:solidFill>
                  <a:schemeClr val="accent2">
                    <a:lumMod val="75000"/>
                  </a:schemeClr>
                </a:solidFill>
              </a:rPr>
              <a:t>به </a:t>
            </a:r>
            <a:r>
              <a:rPr lang="fa-IR" b="1" dirty="0" err="1">
                <a:solidFill>
                  <a:schemeClr val="accent2">
                    <a:lumMod val="75000"/>
                  </a:schemeClr>
                </a:solidFill>
              </a:rPr>
              <a:t>معني</a:t>
            </a:r>
            <a:r>
              <a:rPr lang="fa-IR" b="1" dirty="0">
                <a:solidFill>
                  <a:schemeClr val="accent2">
                    <a:lumMod val="75000"/>
                  </a:schemeClr>
                </a:solidFill>
              </a:rPr>
              <a:t> مصرف </a:t>
            </a:r>
            <a:r>
              <a:rPr lang="fa-IR" b="1" dirty="0" err="1">
                <a:solidFill>
                  <a:schemeClr val="accent2">
                    <a:lumMod val="75000"/>
                  </a:schemeClr>
                </a:solidFill>
              </a:rPr>
              <a:t>مقادير</a:t>
            </a:r>
            <a:r>
              <a:rPr lang="fa-IR" b="1" dirty="0">
                <a:solidFill>
                  <a:schemeClr val="accent2">
                    <a:lumMod val="75000"/>
                  </a:schemeClr>
                </a:solidFill>
              </a:rPr>
              <a:t> </a:t>
            </a:r>
            <a:r>
              <a:rPr lang="fa-IR" b="1" dirty="0" err="1">
                <a:solidFill>
                  <a:schemeClr val="accent2">
                    <a:lumMod val="75000"/>
                  </a:schemeClr>
                </a:solidFill>
              </a:rPr>
              <a:t>كافي</a:t>
            </a:r>
            <a:r>
              <a:rPr lang="fa-IR" b="1" dirty="0">
                <a:solidFill>
                  <a:schemeClr val="accent2">
                    <a:lumMod val="75000"/>
                  </a:schemeClr>
                </a:solidFill>
              </a:rPr>
              <a:t> از مواد مورد </a:t>
            </a:r>
            <a:r>
              <a:rPr lang="fa-IR" b="1" dirty="0" err="1">
                <a:solidFill>
                  <a:schemeClr val="accent2">
                    <a:lumMod val="75000"/>
                  </a:schemeClr>
                </a:solidFill>
              </a:rPr>
              <a:t>نياز</a:t>
            </a:r>
            <a:r>
              <a:rPr lang="fa-IR" b="1" dirty="0">
                <a:solidFill>
                  <a:schemeClr val="accent2">
                    <a:lumMod val="75000"/>
                  </a:schemeClr>
                </a:solidFill>
              </a:rPr>
              <a:t> </a:t>
            </a:r>
            <a:r>
              <a:rPr lang="fa-IR" b="1" dirty="0" err="1">
                <a:solidFill>
                  <a:schemeClr val="accent2">
                    <a:lumMod val="75000"/>
                  </a:schemeClr>
                </a:solidFill>
              </a:rPr>
              <a:t>براي</a:t>
            </a:r>
            <a:r>
              <a:rPr lang="fa-IR" b="1" dirty="0">
                <a:solidFill>
                  <a:schemeClr val="accent2">
                    <a:lumMod val="75000"/>
                  </a:schemeClr>
                </a:solidFill>
              </a:rPr>
              <a:t> حفظ سلامت بدن است </a:t>
            </a:r>
            <a:r>
              <a:rPr lang="fa-IR" b="1" dirty="0" smtClean="0"/>
              <a:t>و </a:t>
            </a:r>
            <a:r>
              <a:rPr lang="fa-IR" b="1" dirty="0" smtClean="0">
                <a:solidFill>
                  <a:schemeClr val="accent2">
                    <a:lumMod val="75000"/>
                  </a:schemeClr>
                </a:solidFill>
              </a:rPr>
              <a:t>تنوع </a:t>
            </a:r>
            <a:r>
              <a:rPr lang="fa-IR" b="1" dirty="0" err="1">
                <a:solidFill>
                  <a:schemeClr val="accent2">
                    <a:lumMod val="75000"/>
                  </a:schemeClr>
                </a:solidFill>
              </a:rPr>
              <a:t>يعني</a:t>
            </a:r>
            <a:r>
              <a:rPr lang="fa-IR" b="1" dirty="0">
                <a:solidFill>
                  <a:schemeClr val="accent2">
                    <a:lumMod val="75000"/>
                  </a:schemeClr>
                </a:solidFill>
              </a:rPr>
              <a:t> مصرف انواع مختلف مواد </a:t>
            </a:r>
            <a:r>
              <a:rPr lang="fa-IR" b="1" dirty="0" err="1">
                <a:solidFill>
                  <a:schemeClr val="accent2">
                    <a:lumMod val="75000"/>
                  </a:schemeClr>
                </a:solidFill>
              </a:rPr>
              <a:t>غذايي</a:t>
            </a:r>
            <a:r>
              <a:rPr lang="fa-IR" b="1" dirty="0">
                <a:solidFill>
                  <a:schemeClr val="accent2">
                    <a:lumMod val="75000"/>
                  </a:schemeClr>
                </a:solidFill>
              </a:rPr>
              <a:t> </a:t>
            </a:r>
            <a:r>
              <a:rPr lang="fa-IR" b="1" dirty="0" err="1">
                <a:solidFill>
                  <a:schemeClr val="accent2">
                    <a:lumMod val="75000"/>
                  </a:schemeClr>
                </a:solidFill>
              </a:rPr>
              <a:t>كه</a:t>
            </a:r>
            <a:r>
              <a:rPr lang="fa-IR" b="1" dirty="0">
                <a:solidFill>
                  <a:schemeClr val="accent2">
                    <a:lumMod val="75000"/>
                  </a:schemeClr>
                </a:solidFill>
              </a:rPr>
              <a:t> در 4 گروه </a:t>
            </a:r>
            <a:r>
              <a:rPr lang="fa-IR" b="1" dirty="0" err="1">
                <a:solidFill>
                  <a:schemeClr val="accent2">
                    <a:lumMod val="75000"/>
                  </a:schemeClr>
                </a:solidFill>
              </a:rPr>
              <a:t>اصلي</a:t>
            </a:r>
            <a:r>
              <a:rPr lang="fa-IR" b="1" dirty="0">
                <a:solidFill>
                  <a:schemeClr val="accent2">
                    <a:lumMod val="75000"/>
                  </a:schemeClr>
                </a:solidFill>
              </a:rPr>
              <a:t> </a:t>
            </a:r>
            <a:r>
              <a:rPr lang="fa-IR" b="1" dirty="0" err="1">
                <a:solidFill>
                  <a:schemeClr val="accent2">
                    <a:lumMod val="75000"/>
                  </a:schemeClr>
                </a:solidFill>
              </a:rPr>
              <a:t>غذايي</a:t>
            </a:r>
            <a:r>
              <a:rPr lang="fa-IR" b="1" dirty="0">
                <a:solidFill>
                  <a:schemeClr val="accent2">
                    <a:lumMod val="75000"/>
                  </a:schemeClr>
                </a:solidFill>
              </a:rPr>
              <a:t> </a:t>
            </a:r>
            <a:r>
              <a:rPr lang="fa-IR" b="1" dirty="0" err="1">
                <a:solidFill>
                  <a:schemeClr val="accent2">
                    <a:lumMod val="75000"/>
                  </a:schemeClr>
                </a:solidFill>
              </a:rPr>
              <a:t>معرفي</a:t>
            </a:r>
            <a:r>
              <a:rPr lang="fa-IR" b="1" dirty="0">
                <a:solidFill>
                  <a:schemeClr val="accent2">
                    <a:lumMod val="75000"/>
                  </a:schemeClr>
                </a:solidFill>
              </a:rPr>
              <a:t> </a:t>
            </a:r>
            <a:r>
              <a:rPr lang="fa-IR" b="1" dirty="0" err="1">
                <a:solidFill>
                  <a:schemeClr val="accent2">
                    <a:lumMod val="75000"/>
                  </a:schemeClr>
                </a:solidFill>
              </a:rPr>
              <a:t>مي</a:t>
            </a:r>
            <a:r>
              <a:rPr lang="fa-IR" b="1" dirty="0">
                <a:solidFill>
                  <a:schemeClr val="accent2">
                    <a:lumMod val="75000"/>
                  </a:schemeClr>
                </a:solidFill>
              </a:rPr>
              <a:t> شوند</a:t>
            </a:r>
            <a:r>
              <a:rPr lang="fa-IR" b="1" dirty="0"/>
              <a:t>.</a:t>
            </a:r>
            <a:br>
              <a:rPr lang="fa-IR" b="1" dirty="0"/>
            </a:br>
            <a:r>
              <a:rPr lang="fa-IR" b="1" dirty="0" err="1"/>
              <a:t>بهترين</a:t>
            </a:r>
            <a:r>
              <a:rPr lang="fa-IR" b="1" dirty="0"/>
              <a:t> راه </a:t>
            </a:r>
            <a:r>
              <a:rPr lang="fa-IR" b="1" dirty="0" err="1"/>
              <a:t>اطمينان</a:t>
            </a:r>
            <a:r>
              <a:rPr lang="fa-IR" b="1" dirty="0"/>
              <a:t> از تعادل و تنوع در </a:t>
            </a:r>
            <a:r>
              <a:rPr lang="fa-IR" b="1" dirty="0" err="1"/>
              <a:t>غذاي</a:t>
            </a:r>
            <a:r>
              <a:rPr lang="fa-IR" b="1" dirty="0"/>
              <a:t> روزانه استفاده از هر 4 گروه </a:t>
            </a:r>
            <a:r>
              <a:rPr lang="fa-IR" b="1" dirty="0" err="1"/>
              <a:t>اصلي</a:t>
            </a:r>
            <a:r>
              <a:rPr lang="fa-IR" b="1" dirty="0"/>
              <a:t> </a:t>
            </a:r>
            <a:r>
              <a:rPr lang="fa-IR" b="1" dirty="0" err="1"/>
              <a:t>غذايي</a:t>
            </a:r>
            <a:r>
              <a:rPr lang="fa-IR" b="1" dirty="0"/>
              <a:t> است.</a:t>
            </a:r>
            <a:endParaRPr lang="en-US" b="1" dirty="0"/>
          </a:p>
        </p:txBody>
      </p:sp>
    </p:spTree>
    <p:extLst>
      <p:ext uri="{BB962C8B-B14F-4D97-AF65-F5344CB8AC3E}">
        <p14:creationId xmlns:p14="http://schemas.microsoft.com/office/powerpoint/2010/main" val="2693578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7687"/>
          </a:xfrm>
        </p:spPr>
        <p:txBody>
          <a:bodyPr/>
          <a:lstStyle/>
          <a:p>
            <a:pPr algn="r"/>
            <a:r>
              <a:rPr lang="fa-IR" b="1" dirty="0" err="1" smtClean="0"/>
              <a:t>همان‌قدر</a:t>
            </a:r>
            <a:r>
              <a:rPr lang="fa-IR" b="1" dirty="0" smtClean="0"/>
              <a:t> که تغذیه سالم یکی از </a:t>
            </a:r>
            <a:r>
              <a:rPr lang="fa-IR" b="1" dirty="0" err="1" smtClean="0"/>
              <a:t>اساسی‌ترین</a:t>
            </a:r>
            <a:r>
              <a:rPr lang="fa-IR" b="1" dirty="0" smtClean="0"/>
              <a:t> موارد در سلامت جسم و رشد بدن به شمار </a:t>
            </a:r>
            <a:r>
              <a:rPr lang="fa-IR" b="1" dirty="0" err="1" smtClean="0"/>
              <a:t>می‌رود</a:t>
            </a:r>
            <a:r>
              <a:rPr lang="fa-IR" b="1" dirty="0" smtClean="0"/>
              <a:t>، تغذیه ناسالم </a:t>
            </a:r>
            <a:r>
              <a:rPr lang="fa-IR" b="1" dirty="0" err="1" smtClean="0"/>
              <a:t>می‌تواند</a:t>
            </a:r>
            <a:r>
              <a:rPr lang="fa-IR" b="1" dirty="0" smtClean="0"/>
              <a:t>، ضربات </a:t>
            </a:r>
            <a:r>
              <a:rPr lang="fa-IR" b="1" dirty="0" err="1" smtClean="0"/>
              <a:t>مهلکی</a:t>
            </a:r>
            <a:r>
              <a:rPr lang="fa-IR" b="1" dirty="0" smtClean="0"/>
              <a:t> را بر این دو عنصر حیاتی وارد سازد. </a:t>
            </a:r>
            <a:r>
              <a:rPr lang="fa-IR" b="1" dirty="0" err="1" smtClean="0"/>
              <a:t>ازاین‌رو</a:t>
            </a:r>
            <a:r>
              <a:rPr lang="fa-IR" b="1" dirty="0" smtClean="0"/>
              <a:t> </a:t>
            </a:r>
            <a:r>
              <a:rPr lang="fa-IR" b="1" dirty="0" smtClean="0">
                <a:solidFill>
                  <a:schemeClr val="accent2">
                    <a:lumMod val="75000"/>
                  </a:schemeClr>
                </a:solidFill>
              </a:rPr>
              <a:t>تأخیر در رشد کودکان، چاقی مفرط و متوقف شدن قد و از سوی دیگر عدم رشد ذهنی، فکری و شناختی افراد</a:t>
            </a:r>
            <a:r>
              <a:rPr lang="fa-IR" b="1" dirty="0" smtClean="0"/>
              <a:t> از عواقب یک انتخاب نادرست و گنجاندن مواد غذایی ناسالم در سبد غذایی خانواده است.</a:t>
            </a:r>
            <a:endParaRPr lang="en-US" b="1" dirty="0"/>
          </a:p>
        </p:txBody>
      </p:sp>
    </p:spTree>
    <p:extLst>
      <p:ext uri="{BB962C8B-B14F-4D97-AF65-F5344CB8AC3E}">
        <p14:creationId xmlns:p14="http://schemas.microsoft.com/office/powerpoint/2010/main" val="1721950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2794426"/>
            <a:ext cx="10515600" cy="1325563"/>
          </a:xfrm>
        </p:spPr>
        <p:txBody>
          <a:bodyPr/>
          <a:lstStyle/>
          <a:p>
            <a:pPr algn="r"/>
            <a:r>
              <a:rPr lang="fa-IR" b="1" dirty="0" smtClean="0"/>
              <a:t>تفاوت دوم:</a:t>
            </a:r>
            <a:br>
              <a:rPr lang="fa-IR" b="1" dirty="0" smtClean="0"/>
            </a:br>
            <a:r>
              <a:rPr lang="fa-IR" b="1" dirty="0" smtClean="0"/>
              <a:t> بهبود </a:t>
            </a:r>
            <a:r>
              <a:rPr lang="fa-IR" b="1" dirty="0" err="1" smtClean="0"/>
              <a:t>خلق‌وخو</a:t>
            </a:r>
            <a:r>
              <a:rPr lang="fa-IR" b="1" dirty="0" smtClean="0"/>
              <a:t> در مقابل ایجاد </a:t>
            </a:r>
            <a:r>
              <a:rPr lang="fa-IR" b="1" dirty="0" err="1" smtClean="0"/>
              <a:t>تنش‌های</a:t>
            </a:r>
            <a:r>
              <a:rPr lang="fa-IR" b="1" dirty="0" smtClean="0"/>
              <a:t> عصبی</a:t>
            </a:r>
            <a:endParaRPr lang="fa-IR" b="1" dirty="0"/>
          </a:p>
        </p:txBody>
      </p:sp>
    </p:spTree>
    <p:extLst>
      <p:ext uri="{BB962C8B-B14F-4D97-AF65-F5344CB8AC3E}">
        <p14:creationId xmlns:p14="http://schemas.microsoft.com/office/powerpoint/2010/main" val="1633047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31" y="365125"/>
            <a:ext cx="11805312" cy="6035675"/>
          </a:xfrm>
        </p:spPr>
        <p:txBody>
          <a:bodyPr/>
          <a:lstStyle/>
          <a:p>
            <a:pPr algn="r"/>
            <a:r>
              <a:rPr lang="fa-IR" b="1" dirty="0" smtClean="0"/>
              <a:t>کسانی که به مواد غذایی سالم روی </a:t>
            </a:r>
            <a:r>
              <a:rPr lang="fa-IR" b="1" dirty="0" err="1" smtClean="0"/>
              <a:t>می‌آورند</a:t>
            </a:r>
            <a:r>
              <a:rPr lang="fa-IR" b="1" dirty="0" smtClean="0"/>
              <a:t> با </a:t>
            </a:r>
            <a:r>
              <a:rPr lang="fa-IR" b="1" dirty="0" err="1" smtClean="0"/>
              <a:t>خلق‌وخوی</a:t>
            </a:r>
            <a:r>
              <a:rPr lang="fa-IR" b="1" dirty="0" smtClean="0"/>
              <a:t> بهتر، نگرش </a:t>
            </a:r>
            <a:r>
              <a:rPr lang="fa-IR" b="1" dirty="0" err="1" smtClean="0"/>
              <a:t>مثبت‌تر</a:t>
            </a:r>
            <a:r>
              <a:rPr lang="fa-IR" b="1" dirty="0" smtClean="0"/>
              <a:t> و کارکرد </a:t>
            </a:r>
            <a:r>
              <a:rPr lang="fa-IR" b="1" dirty="0" err="1" smtClean="0"/>
              <a:t>سلول‌های</a:t>
            </a:r>
            <a:r>
              <a:rPr lang="fa-IR" b="1" dirty="0" smtClean="0"/>
              <a:t> مغزی </a:t>
            </a:r>
            <a:r>
              <a:rPr lang="fa-IR" b="1" dirty="0" err="1" smtClean="0"/>
              <a:t>مطلوب‌تر</a:t>
            </a:r>
            <a:r>
              <a:rPr lang="fa-IR" b="1" dirty="0" smtClean="0"/>
              <a:t> روبرو هستند. حال‌ آنکه </a:t>
            </a:r>
            <a:r>
              <a:rPr lang="fa-IR" b="1" dirty="0" err="1" smtClean="0">
                <a:solidFill>
                  <a:schemeClr val="accent2">
                    <a:lumMod val="75000"/>
                  </a:schemeClr>
                </a:solidFill>
              </a:rPr>
              <a:t>نارسایی‌های</a:t>
            </a:r>
            <a:r>
              <a:rPr lang="fa-IR" b="1" dirty="0" smtClean="0">
                <a:solidFill>
                  <a:schemeClr val="accent2">
                    <a:lumMod val="75000"/>
                  </a:schemeClr>
                </a:solidFill>
              </a:rPr>
              <a:t> عصبی و روانی، </a:t>
            </a:r>
            <a:r>
              <a:rPr lang="fa-IR" b="1" dirty="0" err="1" smtClean="0">
                <a:solidFill>
                  <a:schemeClr val="accent2">
                    <a:lumMod val="75000"/>
                  </a:schemeClr>
                </a:solidFill>
              </a:rPr>
              <a:t>ناتوانی‌های</a:t>
            </a:r>
            <a:r>
              <a:rPr lang="fa-IR" b="1" dirty="0" smtClean="0">
                <a:solidFill>
                  <a:schemeClr val="accent2">
                    <a:lumMod val="75000"/>
                  </a:schemeClr>
                </a:solidFill>
              </a:rPr>
              <a:t> مغزی، افت سلامت </a:t>
            </a:r>
            <a:r>
              <a:rPr lang="fa-IR" b="1" dirty="0" err="1" smtClean="0">
                <a:solidFill>
                  <a:schemeClr val="accent2">
                    <a:lumMod val="75000"/>
                  </a:schemeClr>
                </a:solidFill>
              </a:rPr>
              <a:t>سلول‌های</a:t>
            </a:r>
            <a:r>
              <a:rPr lang="fa-IR" b="1" dirty="0" smtClean="0">
                <a:solidFill>
                  <a:schemeClr val="accent2">
                    <a:lumMod val="75000"/>
                  </a:schemeClr>
                </a:solidFill>
              </a:rPr>
              <a:t> مغزی </a:t>
            </a:r>
            <a:r>
              <a:rPr lang="fa-IR" b="1" dirty="0" smtClean="0"/>
              <a:t>از نتایج بد یک رژیم ناسالم است که زندگی افراد به مخاطره </a:t>
            </a:r>
            <a:r>
              <a:rPr lang="fa-IR" b="1" dirty="0" err="1" smtClean="0"/>
              <a:t>می‌اندازد</a:t>
            </a:r>
            <a:r>
              <a:rPr lang="fa-IR" b="1" dirty="0" smtClean="0"/>
              <a:t> و آرامش را از آنها سلب </a:t>
            </a:r>
            <a:r>
              <a:rPr lang="fa-IR" b="1" dirty="0" err="1" smtClean="0"/>
              <a:t>می‌کند</a:t>
            </a:r>
            <a:r>
              <a:rPr lang="fa-IR" b="1" dirty="0" smtClean="0"/>
              <a:t>.</a:t>
            </a:r>
            <a:endParaRPr lang="en-US" b="1" dirty="0"/>
          </a:p>
        </p:txBody>
      </p:sp>
    </p:spTree>
    <p:extLst>
      <p:ext uri="{BB962C8B-B14F-4D97-AF65-F5344CB8AC3E}">
        <p14:creationId xmlns:p14="http://schemas.microsoft.com/office/powerpoint/2010/main" val="2706302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030" y="2985495"/>
            <a:ext cx="10515600" cy="1325563"/>
          </a:xfrm>
        </p:spPr>
        <p:txBody>
          <a:bodyPr>
            <a:normAutofit fontScale="90000"/>
          </a:bodyPr>
          <a:lstStyle/>
          <a:p>
            <a:pPr algn="r"/>
            <a:r>
              <a:rPr lang="fa-IR" b="1" dirty="0" smtClean="0"/>
              <a:t>تفاوت سوم:</a:t>
            </a:r>
            <a:br>
              <a:rPr lang="fa-IR" b="1" dirty="0" smtClean="0"/>
            </a:br>
            <a:r>
              <a:rPr lang="fa-IR" b="1" dirty="0" smtClean="0"/>
              <a:t> بهبود سطح کیفی زندگی در مقابل پیری زودرس و کاهش عمر</a:t>
            </a:r>
            <a:br>
              <a:rPr lang="fa-IR" b="1" dirty="0" smtClean="0"/>
            </a:br>
            <a:endParaRPr lang="en-US" dirty="0"/>
          </a:p>
        </p:txBody>
      </p:sp>
    </p:spTree>
    <p:extLst>
      <p:ext uri="{BB962C8B-B14F-4D97-AF65-F5344CB8AC3E}">
        <p14:creationId xmlns:p14="http://schemas.microsoft.com/office/powerpoint/2010/main" val="2880880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7687"/>
          </a:xfrm>
        </p:spPr>
        <p:txBody>
          <a:bodyPr/>
          <a:lstStyle/>
          <a:p>
            <a:pPr algn="r"/>
            <a:r>
              <a:rPr lang="fa-IR" b="1" dirty="0" smtClean="0"/>
              <a:t>به‌ راستی از دیگر </a:t>
            </a:r>
            <a:r>
              <a:rPr lang="fa-IR" b="1" dirty="0" err="1" smtClean="0"/>
              <a:t>تفاوت‌های</a:t>
            </a:r>
            <a:r>
              <a:rPr lang="fa-IR" b="1" dirty="0" smtClean="0"/>
              <a:t> بین تغذیه سالم و ناسالم چیست؟ که یکی از این دو را </a:t>
            </a:r>
            <a:r>
              <a:rPr lang="fa-IR" b="1" dirty="0" err="1" smtClean="0"/>
              <a:t>حیات‌بخش</a:t>
            </a:r>
            <a:r>
              <a:rPr lang="fa-IR" b="1" dirty="0" smtClean="0"/>
              <a:t> و دیگری را قاتل زندگی </a:t>
            </a:r>
            <a:r>
              <a:rPr lang="fa-IR" b="1" dirty="0" err="1" smtClean="0"/>
              <a:t>می‌دانند</a:t>
            </a:r>
            <a:r>
              <a:rPr lang="fa-IR" b="1" dirty="0" smtClean="0"/>
              <a:t>. باید اعتراف نمود زندگی </a:t>
            </a:r>
            <a:r>
              <a:rPr lang="fa-IR" b="1" dirty="0" err="1" smtClean="0"/>
              <a:t>سعادتمندانه</a:t>
            </a:r>
            <a:r>
              <a:rPr lang="fa-IR" b="1" dirty="0" smtClean="0"/>
              <a:t> در انتظار افرادی است که پیروی از تغذیه سالم را شیوه و سلوک زندگی خود قرار </a:t>
            </a:r>
            <a:r>
              <a:rPr lang="fa-IR" b="1" dirty="0" err="1" smtClean="0"/>
              <a:t>داده‌اند</a:t>
            </a:r>
            <a:r>
              <a:rPr lang="fa-IR" b="1" dirty="0" smtClean="0"/>
              <a:t>. ولی در مقابل قربانیان </a:t>
            </a:r>
            <a:r>
              <a:rPr lang="fa-IR" b="1" dirty="0" smtClean="0">
                <a:solidFill>
                  <a:schemeClr val="accent2">
                    <a:lumMod val="75000"/>
                  </a:schemeClr>
                </a:solidFill>
              </a:rPr>
              <a:t>پیری زودرس، مرگ‌ </a:t>
            </a:r>
            <a:r>
              <a:rPr lang="fa-IR" b="1" dirty="0" err="1" smtClean="0">
                <a:solidFill>
                  <a:schemeClr val="accent2">
                    <a:lumMod val="75000"/>
                  </a:schemeClr>
                </a:solidFill>
              </a:rPr>
              <a:t>ومیر</a:t>
            </a:r>
            <a:r>
              <a:rPr lang="fa-IR" b="1" dirty="0" smtClean="0">
                <a:solidFill>
                  <a:schemeClr val="accent2">
                    <a:lumMod val="75000"/>
                  </a:schemeClr>
                </a:solidFill>
              </a:rPr>
              <a:t> و </a:t>
            </a:r>
            <a:r>
              <a:rPr lang="fa-IR" b="1" dirty="0" err="1" smtClean="0">
                <a:solidFill>
                  <a:schemeClr val="accent2">
                    <a:lumMod val="75000"/>
                  </a:schemeClr>
                </a:solidFill>
              </a:rPr>
              <a:t>سوءتغذیه</a:t>
            </a:r>
            <a:r>
              <a:rPr lang="fa-IR" b="1" dirty="0" smtClean="0">
                <a:solidFill>
                  <a:schemeClr val="accent2">
                    <a:lumMod val="75000"/>
                  </a:schemeClr>
                </a:solidFill>
              </a:rPr>
              <a:t> </a:t>
            </a:r>
            <a:r>
              <a:rPr lang="fa-IR" b="1" dirty="0" smtClean="0"/>
              <a:t>اکثراً از میان افرادی انتخاب </a:t>
            </a:r>
            <a:r>
              <a:rPr lang="fa-IR" b="1" dirty="0" err="1" smtClean="0"/>
              <a:t>می‌شوند</a:t>
            </a:r>
            <a:r>
              <a:rPr lang="fa-IR" b="1" dirty="0" smtClean="0"/>
              <a:t> که به رژیم غذایی سالم </a:t>
            </a:r>
            <a:r>
              <a:rPr lang="fa-IR" b="1" dirty="0" err="1" smtClean="0"/>
              <a:t>علاقه‌ای</a:t>
            </a:r>
            <a:r>
              <a:rPr lang="fa-IR" b="1" dirty="0" smtClean="0"/>
              <a:t> نشان </a:t>
            </a:r>
            <a:r>
              <a:rPr lang="fa-IR" b="1" dirty="0" err="1" smtClean="0"/>
              <a:t>نمی‌دهد</a:t>
            </a:r>
            <a:r>
              <a:rPr lang="fa-IR" b="1" dirty="0" smtClean="0"/>
              <a:t>.</a:t>
            </a:r>
            <a:endParaRPr lang="en-US" b="1" dirty="0"/>
          </a:p>
        </p:txBody>
      </p:sp>
    </p:spTree>
    <p:extLst>
      <p:ext uri="{BB962C8B-B14F-4D97-AF65-F5344CB8AC3E}">
        <p14:creationId xmlns:p14="http://schemas.microsoft.com/office/powerpoint/2010/main" val="1331967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6504"/>
            <a:ext cx="12037325" cy="1325563"/>
          </a:xfrm>
        </p:spPr>
        <p:txBody>
          <a:bodyPr>
            <a:normAutofit fontScale="90000"/>
          </a:bodyPr>
          <a:lstStyle/>
          <a:p>
            <a:pPr algn="r"/>
            <a:r>
              <a:rPr lang="fa-IR" b="1" dirty="0" smtClean="0"/>
              <a:t>تفاوت چهارم: </a:t>
            </a:r>
            <a:br>
              <a:rPr lang="fa-IR" b="1" dirty="0" smtClean="0"/>
            </a:br>
            <a:r>
              <a:rPr lang="fa-IR" b="1" dirty="0" smtClean="0"/>
              <a:t>مملو از </a:t>
            </a:r>
            <a:r>
              <a:rPr lang="fa-IR" b="1" dirty="0" err="1" smtClean="0"/>
              <a:t>ویتامین‌ها</a:t>
            </a:r>
            <a:r>
              <a:rPr lang="fa-IR" b="1" dirty="0" smtClean="0"/>
              <a:t> و مواد مفید در مقابل حاوی مواد کم انرژی و </a:t>
            </a:r>
            <a:r>
              <a:rPr lang="fa-IR" b="1" dirty="0" err="1" smtClean="0"/>
              <a:t>پرکالری</a:t>
            </a:r>
            <a:endParaRPr lang="fa-IR" b="1" dirty="0"/>
          </a:p>
        </p:txBody>
      </p:sp>
    </p:spTree>
    <p:extLst>
      <p:ext uri="{BB962C8B-B14F-4D97-AF65-F5344CB8AC3E}">
        <p14:creationId xmlns:p14="http://schemas.microsoft.com/office/powerpoint/2010/main" val="3576247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91916" cy="6363221"/>
          </a:xfrm>
        </p:spPr>
        <p:txBody>
          <a:bodyPr>
            <a:normAutofit/>
          </a:bodyPr>
          <a:lstStyle/>
          <a:p>
            <a:pPr algn="r"/>
            <a:r>
              <a:rPr lang="fa-IR" b="1" dirty="0" smtClean="0"/>
              <a:t>اغلب کسانی که از تغذیه سالم تبعیت </a:t>
            </a:r>
            <a:r>
              <a:rPr lang="fa-IR" b="1" dirty="0" err="1" smtClean="0"/>
              <a:t>نمی‌کنند</a:t>
            </a:r>
            <a:r>
              <a:rPr lang="fa-IR" b="1" dirty="0" smtClean="0"/>
              <a:t> با </a:t>
            </a:r>
            <a:r>
              <a:rPr lang="fa-IR" b="1" dirty="0" smtClean="0">
                <a:solidFill>
                  <a:schemeClr val="accent2">
                    <a:lumMod val="75000"/>
                  </a:schemeClr>
                </a:solidFill>
              </a:rPr>
              <a:t>ضعف در </a:t>
            </a:r>
            <a:r>
              <a:rPr lang="fa-IR" b="1" dirty="0" err="1" smtClean="0">
                <a:solidFill>
                  <a:schemeClr val="accent2">
                    <a:lumMod val="75000"/>
                  </a:schemeClr>
                </a:solidFill>
              </a:rPr>
              <a:t>استخوان‌ها</a:t>
            </a:r>
            <a:r>
              <a:rPr lang="fa-IR" b="1" dirty="0" smtClean="0">
                <a:solidFill>
                  <a:schemeClr val="accent2">
                    <a:lumMod val="75000"/>
                  </a:schemeClr>
                </a:solidFill>
              </a:rPr>
              <a:t>، </a:t>
            </a:r>
            <a:r>
              <a:rPr lang="fa-IR" b="1" dirty="0" err="1" smtClean="0">
                <a:solidFill>
                  <a:schemeClr val="accent2">
                    <a:lumMod val="75000"/>
                  </a:schemeClr>
                </a:solidFill>
              </a:rPr>
              <a:t>بیماری‌های</a:t>
            </a:r>
            <a:r>
              <a:rPr lang="fa-IR" b="1" dirty="0" smtClean="0">
                <a:solidFill>
                  <a:schemeClr val="accent2">
                    <a:lumMod val="75000"/>
                  </a:schemeClr>
                </a:solidFill>
              </a:rPr>
              <a:t> پوستی و کمبود انرژی</a:t>
            </a:r>
            <a:r>
              <a:rPr lang="fa-IR" b="1" dirty="0" smtClean="0"/>
              <a:t> دست‌ به‌ گریبان هستند. این </a:t>
            </a:r>
            <a:r>
              <a:rPr lang="fa-IR" b="1" dirty="0" err="1" smtClean="0">
                <a:solidFill>
                  <a:schemeClr val="accent2">
                    <a:lumMod val="75000"/>
                  </a:schemeClr>
                </a:solidFill>
              </a:rPr>
              <a:t>وعده‌های</a:t>
            </a:r>
            <a:r>
              <a:rPr lang="fa-IR" b="1" dirty="0" smtClean="0">
                <a:solidFill>
                  <a:schemeClr val="accent2">
                    <a:lumMod val="75000"/>
                  </a:schemeClr>
                </a:solidFill>
              </a:rPr>
              <a:t> غذایی فاقد املاح و مواد معدنی مفید برای بدن بوده و </a:t>
            </a:r>
            <a:r>
              <a:rPr lang="fa-IR" b="1" dirty="0" err="1" smtClean="0">
                <a:solidFill>
                  <a:schemeClr val="accent2">
                    <a:lumMod val="75000"/>
                  </a:schemeClr>
                </a:solidFill>
              </a:rPr>
              <a:t>سلول‌های</a:t>
            </a:r>
            <a:r>
              <a:rPr lang="fa-IR" b="1" dirty="0" smtClean="0">
                <a:solidFill>
                  <a:schemeClr val="accent2">
                    <a:lumMod val="75000"/>
                  </a:schemeClr>
                </a:solidFill>
              </a:rPr>
              <a:t> بدن را با فقر مواد مغذی درگیر </a:t>
            </a:r>
            <a:r>
              <a:rPr lang="fa-IR" b="1" dirty="0" err="1" smtClean="0">
                <a:solidFill>
                  <a:schemeClr val="accent2">
                    <a:lumMod val="75000"/>
                  </a:schemeClr>
                </a:solidFill>
              </a:rPr>
              <a:t>می‌سازند</a:t>
            </a:r>
            <a:r>
              <a:rPr lang="fa-IR" b="1" dirty="0" smtClean="0"/>
              <a:t>. ولی </a:t>
            </a:r>
            <a:r>
              <a:rPr lang="fa-IR" b="1" dirty="0" err="1" smtClean="0"/>
              <a:t>وعده‌های</a:t>
            </a:r>
            <a:r>
              <a:rPr lang="fa-IR" b="1" dirty="0" smtClean="0"/>
              <a:t> سالم </a:t>
            </a:r>
            <a:r>
              <a:rPr lang="fa-IR" b="1" dirty="0" err="1" smtClean="0"/>
              <a:t>دربردارنده‌ی</a:t>
            </a:r>
            <a:r>
              <a:rPr lang="fa-IR" b="1" dirty="0" smtClean="0"/>
              <a:t> انواع </a:t>
            </a:r>
            <a:r>
              <a:rPr lang="fa-IR" b="1" dirty="0" err="1" smtClean="0"/>
              <a:t>گروه‌های</a:t>
            </a:r>
            <a:r>
              <a:rPr lang="fa-IR" b="1" dirty="0" smtClean="0"/>
              <a:t> غذایی بوده، از این‌ رو خطر ابتلا به بیماری را در افراد کاهش </a:t>
            </a:r>
            <a:r>
              <a:rPr lang="fa-IR" b="1" dirty="0" err="1" smtClean="0"/>
              <a:t>می‌دهند</a:t>
            </a:r>
            <a:r>
              <a:rPr lang="fa-IR" b="1" dirty="0" smtClean="0"/>
              <a:t> و با انرژی کم و کالری فراوان </a:t>
            </a:r>
            <a:r>
              <a:rPr lang="fa-IR" b="1" dirty="0" err="1" smtClean="0"/>
              <a:t>مصرف‌کنندگان</a:t>
            </a:r>
            <a:r>
              <a:rPr lang="fa-IR" b="1" dirty="0" smtClean="0"/>
              <a:t> خود را فریب </a:t>
            </a:r>
            <a:r>
              <a:rPr lang="fa-IR" b="1" dirty="0" err="1" smtClean="0"/>
              <a:t>نمی‌دهند</a:t>
            </a:r>
            <a:r>
              <a:rPr lang="fa-IR" b="1" dirty="0" smtClean="0"/>
              <a:t>.</a:t>
            </a:r>
            <a:endParaRPr lang="en-US" b="1" dirty="0"/>
          </a:p>
        </p:txBody>
      </p:sp>
    </p:spTree>
    <p:extLst>
      <p:ext uri="{BB962C8B-B14F-4D97-AF65-F5344CB8AC3E}">
        <p14:creationId xmlns:p14="http://schemas.microsoft.com/office/powerpoint/2010/main" val="2300010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2091916" cy="6363221"/>
          </a:xfrm>
        </p:spPr>
        <p:txBody>
          <a:bodyPr>
            <a:normAutofit/>
          </a:bodyPr>
          <a:lstStyle/>
          <a:p>
            <a:pPr algn="r"/>
            <a:r>
              <a:rPr lang="fa-IR" b="1" dirty="0" smtClean="0"/>
              <a:t>تفاوت پنجم: </a:t>
            </a:r>
            <a:br>
              <a:rPr lang="fa-IR" b="1" dirty="0" smtClean="0"/>
            </a:br>
            <a:r>
              <a:rPr lang="fa-IR" b="1" dirty="0" smtClean="0"/>
              <a:t>حفظ تعادل در میزان مصرف در مقابل مصرف </a:t>
            </a:r>
            <a:r>
              <a:rPr lang="fa-IR" b="1" dirty="0" err="1" smtClean="0"/>
              <a:t>بی‌رویه</a:t>
            </a:r>
            <a:r>
              <a:rPr lang="fa-IR" b="1" dirty="0" smtClean="0"/>
              <a:t> و </a:t>
            </a:r>
            <a:r>
              <a:rPr lang="fa-IR" b="1" dirty="0" err="1" smtClean="0"/>
              <a:t>بی‌برنامه</a:t>
            </a:r>
            <a:r>
              <a:rPr lang="fa-IR" b="1" dirty="0" smtClean="0"/>
              <a:t/>
            </a:r>
            <a:br>
              <a:rPr lang="fa-IR" b="1" dirty="0" smtClean="0"/>
            </a:br>
            <a:endParaRPr lang="en-US" dirty="0"/>
          </a:p>
        </p:txBody>
      </p:sp>
    </p:spTree>
    <p:extLst>
      <p:ext uri="{BB962C8B-B14F-4D97-AF65-F5344CB8AC3E}">
        <p14:creationId xmlns:p14="http://schemas.microsoft.com/office/powerpoint/2010/main" val="119883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9182"/>
            <a:ext cx="12050972" cy="6578221"/>
          </a:xfrm>
        </p:spPr>
        <p:txBody>
          <a:bodyPr/>
          <a:lstStyle/>
          <a:p>
            <a:pPr algn="r"/>
            <a:r>
              <a:rPr lang="fa-IR" b="1" dirty="0" smtClean="0"/>
              <a:t>یکی از سه اصل تغذیه سالم که در ابتدای مطلب </a:t>
            </a:r>
            <a:r>
              <a:rPr lang="fa-IR" b="1" dirty="0" err="1" smtClean="0"/>
              <a:t>به‌صورت</a:t>
            </a:r>
            <a:r>
              <a:rPr lang="fa-IR" b="1" dirty="0" smtClean="0"/>
              <a:t> کامل </a:t>
            </a:r>
            <a:r>
              <a:rPr lang="fa-IR" b="1" dirty="0" err="1" smtClean="0"/>
              <a:t>بدان‌ها</a:t>
            </a:r>
            <a:r>
              <a:rPr lang="fa-IR" b="1" dirty="0" smtClean="0"/>
              <a:t> پرداختیم ، داشتن دانش </a:t>
            </a:r>
            <a:r>
              <a:rPr lang="fa-IR" b="1" dirty="0" err="1" smtClean="0"/>
              <a:t>تغذیه‌ای</a:t>
            </a:r>
            <a:r>
              <a:rPr lang="fa-IR" b="1" dirty="0" smtClean="0"/>
              <a:t> است. در سایه این دانش نه ‌تنها بر نوع مواد غذایی سالم اشراف کامل </a:t>
            </a:r>
            <a:r>
              <a:rPr lang="fa-IR" b="1" dirty="0" err="1" smtClean="0"/>
              <a:t>می‌یابیم</a:t>
            </a:r>
            <a:r>
              <a:rPr lang="fa-IR" b="1" dirty="0" smtClean="0"/>
              <a:t>، بلکه بر میزان دقیق مصرف اصولی و روزانه آنها نیز آگاه </a:t>
            </a:r>
            <a:r>
              <a:rPr lang="fa-IR" b="1" dirty="0" err="1" smtClean="0"/>
              <a:t>می‌شویم</a:t>
            </a:r>
            <a:r>
              <a:rPr lang="fa-IR" b="1" dirty="0" smtClean="0"/>
              <a:t>. بدین ترتیب با توجه به این نکات از یک رژیم غذایی سالم تبعیت نموده و به تعادل غذایی دست </a:t>
            </a:r>
            <a:r>
              <a:rPr lang="fa-IR" b="1" dirty="0" err="1" smtClean="0"/>
              <a:t>می‌یابیم</a:t>
            </a:r>
            <a:r>
              <a:rPr lang="fa-IR" b="1" dirty="0" smtClean="0"/>
              <a:t>. ولی در </a:t>
            </a:r>
            <a:r>
              <a:rPr lang="fa-IR" b="1" dirty="0" err="1" smtClean="0"/>
              <a:t>تغذیه‌های</a:t>
            </a:r>
            <a:r>
              <a:rPr lang="fa-IR" b="1" dirty="0" smtClean="0"/>
              <a:t> ناسالم </a:t>
            </a:r>
            <a:r>
              <a:rPr lang="fa-IR" b="1" dirty="0" err="1" smtClean="0">
                <a:solidFill>
                  <a:schemeClr val="accent2">
                    <a:lumMod val="75000"/>
                  </a:schemeClr>
                </a:solidFill>
              </a:rPr>
              <a:t>گاهاً</a:t>
            </a:r>
            <a:r>
              <a:rPr lang="fa-IR" b="1" dirty="0" smtClean="0">
                <a:solidFill>
                  <a:schemeClr val="accent2">
                    <a:lumMod val="75000"/>
                  </a:schemeClr>
                </a:solidFill>
              </a:rPr>
              <a:t> به دلیل علاقه، فرد به‌ صورت افراطی به مصرف یک ماده غذایی پرداخته و به بدن خود صدمه وارد </a:t>
            </a:r>
            <a:r>
              <a:rPr lang="fa-IR" b="1" dirty="0" err="1" smtClean="0">
                <a:solidFill>
                  <a:schemeClr val="accent2">
                    <a:lumMod val="75000"/>
                  </a:schemeClr>
                </a:solidFill>
              </a:rPr>
              <a:t>می‌سازد</a:t>
            </a:r>
            <a:r>
              <a:rPr lang="fa-IR" b="1" dirty="0" smtClean="0"/>
              <a:t>.</a:t>
            </a:r>
            <a:endParaRPr lang="en-US" b="1" dirty="0"/>
          </a:p>
        </p:txBody>
      </p:sp>
    </p:spTree>
    <p:extLst>
      <p:ext uri="{BB962C8B-B14F-4D97-AF65-F5344CB8AC3E}">
        <p14:creationId xmlns:p14="http://schemas.microsoft.com/office/powerpoint/2010/main" val="2167112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365125"/>
            <a:ext cx="11750722" cy="6199448"/>
          </a:xfrm>
        </p:spPr>
        <p:txBody>
          <a:bodyPr>
            <a:normAutofit/>
          </a:bodyPr>
          <a:lstStyle/>
          <a:p>
            <a:pPr algn="r"/>
            <a:r>
              <a:rPr lang="fa-IR" b="1" dirty="0" smtClean="0"/>
              <a:t>تفاوت ششم: افزایش توانایی بدن در مقابل </a:t>
            </a:r>
            <a:r>
              <a:rPr lang="fa-IR" b="1" dirty="0" err="1" smtClean="0"/>
              <a:t>بیماری‌های</a:t>
            </a:r>
            <a:r>
              <a:rPr lang="fa-IR" b="1" dirty="0" smtClean="0"/>
              <a:t> </a:t>
            </a:r>
            <a:br>
              <a:rPr lang="fa-IR" b="1" dirty="0" smtClean="0"/>
            </a:br>
            <a:r>
              <a:rPr lang="fa-IR" b="1" dirty="0" smtClean="0"/>
              <a:t>غیر واگیر در مقابل تجربه حالت بیمارگونه</a:t>
            </a:r>
            <a:br>
              <a:rPr lang="fa-IR" b="1" dirty="0" smtClean="0"/>
            </a:br>
            <a:endParaRPr lang="en-US" dirty="0"/>
          </a:p>
        </p:txBody>
      </p:sp>
    </p:spTree>
    <p:extLst>
      <p:ext uri="{BB962C8B-B14F-4D97-AF65-F5344CB8AC3E}">
        <p14:creationId xmlns:p14="http://schemas.microsoft.com/office/powerpoint/2010/main" val="202978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226421" cy="6294982"/>
          </a:xfrm>
        </p:spPr>
        <p:txBody>
          <a:bodyPr>
            <a:normAutofit/>
          </a:bodyPr>
          <a:lstStyle/>
          <a:p>
            <a:pPr algn="ctr"/>
            <a:r>
              <a:rPr lang="fa-IR" b="1" dirty="0" smtClean="0"/>
              <a:t>معرفی سه اصل تغذیه سالم و بیان اصول آن</a:t>
            </a:r>
            <a:br>
              <a:rPr lang="fa-IR" b="1" dirty="0" smtClean="0"/>
            </a:br>
            <a:endParaRPr lang="en-US" dirty="0"/>
          </a:p>
        </p:txBody>
      </p:sp>
    </p:spTree>
    <p:extLst>
      <p:ext uri="{BB962C8B-B14F-4D97-AF65-F5344CB8AC3E}">
        <p14:creationId xmlns:p14="http://schemas.microsoft.com/office/powerpoint/2010/main" val="2595747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65125"/>
            <a:ext cx="11873552" cy="6349574"/>
          </a:xfrm>
        </p:spPr>
        <p:txBody>
          <a:bodyPr/>
          <a:lstStyle/>
          <a:p>
            <a:pPr algn="r"/>
            <a:r>
              <a:rPr lang="fa-IR" b="1" dirty="0" smtClean="0"/>
              <a:t>باید بگوییم، </a:t>
            </a:r>
            <a:r>
              <a:rPr lang="fa-IR" b="1" dirty="0" err="1" smtClean="0">
                <a:solidFill>
                  <a:schemeClr val="accent2">
                    <a:lumMod val="75000"/>
                  </a:schemeClr>
                </a:solidFill>
              </a:rPr>
              <a:t>بیماری‌های</a:t>
            </a:r>
            <a:r>
              <a:rPr lang="fa-IR" b="1" dirty="0" smtClean="0">
                <a:solidFill>
                  <a:schemeClr val="accent2">
                    <a:lumMod val="75000"/>
                  </a:schemeClr>
                </a:solidFill>
              </a:rPr>
              <a:t> غیر واگیر مانند دیابت، سرطان، </a:t>
            </a:r>
            <a:r>
              <a:rPr lang="fa-IR" b="1" dirty="0" err="1" smtClean="0">
                <a:solidFill>
                  <a:schemeClr val="accent2">
                    <a:lumMod val="75000"/>
                  </a:schemeClr>
                </a:solidFill>
              </a:rPr>
              <a:t>فشارخون</a:t>
            </a:r>
            <a:r>
              <a:rPr lang="fa-IR" b="1" dirty="0" smtClean="0">
                <a:solidFill>
                  <a:schemeClr val="accent2">
                    <a:lumMod val="75000"/>
                  </a:schemeClr>
                </a:solidFill>
              </a:rPr>
              <a:t> و … در سایه یک تغذیه سالم تا حد زیادی از افراد به دور هستند</a:t>
            </a:r>
            <a:r>
              <a:rPr lang="fa-IR" b="1" dirty="0" smtClean="0"/>
              <a:t>. ولی در زمان مصرف غذاهای ناسالم نه‌ تنها تضمینی از این باب وجود ندارد، بلکه بدن این افراد در برابر انواع </a:t>
            </a:r>
            <a:r>
              <a:rPr lang="fa-IR" b="1" dirty="0" err="1" smtClean="0"/>
              <a:t>بیماری‌های</a:t>
            </a:r>
            <a:r>
              <a:rPr lang="fa-IR" b="1" dirty="0" smtClean="0"/>
              <a:t> ویروسی، میکروبی، باکتریایی و … نیز بسیار ضعیف عمل نموده و به ‌سرعت درگیر عوارض وخیم این عوامل </a:t>
            </a:r>
            <a:r>
              <a:rPr lang="fa-IR" b="1" dirty="0" err="1" smtClean="0"/>
              <a:t>بیماری‌زا</a:t>
            </a:r>
            <a:r>
              <a:rPr lang="fa-IR" b="1" dirty="0" smtClean="0"/>
              <a:t> </a:t>
            </a:r>
            <a:r>
              <a:rPr lang="fa-IR" b="1" dirty="0" err="1" smtClean="0"/>
              <a:t>می‌شود</a:t>
            </a:r>
            <a:r>
              <a:rPr lang="fa-IR" b="1" dirty="0" smtClean="0"/>
              <a:t>.</a:t>
            </a:r>
            <a:endParaRPr lang="en-US" b="1" dirty="0"/>
          </a:p>
        </p:txBody>
      </p:sp>
    </p:spTree>
    <p:extLst>
      <p:ext uri="{BB962C8B-B14F-4D97-AF65-F5344CB8AC3E}">
        <p14:creationId xmlns:p14="http://schemas.microsoft.com/office/powerpoint/2010/main" val="2383628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365125"/>
            <a:ext cx="11846256" cy="6322278"/>
          </a:xfrm>
        </p:spPr>
        <p:txBody>
          <a:bodyPr/>
          <a:lstStyle/>
          <a:p>
            <a:pPr algn="ctr"/>
            <a:r>
              <a:rPr lang="fa-IR" b="1" dirty="0" smtClean="0"/>
              <a:t>تفاوت هفتم: کاهش یا افزایش وزن سریع در مقابل </a:t>
            </a:r>
            <a:r>
              <a:rPr lang="fa-IR" b="1" dirty="0" err="1" smtClean="0"/>
              <a:t>استپ</a:t>
            </a:r>
            <a:r>
              <a:rPr lang="fa-IR" b="1" dirty="0" smtClean="0"/>
              <a:t> وزنی</a:t>
            </a:r>
            <a:endParaRPr lang="en-US" dirty="0"/>
          </a:p>
        </p:txBody>
      </p:sp>
    </p:spTree>
    <p:extLst>
      <p:ext uri="{BB962C8B-B14F-4D97-AF65-F5344CB8AC3E}">
        <p14:creationId xmlns:p14="http://schemas.microsoft.com/office/powerpoint/2010/main" val="916762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365125"/>
            <a:ext cx="11805314" cy="6349574"/>
          </a:xfrm>
        </p:spPr>
        <p:txBody>
          <a:bodyPr/>
          <a:lstStyle/>
          <a:p>
            <a:pPr algn="r"/>
            <a:r>
              <a:rPr lang="fa-IR" b="1" dirty="0" smtClean="0"/>
              <a:t>مصرف </a:t>
            </a:r>
            <a:r>
              <a:rPr lang="fa-IR" b="1" dirty="0" err="1" smtClean="0"/>
              <a:t>وعده‌های</a:t>
            </a:r>
            <a:r>
              <a:rPr lang="fa-IR" b="1" dirty="0" smtClean="0"/>
              <a:t> غذایی حاوی انواع </a:t>
            </a:r>
            <a:r>
              <a:rPr lang="fa-IR" b="1" dirty="0" err="1" smtClean="0"/>
              <a:t>میوه‌ها</a:t>
            </a:r>
            <a:r>
              <a:rPr lang="fa-IR" b="1" dirty="0" smtClean="0"/>
              <a:t>، </a:t>
            </a:r>
            <a:r>
              <a:rPr lang="fa-IR" b="1" dirty="0" err="1" smtClean="0"/>
              <a:t>سبزی‌های</a:t>
            </a:r>
            <a:r>
              <a:rPr lang="fa-IR" b="1" dirty="0" smtClean="0"/>
              <a:t> تازه، </a:t>
            </a:r>
            <a:r>
              <a:rPr lang="fa-IR" b="1" dirty="0" err="1" smtClean="0"/>
              <a:t>دانه‌ها</a:t>
            </a:r>
            <a:r>
              <a:rPr lang="fa-IR" b="1" dirty="0" smtClean="0"/>
              <a:t> و غلات بدن شما را مستعد و آماده برای کاهش یا افزایش وزن </a:t>
            </a:r>
            <a:r>
              <a:rPr lang="fa-IR" b="1" dirty="0" err="1" smtClean="0"/>
              <a:t>می‌سازد</a:t>
            </a:r>
            <a:r>
              <a:rPr lang="fa-IR" b="1" dirty="0" smtClean="0"/>
              <a:t>. بدین ترتیب هر زمان که تمایل داشته باشید، </a:t>
            </a:r>
            <a:r>
              <a:rPr lang="fa-IR" b="1" dirty="0" err="1" smtClean="0"/>
              <a:t>می‌توانید</a:t>
            </a:r>
            <a:r>
              <a:rPr lang="fa-IR" b="1" dirty="0" smtClean="0"/>
              <a:t> هر دو گونه </a:t>
            </a:r>
            <a:r>
              <a:rPr lang="fa-IR" b="1" dirty="0" err="1" smtClean="0"/>
              <a:t>اضافه‌وزن</a:t>
            </a:r>
            <a:r>
              <a:rPr lang="fa-IR" b="1" dirty="0" smtClean="0"/>
              <a:t> یا کاهش وزن را بدون دردسر و فارغ از مشکلات تجربه نمایید. این در حالی است که </a:t>
            </a:r>
            <a:r>
              <a:rPr lang="fa-IR" b="1" dirty="0" smtClean="0">
                <a:solidFill>
                  <a:schemeClr val="accent2">
                    <a:lumMod val="75000"/>
                  </a:schemeClr>
                </a:solidFill>
              </a:rPr>
              <a:t>تغذیه ناسالم هرگونه تغییر وزن را برای شما دشوار ساخته زیرا با </a:t>
            </a:r>
            <a:r>
              <a:rPr lang="fa-IR" b="1" dirty="0" err="1" smtClean="0">
                <a:solidFill>
                  <a:schemeClr val="accent2">
                    <a:lumMod val="75000"/>
                  </a:schemeClr>
                </a:solidFill>
              </a:rPr>
              <a:t>استپ</a:t>
            </a:r>
            <a:r>
              <a:rPr lang="fa-IR" b="1" dirty="0" smtClean="0">
                <a:solidFill>
                  <a:schemeClr val="accent2">
                    <a:lumMod val="75000"/>
                  </a:schemeClr>
                </a:solidFill>
              </a:rPr>
              <a:t> وزنی شدید </a:t>
            </a:r>
            <a:r>
              <a:rPr lang="fa-IR" b="1" dirty="0" err="1" smtClean="0">
                <a:solidFill>
                  <a:schemeClr val="accent2">
                    <a:lumMod val="75000"/>
                  </a:schemeClr>
                </a:solidFill>
              </a:rPr>
              <a:t>مواجهتان</a:t>
            </a:r>
            <a:r>
              <a:rPr lang="fa-IR" b="1" dirty="0" smtClean="0">
                <a:solidFill>
                  <a:schemeClr val="accent2">
                    <a:lumMod val="75000"/>
                  </a:schemeClr>
                </a:solidFill>
              </a:rPr>
              <a:t> </a:t>
            </a:r>
            <a:r>
              <a:rPr lang="fa-IR" b="1" dirty="0" err="1" smtClean="0">
                <a:solidFill>
                  <a:schemeClr val="accent2">
                    <a:lumMod val="75000"/>
                  </a:schemeClr>
                </a:solidFill>
              </a:rPr>
              <a:t>می‌سازد</a:t>
            </a:r>
            <a:r>
              <a:rPr lang="fa-IR" b="1" dirty="0" smtClean="0">
                <a:solidFill>
                  <a:schemeClr val="accent2">
                    <a:lumMod val="75000"/>
                  </a:schemeClr>
                </a:solidFill>
              </a:rPr>
              <a:t>.</a:t>
            </a:r>
            <a:endParaRPr lang="en-US" b="1" dirty="0">
              <a:solidFill>
                <a:schemeClr val="accent2">
                  <a:lumMod val="75000"/>
                </a:schemeClr>
              </a:solidFill>
            </a:endParaRPr>
          </a:p>
        </p:txBody>
      </p:sp>
    </p:spTree>
    <p:extLst>
      <p:ext uri="{BB962C8B-B14F-4D97-AF65-F5344CB8AC3E}">
        <p14:creationId xmlns:p14="http://schemas.microsoft.com/office/powerpoint/2010/main" val="1839670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مزایای و فواید تغذیه سالم</a:t>
            </a:r>
            <a:endParaRPr lang="en-US" dirty="0"/>
          </a:p>
        </p:txBody>
      </p:sp>
    </p:spTree>
    <p:extLst>
      <p:ext uri="{BB962C8B-B14F-4D97-AF65-F5344CB8AC3E}">
        <p14:creationId xmlns:p14="http://schemas.microsoft.com/office/powerpoint/2010/main" val="42683560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65125"/>
            <a:ext cx="11764369" cy="6376869"/>
          </a:xfrm>
        </p:spPr>
        <p:txBody>
          <a:bodyPr/>
          <a:lstStyle/>
          <a:p>
            <a:pPr algn="r"/>
            <a:r>
              <a:rPr lang="fa-IR" b="1" dirty="0" smtClean="0"/>
              <a:t>وقتی با یک تغذیه سالم همراه شوید و تمامی ارکان زندگی خود را بر اساس اصول جاری آن چیدمان نمایید، دنیایی از مزایا به سمت شما سرازیر </a:t>
            </a:r>
            <a:r>
              <a:rPr lang="fa-IR" b="1" dirty="0" err="1" smtClean="0"/>
              <a:t>می‌شود</a:t>
            </a:r>
            <a:r>
              <a:rPr lang="fa-IR" b="1" dirty="0" smtClean="0"/>
              <a:t> که تمامی </a:t>
            </a:r>
            <a:r>
              <a:rPr lang="fa-IR" b="1" dirty="0" err="1" smtClean="0"/>
              <a:t>بخش‌های</a:t>
            </a:r>
            <a:r>
              <a:rPr lang="fa-IR" b="1" dirty="0" smtClean="0"/>
              <a:t> فردی، اجتماعی، شغلی و … شما را در </a:t>
            </a:r>
            <a:r>
              <a:rPr lang="fa-IR" b="1" dirty="0" err="1" smtClean="0"/>
              <a:t>برمی‌گیرد</a:t>
            </a:r>
            <a:r>
              <a:rPr lang="fa-IR" b="1" dirty="0" smtClean="0"/>
              <a:t>. در این بخش بیشتر باب فواید تغذیه سالم مانور داده و شما را با </a:t>
            </a:r>
            <a:r>
              <a:rPr lang="fa-IR" b="1" dirty="0" err="1" smtClean="0"/>
              <a:t>مهم‌ترین</a:t>
            </a:r>
            <a:r>
              <a:rPr lang="fa-IR" b="1" dirty="0" smtClean="0"/>
              <a:t> آنها آشنا </a:t>
            </a:r>
            <a:r>
              <a:rPr lang="fa-IR" b="1" dirty="0" err="1" smtClean="0"/>
              <a:t>می‌سازیم</a:t>
            </a:r>
            <a:r>
              <a:rPr lang="fa-IR" b="1" dirty="0" smtClean="0"/>
              <a:t>.</a:t>
            </a:r>
            <a:endParaRPr lang="en-US" b="1" dirty="0"/>
          </a:p>
        </p:txBody>
      </p:sp>
    </p:spTree>
    <p:extLst>
      <p:ext uri="{BB962C8B-B14F-4D97-AF65-F5344CB8AC3E}">
        <p14:creationId xmlns:p14="http://schemas.microsoft.com/office/powerpoint/2010/main" val="2679108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125"/>
            <a:ext cx="12191999" cy="6707875"/>
          </a:xfrm>
        </p:spPr>
        <p:txBody>
          <a:bodyPr>
            <a:noAutofit/>
          </a:bodyPr>
          <a:lstStyle/>
          <a:p>
            <a:pPr algn="r"/>
            <a:r>
              <a:rPr lang="fa-IR" sz="3600" b="1" dirty="0" smtClean="0"/>
              <a:t>رسیدن به تعادل وزنی با کاهش اشتها</a:t>
            </a:r>
            <a:br>
              <a:rPr lang="fa-IR" sz="3600" b="1" dirty="0" smtClean="0"/>
            </a:br>
            <a:r>
              <a:rPr lang="fa-IR" sz="3600" b="1" dirty="0" smtClean="0"/>
              <a:t/>
            </a:r>
            <a:br>
              <a:rPr lang="fa-IR" sz="3600" b="1" dirty="0" smtClean="0"/>
            </a:br>
            <a:r>
              <a:rPr lang="fa-IR" sz="3600" b="1" dirty="0" smtClean="0"/>
              <a:t>تناسب ‌اندام با شکمی تخت</a:t>
            </a:r>
            <a:br>
              <a:rPr lang="fa-IR" sz="3600" b="1" dirty="0" smtClean="0"/>
            </a:br>
            <a:r>
              <a:rPr lang="fa-IR" sz="3600" b="1" dirty="0" smtClean="0"/>
              <a:t/>
            </a:r>
            <a:br>
              <a:rPr lang="fa-IR" sz="3600" b="1" dirty="0" smtClean="0"/>
            </a:br>
            <a:r>
              <a:rPr lang="fa-IR" sz="3600" b="1" dirty="0" smtClean="0"/>
              <a:t>کاهش خطر ابتلا به دیابت نوع 2</a:t>
            </a:r>
            <a:br>
              <a:rPr lang="fa-IR" sz="3600" b="1" dirty="0" smtClean="0"/>
            </a:br>
            <a:r>
              <a:rPr lang="fa-IR" sz="3600" b="1" dirty="0" smtClean="0"/>
              <a:t/>
            </a:r>
            <a:br>
              <a:rPr lang="fa-IR" sz="3600" b="1" dirty="0" smtClean="0"/>
            </a:br>
            <a:r>
              <a:rPr lang="fa-IR" sz="3600" b="1" dirty="0" smtClean="0"/>
              <a:t>بهبود عملکرد قلب و عروق و کاهش ابتلا به مشکلات قلبی</a:t>
            </a:r>
            <a:br>
              <a:rPr lang="fa-IR" sz="3600" b="1" dirty="0" smtClean="0"/>
            </a:br>
            <a:r>
              <a:rPr lang="fa-IR" sz="3600" b="1" dirty="0" smtClean="0"/>
              <a:t/>
            </a:r>
            <a:br>
              <a:rPr lang="fa-IR" sz="3600" b="1" dirty="0" smtClean="0"/>
            </a:br>
            <a:r>
              <a:rPr lang="fa-IR" sz="3600" b="1" dirty="0" smtClean="0"/>
              <a:t>کاهش خطر ابتلا به انواع </a:t>
            </a:r>
            <a:r>
              <a:rPr lang="fa-IR" sz="3600" b="1" dirty="0" err="1" smtClean="0"/>
              <a:t>سرطان‌ها</a:t>
            </a:r>
            <a:r>
              <a:rPr lang="fa-IR" sz="3600" b="1" dirty="0" smtClean="0"/>
              <a:t/>
            </a:r>
            <a:br>
              <a:rPr lang="fa-IR" sz="3600" b="1" dirty="0" smtClean="0"/>
            </a:br>
            <a:r>
              <a:rPr lang="fa-IR" sz="3600" b="1" dirty="0" smtClean="0"/>
              <a:t/>
            </a:r>
            <a:br>
              <a:rPr lang="fa-IR" sz="3600" b="1" dirty="0" smtClean="0"/>
            </a:br>
            <a:r>
              <a:rPr lang="fa-IR" sz="3600" b="1" dirty="0" smtClean="0"/>
              <a:t>تأمین انرژی برای </a:t>
            </a:r>
            <a:r>
              <a:rPr lang="fa-IR" sz="3600" b="1" dirty="0" err="1" smtClean="0"/>
              <a:t>فعالیت‌ها</a:t>
            </a:r>
            <a:r>
              <a:rPr lang="fa-IR" sz="3600" b="1" dirty="0" smtClean="0"/>
              <a:t> به مدد </a:t>
            </a:r>
            <a:r>
              <a:rPr lang="fa-IR" sz="3600" b="1" dirty="0" err="1" smtClean="0"/>
              <a:t>کربوهیدرات‌ها</a:t>
            </a:r>
            <a:r>
              <a:rPr lang="fa-IR" sz="3600" b="1" dirty="0" smtClean="0"/>
              <a:t> و </a:t>
            </a:r>
            <a:r>
              <a:rPr lang="fa-IR" sz="3600" b="1" dirty="0" err="1" smtClean="0"/>
              <a:t>ویتامین‌های</a:t>
            </a:r>
            <a:r>
              <a:rPr lang="fa-IR" sz="3600" b="1" dirty="0" smtClean="0"/>
              <a:t> ضروری مانند </a:t>
            </a:r>
            <a:r>
              <a:rPr lang="en-US" sz="3600" b="1" dirty="0" smtClean="0"/>
              <a:t>A، B،E </a:t>
            </a:r>
            <a:r>
              <a:rPr lang="fa-IR" sz="3600" b="1" dirty="0" smtClean="0"/>
              <a:t>و </a:t>
            </a:r>
            <a:r>
              <a:rPr lang="en-US" sz="3600" b="1" dirty="0" smtClean="0"/>
              <a:t>C</a:t>
            </a:r>
            <a:br>
              <a:rPr lang="en-US" sz="3600" b="1" dirty="0" smtClean="0"/>
            </a:br>
            <a:r>
              <a:rPr lang="fa-IR" sz="3600" b="1" dirty="0" smtClean="0"/>
              <a:t/>
            </a:r>
            <a:br>
              <a:rPr lang="fa-IR" sz="3600" b="1" dirty="0" smtClean="0"/>
            </a:br>
            <a:endParaRPr lang="en-US" sz="3600" b="1" dirty="0"/>
          </a:p>
        </p:txBody>
      </p:sp>
    </p:spTree>
    <p:extLst>
      <p:ext uri="{BB962C8B-B14F-4D97-AF65-F5344CB8AC3E}">
        <p14:creationId xmlns:p14="http://schemas.microsoft.com/office/powerpoint/2010/main" val="870831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050972" cy="6755642"/>
          </a:xfrm>
        </p:spPr>
        <p:txBody>
          <a:bodyPr>
            <a:normAutofit fontScale="90000"/>
          </a:bodyPr>
          <a:lstStyle/>
          <a:p>
            <a:pPr algn="r"/>
            <a:r>
              <a:rPr lang="fa-IR" b="1" dirty="0" smtClean="0"/>
              <a:t>حفظ سلامت پوست و مو</a:t>
            </a:r>
            <a:br>
              <a:rPr lang="fa-IR" b="1" dirty="0" smtClean="0"/>
            </a:br>
            <a:r>
              <a:rPr lang="fa-IR" b="1" dirty="0" smtClean="0"/>
              <a:t/>
            </a:r>
            <a:br>
              <a:rPr lang="fa-IR" b="1" dirty="0" smtClean="0"/>
            </a:br>
            <a:r>
              <a:rPr lang="fa-IR" b="1" dirty="0" smtClean="0"/>
              <a:t>سلامت دستگاه گوارش و بهبود فرآیند هضم، جذب و دفع بهبود سطح کیفی لثه و </a:t>
            </a:r>
            <a:r>
              <a:rPr lang="fa-IR" b="1" dirty="0" err="1" smtClean="0"/>
              <a:t>دندان‌ها</a:t>
            </a:r>
            <a:r>
              <a:rPr lang="fa-IR" b="1" dirty="0"/>
              <a:t> </a:t>
            </a:r>
            <a:r>
              <a:rPr lang="fa-IR" b="1" dirty="0" smtClean="0"/>
              <a:t/>
            </a:r>
            <a:br>
              <a:rPr lang="fa-IR" b="1" dirty="0" smtClean="0"/>
            </a:br>
            <a:r>
              <a:rPr lang="fa-IR" b="1" dirty="0"/>
              <a:t/>
            </a:r>
            <a:br>
              <a:rPr lang="fa-IR" b="1" dirty="0"/>
            </a:br>
            <a:r>
              <a:rPr lang="fa-IR" b="1" dirty="0" smtClean="0"/>
              <a:t>کاهش اختلال در عملکرد تیروئید</a:t>
            </a:r>
            <a:br>
              <a:rPr lang="fa-IR" b="1" dirty="0" smtClean="0"/>
            </a:br>
            <a:r>
              <a:rPr lang="fa-IR" b="1" dirty="0" smtClean="0"/>
              <a:t/>
            </a:r>
            <a:br>
              <a:rPr lang="fa-IR" b="1" dirty="0" smtClean="0"/>
            </a:br>
            <a:r>
              <a:rPr lang="fa-IR" b="1" dirty="0" smtClean="0"/>
              <a:t>کاهش حملات </a:t>
            </a:r>
            <a:r>
              <a:rPr lang="fa-IR" b="1" dirty="0" err="1" smtClean="0"/>
              <a:t>استرس‌زا</a:t>
            </a:r>
            <a:r>
              <a:rPr lang="fa-IR" b="1" dirty="0" smtClean="0"/>
              <a:t> و نوسانات </a:t>
            </a:r>
            <a:r>
              <a:rPr lang="fa-IR" b="1" dirty="0" err="1" smtClean="0"/>
              <a:t>هورمون‌های</a:t>
            </a:r>
            <a:r>
              <a:rPr lang="fa-IR" b="1" dirty="0" smtClean="0"/>
              <a:t> استرس(آدرنالین</a:t>
            </a:r>
            <a:r>
              <a:rPr lang="fa-IR" dirty="0" smtClean="0"/>
              <a:t> و </a:t>
            </a:r>
            <a:r>
              <a:rPr lang="fa-IR" b="1" dirty="0" err="1" smtClean="0"/>
              <a:t>کورتیزول</a:t>
            </a:r>
            <a:r>
              <a:rPr lang="fa-IR" b="1" dirty="0" smtClean="0"/>
              <a:t>) و بهبود </a:t>
            </a:r>
            <a:r>
              <a:rPr lang="fa-IR" b="1" dirty="0" err="1" smtClean="0"/>
              <a:t>خلق‌وخو</a:t>
            </a:r>
            <a:r>
              <a:rPr lang="fa-IR" b="1" dirty="0" smtClean="0"/>
              <a:t/>
            </a:r>
            <a:br>
              <a:rPr lang="fa-IR" b="1" dirty="0" smtClean="0"/>
            </a:br>
            <a:r>
              <a:rPr lang="fa-IR" b="1" dirty="0" smtClean="0"/>
              <a:t/>
            </a:r>
            <a:br>
              <a:rPr lang="fa-IR" b="1" dirty="0" smtClean="0"/>
            </a:br>
            <a:r>
              <a:rPr lang="fa-IR" b="1" dirty="0" smtClean="0"/>
              <a:t>تجربه یک خواب راحت به ‌دور از اختلالات خواب</a:t>
            </a:r>
            <a:br>
              <a:rPr lang="fa-IR" b="1" dirty="0" smtClean="0"/>
            </a:br>
            <a:endParaRPr lang="en-US" dirty="0"/>
          </a:p>
        </p:txBody>
      </p:sp>
    </p:spTree>
    <p:extLst>
      <p:ext uri="{BB962C8B-B14F-4D97-AF65-F5344CB8AC3E}">
        <p14:creationId xmlns:p14="http://schemas.microsoft.com/office/powerpoint/2010/main" val="2441914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9890"/>
          </a:xfrm>
        </p:spPr>
        <p:txBody>
          <a:bodyPr>
            <a:normAutofit/>
          </a:bodyPr>
          <a:lstStyle/>
          <a:p>
            <a:pPr algn="ctr"/>
            <a:r>
              <a:rPr lang="fa-IR" b="1" dirty="0" smtClean="0">
                <a:effectLst/>
              </a:rPr>
              <a:t>کالری چیست</a:t>
            </a:r>
            <a:r>
              <a:rPr lang="fa-IR" b="1" dirty="0"/>
              <a:t>؟</a:t>
            </a:r>
            <a:endParaRPr lang="en-US" b="1" dirty="0"/>
          </a:p>
        </p:txBody>
      </p:sp>
    </p:spTree>
    <p:extLst>
      <p:ext uri="{BB962C8B-B14F-4D97-AF65-F5344CB8AC3E}">
        <p14:creationId xmlns:p14="http://schemas.microsoft.com/office/powerpoint/2010/main" val="3994377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90" y="206919"/>
            <a:ext cx="11823510" cy="6507780"/>
          </a:xfrm>
          <a:prstGeom prst="rect">
            <a:avLst/>
          </a:prstGeom>
        </p:spPr>
      </p:pic>
    </p:spTree>
    <p:extLst>
      <p:ext uri="{BB962C8B-B14F-4D97-AF65-F5344CB8AC3E}">
        <p14:creationId xmlns:p14="http://schemas.microsoft.com/office/powerpoint/2010/main" val="2974675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365125"/>
            <a:ext cx="11696131" cy="6213096"/>
          </a:xfrm>
        </p:spPr>
        <p:txBody>
          <a:bodyPr/>
          <a:lstStyle/>
          <a:p>
            <a:pPr algn="r"/>
            <a:r>
              <a:rPr lang="fa-IR" b="1" dirty="0"/>
              <a:t>در فیزیک، ۱ کالری اینگونه تعریف </a:t>
            </a:r>
            <a:r>
              <a:rPr lang="fa-IR" b="1" dirty="0" err="1"/>
              <a:t>می‌شود</a:t>
            </a:r>
            <a:r>
              <a:rPr lang="fa-IR" b="1" dirty="0"/>
              <a:t>:</a:t>
            </a:r>
            <a:br>
              <a:rPr lang="fa-IR" b="1" dirty="0"/>
            </a:br>
            <a:r>
              <a:rPr lang="fa-IR" b="1" dirty="0"/>
              <a:t>“مقدار انرژی است که با کمک آن بتوانیم دمای ۱ کیلو گرم آب را به اندازه ۱ درجه سانتیگراد بالا ببریم. یعنی اگر ما یک سطح آب (به اندازه ۱ کیلو گرم داشته باشیم و دمای آن ۲۰ درجه باشد)، آن مقدار گرمایی که به آب می دهیم تا </a:t>
            </a:r>
            <a:r>
              <a:rPr lang="fa-IR" b="1" dirty="0" err="1"/>
              <a:t>دمایش</a:t>
            </a:r>
            <a:r>
              <a:rPr lang="fa-IR" b="1" dirty="0"/>
              <a:t> بشود ۲۱ درجه معادل ۱ کالری انرژی است.”</a:t>
            </a:r>
            <a:br>
              <a:rPr lang="fa-IR" b="1" dirty="0"/>
            </a:br>
            <a:endParaRPr lang="en-US" b="1" dirty="0"/>
          </a:p>
        </p:txBody>
      </p:sp>
    </p:spTree>
    <p:extLst>
      <p:ext uri="{BB962C8B-B14F-4D97-AF65-F5344CB8AC3E}">
        <p14:creationId xmlns:p14="http://schemas.microsoft.com/office/powerpoint/2010/main" val="2627716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800" b="1" dirty="0" smtClean="0"/>
              <a:t>اصل اول</a:t>
            </a:r>
            <a:endParaRPr lang="en-US" sz="8800" b="1" dirty="0"/>
          </a:p>
        </p:txBody>
      </p:sp>
    </p:spTree>
    <p:extLst>
      <p:ext uri="{BB962C8B-B14F-4D97-AF65-F5344CB8AC3E}">
        <p14:creationId xmlns:p14="http://schemas.microsoft.com/office/powerpoint/2010/main" val="1694500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65125"/>
            <a:ext cx="11778017" cy="6185800"/>
          </a:xfrm>
        </p:spPr>
        <p:txBody>
          <a:bodyPr>
            <a:noAutofit/>
          </a:bodyPr>
          <a:lstStyle/>
          <a:p>
            <a:pPr algn="r"/>
            <a:r>
              <a:rPr lang="fa-IR" b="1" dirty="0"/>
              <a:t>یک مثل ساده برای درک بهتر مفهوم کالری</a:t>
            </a:r>
            <a:br>
              <a:rPr lang="fa-IR" b="1" dirty="0"/>
            </a:br>
            <a:r>
              <a:rPr lang="fa-IR" b="1" dirty="0"/>
              <a:t>بیایید برای درک بهتر مفهوم کالری، یک مثال ساده را بررسی کنیم. ما یک ماشین را مثال </a:t>
            </a:r>
            <a:r>
              <a:rPr lang="fa-IR" b="1" dirty="0" err="1"/>
              <a:t>می‌زنیم</a:t>
            </a:r>
            <a:r>
              <a:rPr lang="fa-IR" b="1" dirty="0"/>
              <a:t>. ماشینی که برای روشن شدن و حرکت کردن نیاز به سوخت دارد. ما فرض می کنیم که سوخت ماشین، بنزین است.</a:t>
            </a:r>
            <a:br>
              <a:rPr lang="fa-IR" b="1" dirty="0"/>
            </a:br>
            <a:r>
              <a:rPr lang="fa-IR" b="1" dirty="0"/>
              <a:t>در داخل ماشین، </a:t>
            </a:r>
            <a:r>
              <a:rPr lang="fa-IR" b="1" dirty="0" err="1">
                <a:solidFill>
                  <a:schemeClr val="accent2">
                    <a:lumMod val="75000"/>
                  </a:schemeClr>
                </a:solidFill>
              </a:rPr>
              <a:t>سازوکارهایی</a:t>
            </a:r>
            <a:r>
              <a:rPr lang="fa-IR" b="1" dirty="0">
                <a:solidFill>
                  <a:schemeClr val="accent2">
                    <a:lumMod val="75000"/>
                  </a:schemeClr>
                </a:solidFill>
              </a:rPr>
              <a:t> وجود دارد که بنزین را مصرف کرده و انرژی لازم برای روشن شدن و حرکت را فراهم می کند</a:t>
            </a:r>
            <a:r>
              <a:rPr lang="fa-IR" b="1" dirty="0"/>
              <a:t>. انرژی که از سوختن بنزین به دست میاید چیزی مشابه با کالری است.</a:t>
            </a:r>
            <a:br>
              <a:rPr lang="fa-IR" b="1" dirty="0"/>
            </a:br>
            <a:endParaRPr lang="en-US" b="1" dirty="0"/>
          </a:p>
        </p:txBody>
      </p:sp>
    </p:spTree>
    <p:extLst>
      <p:ext uri="{BB962C8B-B14F-4D97-AF65-F5344CB8AC3E}">
        <p14:creationId xmlns:p14="http://schemas.microsoft.com/office/powerpoint/2010/main" val="3329134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365125"/>
            <a:ext cx="11887200" cy="6254039"/>
          </a:xfrm>
        </p:spPr>
        <p:txBody>
          <a:bodyPr>
            <a:normAutofit/>
          </a:bodyPr>
          <a:lstStyle/>
          <a:p>
            <a:pPr algn="r"/>
            <a:r>
              <a:rPr lang="fa-IR" b="1" dirty="0"/>
              <a:t>چیزهایی که ما میخوریم در نقش سوخت هستند. در واقع همان </a:t>
            </a:r>
            <a:r>
              <a:rPr lang="fa-IR" b="1" dirty="0" err="1"/>
              <a:t>بنزینی</a:t>
            </a:r>
            <a:r>
              <a:rPr lang="fa-IR" b="1" dirty="0"/>
              <a:t> هستند که وارد باک خودرو می شود. </a:t>
            </a:r>
            <a:r>
              <a:rPr lang="fa-IR" b="1" dirty="0">
                <a:solidFill>
                  <a:schemeClr val="accent2">
                    <a:lumMod val="75000"/>
                  </a:schemeClr>
                </a:solidFill>
              </a:rPr>
              <a:t>مواد غذایی مصرفی ما، هر کدام </a:t>
            </a:r>
            <a:r>
              <a:rPr lang="fa-IR" b="1" dirty="0" err="1">
                <a:solidFill>
                  <a:schemeClr val="accent2">
                    <a:lumMod val="75000"/>
                  </a:schemeClr>
                </a:solidFill>
              </a:rPr>
              <a:t>مقادیری</a:t>
            </a:r>
            <a:r>
              <a:rPr lang="fa-IR" b="1" dirty="0">
                <a:solidFill>
                  <a:schemeClr val="accent2">
                    <a:lumMod val="75000"/>
                  </a:schemeClr>
                </a:solidFill>
              </a:rPr>
              <a:t> انرژی در خود ذخیره دارند و بعد از خورده شدن توسط </a:t>
            </a:r>
            <a:r>
              <a:rPr lang="fa-IR" b="1" dirty="0" err="1">
                <a:solidFill>
                  <a:schemeClr val="accent2">
                    <a:lumMod val="75000"/>
                  </a:schemeClr>
                </a:solidFill>
              </a:rPr>
              <a:t>سازوکارها</a:t>
            </a:r>
            <a:r>
              <a:rPr lang="fa-IR" b="1" dirty="0">
                <a:solidFill>
                  <a:schemeClr val="accent2">
                    <a:lumMod val="75000"/>
                  </a:schemeClr>
                </a:solidFill>
              </a:rPr>
              <a:t> و فعالیت سلول های داخل بدن، انرژی داخل آن ها آزاد شده و توسط سلول ها مصرف می شود تا آن ها بتوانند فعالیت های حیاتی بدن ما را انجام دهند</a:t>
            </a:r>
            <a:r>
              <a:rPr lang="fa-IR" b="1" dirty="0"/>
              <a:t>.</a:t>
            </a:r>
            <a:br>
              <a:rPr lang="fa-IR" b="1" dirty="0"/>
            </a:br>
            <a:r>
              <a:rPr lang="fa-IR" b="1" dirty="0"/>
              <a:t/>
            </a:r>
            <a:br>
              <a:rPr lang="fa-IR" b="1" dirty="0"/>
            </a:br>
            <a:endParaRPr lang="en-US" b="1" dirty="0"/>
          </a:p>
        </p:txBody>
      </p:sp>
    </p:spTree>
    <p:extLst>
      <p:ext uri="{BB962C8B-B14F-4D97-AF65-F5344CB8AC3E}">
        <p14:creationId xmlns:p14="http://schemas.microsoft.com/office/powerpoint/2010/main" val="2933052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76296" cy="6213096"/>
          </a:xfrm>
        </p:spPr>
        <p:txBody>
          <a:bodyPr/>
          <a:lstStyle/>
          <a:p>
            <a:pPr algn="r"/>
            <a:r>
              <a:rPr lang="fa-IR" b="1" dirty="0"/>
              <a:t>پس زمانی که گفته می شود </a:t>
            </a:r>
            <a:r>
              <a:rPr lang="fa-IR" b="1" dirty="0">
                <a:solidFill>
                  <a:schemeClr val="accent2">
                    <a:lumMod val="75000"/>
                  </a:schemeClr>
                </a:solidFill>
              </a:rPr>
              <a:t>یک موز برابر با ۱۰۰ کالری انرژی دارد یعنی مصرف این موز می تواند ۱۰۰ واحد انرژی به بدن ما بدهد</a:t>
            </a:r>
            <a:r>
              <a:rPr lang="fa-IR" b="1" dirty="0"/>
              <a:t>. و زمانی که گفته می شود ۱۰ دقیقه پیاده روی ۲۰۰ کالری انرژی نیاز دارد، یعنی به </a:t>
            </a:r>
            <a:r>
              <a:rPr lang="fa-IR" b="1" dirty="0" err="1"/>
              <a:t>ازای</a:t>
            </a:r>
            <a:r>
              <a:rPr lang="fa-IR" b="1" dirty="0"/>
              <a:t> فعالیت پیاده روی که ما انجام می دهیم نیاز است ۱۰۰ کالری از مجموع انرژی که داریم را مصرف کنیم.</a:t>
            </a:r>
            <a:endParaRPr lang="en-US" b="1" dirty="0"/>
          </a:p>
        </p:txBody>
      </p:sp>
    </p:spTree>
    <p:extLst>
      <p:ext uri="{BB962C8B-B14F-4D97-AF65-F5344CB8AC3E}">
        <p14:creationId xmlns:p14="http://schemas.microsoft.com/office/powerpoint/2010/main" val="37429251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365125"/>
            <a:ext cx="11996381" cy="6492875"/>
          </a:xfrm>
        </p:spPr>
        <p:txBody>
          <a:bodyPr>
            <a:normAutofit/>
          </a:bodyPr>
          <a:lstStyle/>
          <a:p>
            <a:pPr algn="r"/>
            <a:r>
              <a:rPr lang="fa-IR" sz="4800" b="1" dirty="0" smtClean="0">
                <a:solidFill>
                  <a:schemeClr val="accent2">
                    <a:lumMod val="75000"/>
                  </a:schemeClr>
                </a:solidFill>
                <a:effectLst/>
              </a:rPr>
              <a:t>هر ماده غذایی و نوشیدنی، حاوی انرژی است که در پیوندهای شیمیایی محبوس شده است. </a:t>
            </a:r>
            <a:br>
              <a:rPr lang="fa-IR" sz="4800" b="1" dirty="0" smtClean="0">
                <a:solidFill>
                  <a:schemeClr val="accent2">
                    <a:lumMod val="75000"/>
                  </a:schemeClr>
                </a:solidFill>
                <a:effectLst/>
              </a:rPr>
            </a:br>
            <a:r>
              <a:rPr lang="fa-IR" sz="4800" b="1" dirty="0" smtClean="0">
                <a:solidFill>
                  <a:schemeClr val="accent2">
                    <a:lumMod val="75000"/>
                  </a:schemeClr>
                </a:solidFill>
                <a:effectLst/>
              </a:rPr>
              <a:t>هنگامی که غذا یا نوشیدنی خورده </a:t>
            </a:r>
            <a:r>
              <a:rPr lang="fa-IR" sz="4800" b="1" dirty="0" err="1" smtClean="0">
                <a:solidFill>
                  <a:schemeClr val="accent2">
                    <a:lumMod val="75000"/>
                  </a:schemeClr>
                </a:solidFill>
                <a:effectLst/>
              </a:rPr>
              <a:t>می‌شود</a:t>
            </a:r>
            <a:r>
              <a:rPr lang="fa-IR" sz="4800" b="1" dirty="0" smtClean="0">
                <a:solidFill>
                  <a:schemeClr val="accent2">
                    <a:lumMod val="75000"/>
                  </a:schemeClr>
                </a:solidFill>
                <a:effectLst/>
              </a:rPr>
              <a:t>، توسط بدن شما </a:t>
            </a:r>
            <a:r>
              <a:rPr lang="fa-IR" sz="4800" b="1" dirty="0" err="1" smtClean="0">
                <a:solidFill>
                  <a:schemeClr val="accent2">
                    <a:lumMod val="75000"/>
                  </a:schemeClr>
                </a:solidFill>
                <a:effectLst/>
              </a:rPr>
              <a:t>متابولیزه</a:t>
            </a:r>
            <a:r>
              <a:rPr lang="fa-IR" sz="4800" b="1" dirty="0" smtClean="0">
                <a:solidFill>
                  <a:schemeClr val="accent2">
                    <a:lumMod val="75000"/>
                  </a:schemeClr>
                </a:solidFill>
                <a:effectLst/>
              </a:rPr>
              <a:t> یا تجزیه </a:t>
            </a:r>
            <a:r>
              <a:rPr lang="fa-IR" sz="4800" b="1" dirty="0" err="1" smtClean="0">
                <a:solidFill>
                  <a:schemeClr val="accent2">
                    <a:lumMod val="75000"/>
                  </a:schemeClr>
                </a:solidFill>
                <a:effectLst/>
              </a:rPr>
              <a:t>می‌شود</a:t>
            </a:r>
            <a:r>
              <a:rPr lang="fa-IR" sz="4800" b="1" dirty="0" smtClean="0">
                <a:solidFill>
                  <a:schemeClr val="accent2">
                    <a:lumMod val="75000"/>
                  </a:schemeClr>
                </a:solidFill>
                <a:effectLst/>
              </a:rPr>
              <a:t> تا انرژی ذخیره شده را آزاد کند</a:t>
            </a:r>
            <a:r>
              <a:rPr lang="fa-IR" sz="4800" b="1" dirty="0" smtClean="0">
                <a:effectLst/>
              </a:rPr>
              <a:t>. </a:t>
            </a:r>
            <a:br>
              <a:rPr lang="fa-IR" sz="4800" b="1" dirty="0" smtClean="0">
                <a:effectLst/>
              </a:rPr>
            </a:br>
            <a:r>
              <a:rPr lang="fa-IR" sz="4800" b="1" dirty="0" err="1" smtClean="0">
                <a:effectLst/>
              </a:rPr>
              <a:t>سلول‌های</a:t>
            </a:r>
            <a:r>
              <a:rPr lang="fa-IR" sz="4800" b="1" dirty="0" smtClean="0">
                <a:effectLst/>
              </a:rPr>
              <a:t> شما سپس این انرژی آزاد شده را جذب کرده و از آن برای تامین عملکردهای طبیعی بدن لازم برای بقا استفاده </a:t>
            </a:r>
            <a:r>
              <a:rPr lang="fa-IR" sz="4800" b="1" dirty="0" err="1" smtClean="0">
                <a:effectLst/>
              </a:rPr>
              <a:t>می‌کنند</a:t>
            </a:r>
            <a:r>
              <a:rPr lang="fa-IR" sz="4800" b="1" dirty="0" smtClean="0">
                <a:effectLst/>
              </a:rPr>
              <a:t>.</a:t>
            </a:r>
            <a:endParaRPr lang="en-US" sz="4800" b="1" dirty="0"/>
          </a:p>
        </p:txBody>
      </p:sp>
    </p:spTree>
    <p:extLst>
      <p:ext uri="{BB962C8B-B14F-4D97-AF65-F5344CB8AC3E}">
        <p14:creationId xmlns:p14="http://schemas.microsoft.com/office/powerpoint/2010/main" val="38306348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365125"/>
            <a:ext cx="11900847" cy="6103914"/>
          </a:xfrm>
        </p:spPr>
        <p:txBody>
          <a:bodyPr>
            <a:normAutofit/>
          </a:bodyPr>
          <a:lstStyle/>
          <a:p>
            <a:pPr algn="r"/>
            <a:r>
              <a:rPr lang="fa-IR" b="1" dirty="0" smtClean="0">
                <a:effectLst/>
              </a:rPr>
              <a:t>برای اندازه گیری انرژی استخراج شده و مصرف شده از غذاها و </a:t>
            </a:r>
            <a:r>
              <a:rPr lang="fa-IR" b="1" dirty="0" err="1" smtClean="0">
                <a:effectLst/>
              </a:rPr>
              <a:t>نوشیدنی‌ها</a:t>
            </a:r>
            <a:r>
              <a:rPr lang="fa-IR" b="1" dirty="0" smtClean="0">
                <a:effectLst/>
              </a:rPr>
              <a:t>، از واحدی به نام کالری استفاده </a:t>
            </a:r>
            <a:r>
              <a:rPr lang="fa-IR" b="1" dirty="0" err="1" smtClean="0">
                <a:effectLst/>
              </a:rPr>
              <a:t>می‌کنیم</a:t>
            </a:r>
            <a:r>
              <a:rPr lang="fa-IR" b="1" dirty="0" smtClean="0">
                <a:effectLst/>
              </a:rPr>
              <a:t>. به عبارت دیگر، یک کالری، یک واحد استاندارد برای </a:t>
            </a:r>
            <a:r>
              <a:rPr lang="fa-IR" b="1" dirty="0" err="1" smtClean="0">
                <a:effectLst/>
              </a:rPr>
              <a:t>اندازه‌گیری</a:t>
            </a:r>
            <a:r>
              <a:rPr lang="fa-IR" b="1" dirty="0" smtClean="0">
                <a:effectLst/>
              </a:rPr>
              <a:t> انرژی است. کالری یا همان کیلوکالری، واحد انرژی آزاد شده در مواد غذایی مختلف است.</a:t>
            </a:r>
            <a:endParaRPr lang="en-US" b="1" dirty="0"/>
          </a:p>
        </p:txBody>
      </p:sp>
    </p:spTree>
    <p:extLst>
      <p:ext uri="{BB962C8B-B14F-4D97-AF65-F5344CB8AC3E}">
        <p14:creationId xmlns:p14="http://schemas.microsoft.com/office/powerpoint/2010/main" val="13084431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2875"/>
          </a:xfrm>
        </p:spPr>
        <p:txBody>
          <a:bodyPr>
            <a:noAutofit/>
          </a:bodyPr>
          <a:lstStyle/>
          <a:p>
            <a:pPr algn="ctr"/>
            <a:r>
              <a:rPr lang="fa-IR" sz="9600" b="1" dirty="0" smtClean="0"/>
              <a:t>نکته</a:t>
            </a:r>
            <a:endParaRPr lang="en-US" sz="9600" b="1" dirty="0"/>
          </a:p>
        </p:txBody>
      </p:sp>
    </p:spTree>
    <p:extLst>
      <p:ext uri="{BB962C8B-B14F-4D97-AF65-F5344CB8AC3E}">
        <p14:creationId xmlns:p14="http://schemas.microsoft.com/office/powerpoint/2010/main" val="40485032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1" y="177421"/>
            <a:ext cx="11955439" cy="6564573"/>
          </a:xfrm>
        </p:spPr>
        <p:txBody>
          <a:bodyPr>
            <a:normAutofit/>
          </a:bodyPr>
          <a:lstStyle/>
          <a:p>
            <a:pPr algn="r"/>
            <a:r>
              <a:rPr lang="fa-IR" b="1" dirty="0" smtClean="0">
                <a:effectLst/>
              </a:rPr>
              <a:t>وقتی در مورد میزان انرژی موجود در آنچه </a:t>
            </a:r>
            <a:r>
              <a:rPr lang="fa-IR" b="1" dirty="0" err="1" smtClean="0">
                <a:effectLst/>
              </a:rPr>
              <a:t>می‌خوریم</a:t>
            </a:r>
            <a:r>
              <a:rPr lang="fa-IR" b="1" dirty="0" smtClean="0">
                <a:effectLst/>
              </a:rPr>
              <a:t> و </a:t>
            </a:r>
            <a:r>
              <a:rPr lang="fa-IR" b="1" dirty="0" err="1" smtClean="0">
                <a:effectLst/>
              </a:rPr>
              <a:t>می‌نوشیم</a:t>
            </a:r>
            <a:r>
              <a:rPr lang="fa-IR" b="1" dirty="0" smtClean="0">
                <a:effectLst/>
              </a:rPr>
              <a:t> صحبت می کنیم، در واقع منظورمان کیلوگرم کالری یا کیلو کالری است، واحدی که برابر با ۱۰۰۰ کالری است. </a:t>
            </a:r>
            <a:r>
              <a:rPr lang="fa-IR" b="1" dirty="0" smtClean="0">
                <a:solidFill>
                  <a:schemeClr val="accent2"/>
                </a:solidFill>
              </a:rPr>
              <a:t>کیلوکالری </a:t>
            </a:r>
            <a:r>
              <a:rPr lang="fa-IR" b="1" dirty="0" err="1" smtClean="0">
                <a:solidFill>
                  <a:schemeClr val="accent2"/>
                </a:solidFill>
              </a:rPr>
              <a:t>مناسب‌ترین</a:t>
            </a:r>
            <a:r>
              <a:rPr lang="fa-IR" b="1" dirty="0" smtClean="0">
                <a:solidFill>
                  <a:schemeClr val="accent2"/>
                </a:solidFill>
              </a:rPr>
              <a:t> واحد </a:t>
            </a:r>
            <a:r>
              <a:rPr lang="fa-IR" b="1" dirty="0" err="1" smtClean="0">
                <a:solidFill>
                  <a:schemeClr val="accent2"/>
                </a:solidFill>
              </a:rPr>
              <a:t>اندازه‌گیری</a:t>
            </a:r>
            <a:r>
              <a:rPr lang="fa-IR" b="1" dirty="0" smtClean="0">
                <a:solidFill>
                  <a:schemeClr val="accent2"/>
                </a:solidFill>
              </a:rPr>
              <a:t> غذا و نوشیدنی است</a:t>
            </a:r>
            <a:r>
              <a:rPr lang="fa-IR" b="1" dirty="0" smtClean="0">
                <a:effectLst/>
              </a:rPr>
              <a:t>؛ زیرا </a:t>
            </a:r>
            <a:r>
              <a:rPr lang="fa-IR" b="1" dirty="0" err="1" smtClean="0">
                <a:effectLst/>
              </a:rPr>
              <a:t>راحت‌تر</a:t>
            </a:r>
            <a:r>
              <a:rPr lang="fa-IR" b="1" dirty="0" smtClean="0">
                <a:effectLst/>
              </a:rPr>
              <a:t> </a:t>
            </a:r>
            <a:r>
              <a:rPr lang="fa-IR" b="1" dirty="0" err="1" smtClean="0">
                <a:effectLst/>
              </a:rPr>
              <a:t>می‌توان</a:t>
            </a:r>
            <a:r>
              <a:rPr lang="fa-IR" b="1" dirty="0" smtClean="0">
                <a:effectLst/>
              </a:rPr>
              <a:t> گفت که یک موز متوسط، ​​حاوی ۱۰۵ کیلوکالری است تا ۱۰۵۰۰۰ کالری. اما، در کاربردهای غیر علمی رایج، ما از «کالری» به معنای «کیلوکالری» استفاده </a:t>
            </a:r>
            <a:r>
              <a:rPr lang="fa-IR" b="1" dirty="0" err="1" smtClean="0">
                <a:effectLst/>
              </a:rPr>
              <a:t>می‌کنیم</a:t>
            </a:r>
            <a:r>
              <a:rPr lang="fa-IR" b="1" dirty="0" smtClean="0">
                <a:effectLst/>
              </a:rPr>
              <a:t>. بنابراین، می گوییم که موز ۱۰۵ کالری دارد.</a:t>
            </a:r>
            <a:endParaRPr lang="en-US" b="1" dirty="0"/>
          </a:p>
        </p:txBody>
      </p:sp>
    </p:spTree>
    <p:extLst>
      <p:ext uri="{BB962C8B-B14F-4D97-AF65-F5344CB8AC3E}">
        <p14:creationId xmlns:p14="http://schemas.microsoft.com/office/powerpoint/2010/main" val="570523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44534" cy="6349574"/>
          </a:xfrm>
        </p:spPr>
        <p:txBody>
          <a:bodyPr>
            <a:normAutofit/>
          </a:bodyPr>
          <a:lstStyle/>
          <a:p>
            <a:pPr algn="r"/>
            <a:r>
              <a:rPr lang="fa-IR" b="1" dirty="0" smtClean="0">
                <a:effectLst/>
              </a:rPr>
              <a:t>مقدار کالری مورد نیاز سنین مختلف باید به این نکته مهم توجه داشته باشید که </a:t>
            </a:r>
            <a:r>
              <a:rPr lang="fa-IR" b="1" dirty="0" smtClean="0">
                <a:solidFill>
                  <a:schemeClr val="accent2"/>
                </a:solidFill>
                <a:effectLst/>
              </a:rPr>
              <a:t>مقدار کالری مورد نیاز سنین مختلف متفاوت است</a:t>
            </a:r>
            <a:r>
              <a:rPr lang="fa-IR" b="1" dirty="0" smtClean="0">
                <a:effectLst/>
              </a:rPr>
              <a:t>؛ حتی زنان و مردان نیز باید مقدار کالری متفاوتی را در طول روز مصرف کنند.</a:t>
            </a:r>
            <a:br>
              <a:rPr lang="fa-IR" b="1" dirty="0" smtClean="0">
                <a:effectLst/>
              </a:rPr>
            </a:br>
            <a:endParaRPr lang="en-US" b="1" dirty="0"/>
          </a:p>
        </p:txBody>
      </p:sp>
    </p:spTree>
    <p:extLst>
      <p:ext uri="{BB962C8B-B14F-4D97-AF65-F5344CB8AC3E}">
        <p14:creationId xmlns:p14="http://schemas.microsoft.com/office/powerpoint/2010/main" val="3390303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000" b="1" dirty="0" err="1" smtClean="0">
                <a:effectLst/>
              </a:rPr>
              <a:t>خانم‌ها</a:t>
            </a:r>
            <a:endParaRPr lang="en-US" sz="8000" b="1" dirty="0"/>
          </a:p>
        </p:txBody>
      </p:sp>
    </p:spTree>
    <p:extLst>
      <p:ext uri="{BB962C8B-B14F-4D97-AF65-F5344CB8AC3E}">
        <p14:creationId xmlns:p14="http://schemas.microsoft.com/office/powerpoint/2010/main" val="13392005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09" y="174057"/>
            <a:ext cx="10515600" cy="6431459"/>
          </a:xfrm>
        </p:spPr>
        <p:txBody>
          <a:bodyPr>
            <a:normAutofit/>
          </a:bodyPr>
          <a:lstStyle/>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51412142"/>
              </p:ext>
            </p:extLst>
          </p:nvPr>
        </p:nvGraphicFramePr>
        <p:xfrm>
          <a:off x="1050875" y="627798"/>
          <a:ext cx="9894628" cy="5882184"/>
        </p:xfrm>
        <a:graphic>
          <a:graphicData uri="http://schemas.openxmlformats.org/drawingml/2006/table">
            <a:tbl>
              <a:tblPr firstRow="1" bandRow="1">
                <a:tableStyleId>{5C22544A-7EE6-4342-B048-85BDC9FD1C3A}</a:tableStyleId>
              </a:tblPr>
              <a:tblGrid>
                <a:gridCol w="4947314"/>
                <a:gridCol w="4947314"/>
              </a:tblGrid>
              <a:tr h="1960726">
                <a:tc>
                  <a:txBody>
                    <a:bodyPr/>
                    <a:lstStyle/>
                    <a:p>
                      <a:pPr algn="ctr"/>
                      <a:r>
                        <a:rPr lang="fa-IR" sz="3600" b="1" dirty="0" smtClean="0">
                          <a:effectLst/>
                        </a:rPr>
                        <a:t>سن</a:t>
                      </a:r>
                      <a:endParaRPr lang="en-US" sz="3600" b="1" dirty="0"/>
                    </a:p>
                  </a:txBody>
                  <a:tcPr/>
                </a:tc>
                <a:tc>
                  <a:txBody>
                    <a:bodyPr/>
                    <a:lstStyle/>
                    <a:p>
                      <a:pPr algn="ctr"/>
                      <a:r>
                        <a:rPr lang="fa-IR" sz="3600" b="1" dirty="0" smtClean="0">
                          <a:effectLst/>
                        </a:rPr>
                        <a:t>مقدار کالری مورد نیاز روزانه </a:t>
                      </a:r>
                      <a:endParaRPr lang="en-US" sz="3600" b="1" dirty="0"/>
                    </a:p>
                  </a:txBody>
                  <a:tcPr/>
                </a:tc>
              </a:tr>
              <a:tr h="1284616">
                <a:tc>
                  <a:txBody>
                    <a:bodyPr/>
                    <a:lstStyle/>
                    <a:p>
                      <a:pPr algn="ctr"/>
                      <a:r>
                        <a:rPr lang="fa-IR" sz="3600" b="1" dirty="0" smtClean="0"/>
                        <a:t>1800تا</a:t>
                      </a:r>
                      <a:r>
                        <a:rPr lang="fa-IR" sz="3600" b="1" baseline="0" dirty="0" smtClean="0"/>
                        <a:t> 2400</a:t>
                      </a:r>
                      <a:endParaRPr lang="en-US" sz="3600" b="1" dirty="0"/>
                    </a:p>
                  </a:txBody>
                  <a:tcPr/>
                </a:tc>
                <a:tc>
                  <a:txBody>
                    <a:bodyPr/>
                    <a:lstStyle/>
                    <a:p>
                      <a:pPr algn="ctr"/>
                      <a:r>
                        <a:rPr lang="fa-IR" sz="3600" b="1" dirty="0" smtClean="0"/>
                        <a:t>19 تا 30</a:t>
                      </a:r>
                      <a:endParaRPr lang="en-US" sz="3600" b="1" dirty="0"/>
                    </a:p>
                  </a:txBody>
                  <a:tcPr/>
                </a:tc>
              </a:tr>
              <a:tr h="1329690">
                <a:tc>
                  <a:txBody>
                    <a:bodyPr/>
                    <a:lstStyle/>
                    <a:p>
                      <a:pPr algn="ctr"/>
                      <a:r>
                        <a:rPr lang="fa-IR" sz="3600" b="1" dirty="0" smtClean="0"/>
                        <a:t>1600تا 2200</a:t>
                      </a:r>
                      <a:endParaRPr lang="en-US" sz="3600" b="1" dirty="0"/>
                    </a:p>
                  </a:txBody>
                  <a:tcPr/>
                </a:tc>
                <a:tc>
                  <a:txBody>
                    <a:bodyPr/>
                    <a:lstStyle/>
                    <a:p>
                      <a:pPr algn="ctr"/>
                      <a:r>
                        <a:rPr lang="fa-IR" sz="3600" b="1" dirty="0" smtClean="0"/>
                        <a:t>31 تا 60</a:t>
                      </a:r>
                      <a:endParaRPr lang="en-US" sz="3600" b="1" dirty="0"/>
                    </a:p>
                  </a:txBody>
                  <a:tcPr/>
                </a:tc>
              </a:tr>
              <a:tr h="1307152">
                <a:tc>
                  <a:txBody>
                    <a:bodyPr/>
                    <a:lstStyle/>
                    <a:p>
                      <a:pPr algn="ctr"/>
                      <a:r>
                        <a:rPr lang="fa-IR" sz="3600" b="1" dirty="0" smtClean="0"/>
                        <a:t>1600تا 2000</a:t>
                      </a:r>
                      <a:endParaRPr lang="en-US" sz="3600" b="1" dirty="0"/>
                    </a:p>
                  </a:txBody>
                  <a:tcPr/>
                </a:tc>
                <a:tc>
                  <a:txBody>
                    <a:bodyPr/>
                    <a:lstStyle/>
                    <a:p>
                      <a:pPr algn="ctr"/>
                      <a:r>
                        <a:rPr lang="fa-IR" sz="3600" b="1" dirty="0" smtClean="0"/>
                        <a:t>61 به بالا</a:t>
                      </a:r>
                      <a:endParaRPr lang="en-US" sz="3600" b="1" dirty="0"/>
                    </a:p>
                  </a:txBody>
                  <a:tcPr/>
                </a:tc>
              </a:tr>
            </a:tbl>
          </a:graphicData>
        </a:graphic>
      </p:graphicFrame>
    </p:spTree>
    <p:extLst>
      <p:ext uri="{BB962C8B-B14F-4D97-AF65-F5344CB8AC3E}">
        <p14:creationId xmlns:p14="http://schemas.microsoft.com/office/powerpoint/2010/main" val="246096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365125"/>
            <a:ext cx="11668836" cy="6349574"/>
          </a:xfrm>
        </p:spPr>
        <p:txBody>
          <a:bodyPr>
            <a:normAutofit/>
          </a:bodyPr>
          <a:lstStyle/>
          <a:p>
            <a:pPr algn="r"/>
            <a:r>
              <a:rPr lang="fa-IR" b="1" dirty="0" smtClean="0">
                <a:solidFill>
                  <a:schemeClr val="accent2">
                    <a:lumMod val="75000"/>
                  </a:schemeClr>
                </a:solidFill>
              </a:rPr>
              <a:t>انگیزه</a:t>
            </a:r>
            <a:r>
              <a:rPr lang="fa-IR" b="1" dirty="0" smtClean="0"/>
              <a:t/>
            </a:r>
            <a:br>
              <a:rPr lang="fa-IR" b="1" dirty="0" smtClean="0"/>
            </a:br>
            <a:r>
              <a:rPr lang="fa-IR" b="1" dirty="0" smtClean="0"/>
              <a:t/>
            </a:r>
            <a:br>
              <a:rPr lang="fa-IR" b="1" dirty="0" smtClean="0"/>
            </a:br>
            <a:r>
              <a:rPr lang="fa-IR" b="1" dirty="0" smtClean="0"/>
              <a:t>انگیزه </a:t>
            </a:r>
            <a:r>
              <a:rPr lang="fa-IR" b="1" dirty="0" smtClean="0">
                <a:solidFill>
                  <a:schemeClr val="accent2">
                    <a:lumMod val="75000"/>
                  </a:schemeClr>
                </a:solidFill>
              </a:rPr>
              <a:t>مقدمه راه </a:t>
            </a:r>
            <a:r>
              <a:rPr lang="fa-IR" b="1" dirty="0" smtClean="0"/>
              <a:t>است .بدون انگیزه حتی </a:t>
            </a:r>
            <a:r>
              <a:rPr lang="fa-IR" b="1" dirty="0" err="1" smtClean="0"/>
              <a:t>نمی‌توان</a:t>
            </a:r>
            <a:r>
              <a:rPr lang="fa-IR" b="1" dirty="0" smtClean="0"/>
              <a:t> به انجام </a:t>
            </a:r>
            <a:r>
              <a:rPr lang="fa-IR" b="1" dirty="0" err="1" smtClean="0"/>
              <a:t>فعالیت‌های</a:t>
            </a:r>
            <a:r>
              <a:rPr lang="fa-IR" b="1" dirty="0" smtClean="0"/>
              <a:t> ساده پرداخت چه برسد، </a:t>
            </a:r>
            <a:r>
              <a:rPr lang="fa-IR" b="1" dirty="0" err="1" smtClean="0"/>
              <a:t>به‌تناسب</a:t>
            </a:r>
            <a:r>
              <a:rPr lang="fa-IR" b="1" dirty="0" smtClean="0"/>
              <a:t> اندام و پیروی از یک تغذیه سالم که </a:t>
            </a:r>
            <a:r>
              <a:rPr lang="fa-IR" b="1" dirty="0" err="1" smtClean="0"/>
              <a:t>پروسه‌ای</a:t>
            </a:r>
            <a:r>
              <a:rPr lang="fa-IR" b="1" dirty="0" smtClean="0"/>
              <a:t> طولانی و </a:t>
            </a:r>
            <a:r>
              <a:rPr lang="fa-IR" b="1" dirty="0" err="1" smtClean="0"/>
              <a:t>بلندمدت</a:t>
            </a:r>
            <a:r>
              <a:rPr lang="fa-IR" b="1" dirty="0" smtClean="0"/>
              <a:t> است.</a:t>
            </a:r>
            <a:r>
              <a:rPr lang="fa-IR" dirty="0" smtClean="0"/>
              <a:t/>
            </a:r>
            <a:br>
              <a:rPr lang="fa-IR" dirty="0" smtClean="0"/>
            </a:br>
            <a:endParaRPr lang="en-US" dirty="0"/>
          </a:p>
        </p:txBody>
      </p:sp>
    </p:spTree>
    <p:extLst>
      <p:ext uri="{BB962C8B-B14F-4D97-AF65-F5344CB8AC3E}">
        <p14:creationId xmlns:p14="http://schemas.microsoft.com/office/powerpoint/2010/main" val="22515982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9600" b="1" dirty="0" smtClean="0"/>
              <a:t>آقایان</a:t>
            </a:r>
            <a:endParaRPr lang="en-US" sz="9600" b="1" dirty="0"/>
          </a:p>
        </p:txBody>
      </p:sp>
    </p:spTree>
    <p:extLst>
      <p:ext uri="{BB962C8B-B14F-4D97-AF65-F5344CB8AC3E}">
        <p14:creationId xmlns:p14="http://schemas.microsoft.com/office/powerpoint/2010/main" val="24692894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40391"/>
          </a:xfrm>
        </p:spPr>
        <p:txBody>
          <a:bodyPr>
            <a:normAutofit/>
          </a:bodyPr>
          <a:lstStyle/>
          <a:p>
            <a:pPr algn="ctr"/>
            <a:r>
              <a:rPr lang="fa-IR" dirty="0" smtClean="0">
                <a:effectLst/>
              </a:rPr>
              <a:t/>
            </a:r>
            <a:br>
              <a:rPr lang="fa-IR" dirty="0" smtClean="0">
                <a:effectLst/>
              </a:rPr>
            </a:br>
            <a:r>
              <a:rPr lang="fa-IR" dirty="0" smtClean="0">
                <a:effectLst/>
              </a:rPr>
              <a:t/>
            </a:r>
            <a:br>
              <a:rPr lang="fa-IR" dirty="0" smtClean="0">
                <a:effectLst/>
              </a:rPr>
            </a:br>
            <a:endParaRPr lang="fa-IR"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882540797"/>
              </p:ext>
            </p:extLst>
          </p:nvPr>
        </p:nvGraphicFramePr>
        <p:xfrm>
          <a:off x="982638" y="719664"/>
          <a:ext cx="9177362" cy="5626544"/>
        </p:xfrm>
        <a:graphic>
          <a:graphicData uri="http://schemas.openxmlformats.org/drawingml/2006/table">
            <a:tbl>
              <a:tblPr firstRow="1" bandRow="1">
                <a:tableStyleId>{5C22544A-7EE6-4342-B048-85BDC9FD1C3A}</a:tableStyleId>
              </a:tblPr>
              <a:tblGrid>
                <a:gridCol w="4588681"/>
                <a:gridCol w="4588681"/>
              </a:tblGrid>
              <a:tr h="1224284">
                <a:tc>
                  <a:txBody>
                    <a:bodyPr/>
                    <a:lstStyle/>
                    <a:p>
                      <a:pPr algn="ctr"/>
                      <a:r>
                        <a:rPr lang="fa-IR" sz="3200" b="1" dirty="0" smtClean="0">
                          <a:effectLst/>
                        </a:rPr>
                        <a:t>سن</a:t>
                      </a:r>
                      <a:endParaRPr lang="en-US" sz="3200" b="1" dirty="0"/>
                    </a:p>
                  </a:txBody>
                  <a:tcPr/>
                </a:tc>
                <a:tc>
                  <a:txBody>
                    <a:bodyPr/>
                    <a:lstStyle/>
                    <a:p>
                      <a:pPr algn="ctr"/>
                      <a:r>
                        <a:rPr lang="fa-IR" sz="3200" b="1" dirty="0" smtClean="0">
                          <a:effectLst/>
                        </a:rPr>
                        <a:t>مقدار کالری مورد نیاز روزانه</a:t>
                      </a:r>
                      <a:endParaRPr lang="en-US" sz="3200" b="1" dirty="0"/>
                    </a:p>
                  </a:txBody>
                  <a:tcPr/>
                </a:tc>
              </a:tr>
              <a:tr h="1467420">
                <a:tc>
                  <a:txBody>
                    <a:bodyPr/>
                    <a:lstStyle/>
                    <a:p>
                      <a:pPr algn="ctr"/>
                      <a:r>
                        <a:rPr lang="fa-IR" sz="3200" b="1" dirty="0" smtClean="0"/>
                        <a:t>2400 تا 3000</a:t>
                      </a:r>
                      <a:endParaRPr lang="en-US" sz="3200" b="1" dirty="0"/>
                    </a:p>
                  </a:txBody>
                  <a:tcPr/>
                </a:tc>
                <a:tc>
                  <a:txBody>
                    <a:bodyPr/>
                    <a:lstStyle/>
                    <a:p>
                      <a:pPr algn="ctr"/>
                      <a:r>
                        <a:rPr lang="fa-IR" sz="3200" b="1" dirty="0" smtClean="0"/>
                        <a:t>19</a:t>
                      </a:r>
                      <a:r>
                        <a:rPr lang="fa-IR" sz="3200" b="1" baseline="0" dirty="0" smtClean="0"/>
                        <a:t> تا 30</a:t>
                      </a:r>
                      <a:endParaRPr lang="en-US" sz="3200" b="1" dirty="0"/>
                    </a:p>
                  </a:txBody>
                  <a:tcPr/>
                </a:tc>
              </a:tr>
              <a:tr h="1467420">
                <a:tc>
                  <a:txBody>
                    <a:bodyPr/>
                    <a:lstStyle/>
                    <a:p>
                      <a:pPr algn="ctr"/>
                      <a:r>
                        <a:rPr lang="fa-IR" sz="3200" b="1" dirty="0" smtClean="0"/>
                        <a:t>2200</a:t>
                      </a:r>
                      <a:r>
                        <a:rPr lang="fa-IR" sz="3200" b="1" baseline="0" dirty="0" smtClean="0"/>
                        <a:t> تا 3000</a:t>
                      </a:r>
                      <a:endParaRPr lang="en-US" sz="3200" b="1" dirty="0"/>
                    </a:p>
                  </a:txBody>
                  <a:tcPr/>
                </a:tc>
                <a:tc>
                  <a:txBody>
                    <a:bodyPr/>
                    <a:lstStyle/>
                    <a:p>
                      <a:pPr algn="ctr"/>
                      <a:r>
                        <a:rPr lang="fa-IR" sz="3200" b="1" dirty="0" smtClean="0"/>
                        <a:t>31 تا 60</a:t>
                      </a:r>
                      <a:endParaRPr lang="en-US" sz="3200" b="1" dirty="0"/>
                    </a:p>
                  </a:txBody>
                  <a:tcPr/>
                </a:tc>
              </a:tr>
              <a:tr h="1467420">
                <a:tc>
                  <a:txBody>
                    <a:bodyPr/>
                    <a:lstStyle/>
                    <a:p>
                      <a:pPr algn="ctr"/>
                      <a:r>
                        <a:rPr lang="fa-IR" sz="3200" b="1" dirty="0" smtClean="0"/>
                        <a:t>2000 تا</a:t>
                      </a:r>
                      <a:r>
                        <a:rPr lang="fa-IR" sz="3200" b="1" baseline="0" dirty="0" smtClean="0"/>
                        <a:t> 2600</a:t>
                      </a:r>
                      <a:endParaRPr lang="en-US" sz="3200" b="1" dirty="0"/>
                    </a:p>
                  </a:txBody>
                  <a:tcPr/>
                </a:tc>
                <a:tc>
                  <a:txBody>
                    <a:bodyPr/>
                    <a:lstStyle/>
                    <a:p>
                      <a:pPr algn="ctr"/>
                      <a:r>
                        <a:rPr lang="fa-IR" sz="3200" b="1" dirty="0" smtClean="0"/>
                        <a:t>61 به بالا</a:t>
                      </a:r>
                      <a:endParaRPr lang="en-US" sz="3200" b="1" dirty="0"/>
                    </a:p>
                  </a:txBody>
                  <a:tcPr/>
                </a:tc>
              </a:tr>
            </a:tbl>
          </a:graphicData>
        </a:graphic>
      </p:graphicFrame>
    </p:spTree>
    <p:extLst>
      <p:ext uri="{BB962C8B-B14F-4D97-AF65-F5344CB8AC3E}">
        <p14:creationId xmlns:p14="http://schemas.microsoft.com/office/powerpoint/2010/main" val="9343207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9600" b="1" dirty="0" smtClean="0"/>
              <a:t>کودکان و نوجوانان</a:t>
            </a:r>
            <a:endParaRPr lang="en-US" sz="9600" b="1" dirty="0"/>
          </a:p>
        </p:txBody>
      </p:sp>
    </p:spTree>
    <p:extLst>
      <p:ext uri="{BB962C8B-B14F-4D97-AF65-F5344CB8AC3E}">
        <p14:creationId xmlns:p14="http://schemas.microsoft.com/office/powerpoint/2010/main" val="40306414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365125"/>
            <a:ext cx="11368585" cy="6281335"/>
          </a:xfrm>
        </p:spPr>
        <p:txBody>
          <a:bodyPr>
            <a:normAutofit/>
          </a:bodyPr>
          <a:lstStyle/>
          <a:p>
            <a:endParaRPr lang="fa-IR" dirty="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4165606729"/>
              </p:ext>
            </p:extLst>
          </p:nvPr>
        </p:nvGraphicFramePr>
        <p:xfrm>
          <a:off x="204716" y="232009"/>
          <a:ext cx="11778018" cy="6414450"/>
        </p:xfrm>
        <a:graphic>
          <a:graphicData uri="http://schemas.openxmlformats.org/drawingml/2006/table">
            <a:tbl>
              <a:tblPr firstRow="1" bandRow="1">
                <a:tableStyleId>{5C22544A-7EE6-4342-B048-85BDC9FD1C3A}</a:tableStyleId>
              </a:tblPr>
              <a:tblGrid>
                <a:gridCol w="5889009"/>
                <a:gridCol w="5889009"/>
              </a:tblGrid>
              <a:tr h="1282890">
                <a:tc>
                  <a:txBody>
                    <a:bodyPr/>
                    <a:lstStyle/>
                    <a:p>
                      <a:pPr algn="ctr"/>
                      <a:r>
                        <a:rPr lang="fa-IR" sz="3600" b="1" dirty="0" smtClean="0">
                          <a:effectLst/>
                        </a:rPr>
                        <a:t>سن</a:t>
                      </a:r>
                      <a:endParaRPr lang="en-US" sz="3600" b="1" dirty="0"/>
                    </a:p>
                  </a:txBody>
                  <a:tcPr/>
                </a:tc>
                <a:tc>
                  <a:txBody>
                    <a:bodyPr/>
                    <a:lstStyle/>
                    <a:p>
                      <a:pPr algn="ctr"/>
                      <a:r>
                        <a:rPr lang="fa-IR" sz="3600" b="1" dirty="0" smtClean="0">
                          <a:effectLst/>
                        </a:rPr>
                        <a:t>مقدار کالری مورد نیاز روزانه</a:t>
                      </a:r>
                      <a:endParaRPr lang="en-US" sz="3600" b="1" dirty="0"/>
                    </a:p>
                  </a:txBody>
                  <a:tcPr/>
                </a:tc>
              </a:tr>
              <a:tr h="1282890">
                <a:tc>
                  <a:txBody>
                    <a:bodyPr/>
                    <a:lstStyle/>
                    <a:p>
                      <a:pPr algn="ctr"/>
                      <a:r>
                        <a:rPr lang="fa-IR" sz="3600" b="1" dirty="0" smtClean="0"/>
                        <a:t>2 تا 4</a:t>
                      </a:r>
                      <a:endParaRPr lang="en-US" sz="3600" b="1" dirty="0"/>
                    </a:p>
                  </a:txBody>
                  <a:tcPr/>
                </a:tc>
                <a:tc>
                  <a:txBody>
                    <a:bodyPr/>
                    <a:lstStyle/>
                    <a:p>
                      <a:pPr algn="ctr"/>
                      <a:r>
                        <a:rPr lang="fa-IR" sz="3600" b="1" dirty="0" smtClean="0"/>
                        <a:t>دختر : 1000 تا 1400</a:t>
                      </a:r>
                    </a:p>
                    <a:p>
                      <a:pPr algn="ctr"/>
                      <a:r>
                        <a:rPr lang="fa-IR" sz="3600" b="1" dirty="0" smtClean="0"/>
                        <a:t>پسر : 1000 تا 1600</a:t>
                      </a:r>
                      <a:endParaRPr lang="en-US" sz="3600" b="1" dirty="0"/>
                    </a:p>
                  </a:txBody>
                  <a:tcPr/>
                </a:tc>
              </a:tr>
              <a:tr h="1282890">
                <a:tc>
                  <a:txBody>
                    <a:bodyPr/>
                    <a:lstStyle/>
                    <a:p>
                      <a:pPr algn="ctr"/>
                      <a:r>
                        <a:rPr lang="fa-IR" sz="3600" b="1" dirty="0" smtClean="0"/>
                        <a:t>5 تا 8</a:t>
                      </a:r>
                      <a:endParaRPr lang="en-US" sz="3600" b="1" dirty="0"/>
                    </a:p>
                  </a:txBody>
                  <a:tcPr/>
                </a:tc>
                <a:tc>
                  <a:txBody>
                    <a:bodyPr/>
                    <a:lstStyle/>
                    <a:p>
                      <a:pPr algn="ctr"/>
                      <a:r>
                        <a:rPr lang="fa-IR" sz="3600" b="1" dirty="0" smtClean="0"/>
                        <a:t>دختر : 1200 تا 1800</a:t>
                      </a:r>
                    </a:p>
                    <a:p>
                      <a:pPr algn="ctr"/>
                      <a:r>
                        <a:rPr lang="fa-IR" sz="3600" b="1" dirty="0" smtClean="0"/>
                        <a:t>پسر:</a:t>
                      </a:r>
                      <a:r>
                        <a:rPr lang="fa-IR" sz="3600" b="1" baseline="0" dirty="0" smtClean="0"/>
                        <a:t> 1200 تا 2000</a:t>
                      </a:r>
                      <a:endParaRPr lang="fa-IR" sz="3600" b="1" dirty="0" smtClean="0"/>
                    </a:p>
                  </a:txBody>
                  <a:tcPr/>
                </a:tc>
              </a:tr>
              <a:tr h="1282890">
                <a:tc>
                  <a:txBody>
                    <a:bodyPr/>
                    <a:lstStyle/>
                    <a:p>
                      <a:pPr algn="ctr"/>
                      <a:r>
                        <a:rPr lang="fa-IR" sz="3600" b="1" dirty="0" smtClean="0"/>
                        <a:t>9 تا 13</a:t>
                      </a:r>
                      <a:endParaRPr lang="en-US" sz="3600" b="1" dirty="0"/>
                    </a:p>
                  </a:txBody>
                  <a:tcPr/>
                </a:tc>
                <a:tc>
                  <a:txBody>
                    <a:bodyPr/>
                    <a:lstStyle/>
                    <a:p>
                      <a:pPr algn="ctr"/>
                      <a:r>
                        <a:rPr lang="fa-IR" sz="3600" b="1" dirty="0" smtClean="0"/>
                        <a:t>دختر : 1400 تا 2200 </a:t>
                      </a:r>
                    </a:p>
                    <a:p>
                      <a:pPr algn="ctr"/>
                      <a:r>
                        <a:rPr lang="fa-IR" sz="3600" b="1" dirty="0" smtClean="0"/>
                        <a:t>پسر:</a:t>
                      </a:r>
                      <a:r>
                        <a:rPr lang="fa-IR" sz="3600" b="1" baseline="0" dirty="0" smtClean="0"/>
                        <a:t> 1400 تا 2600</a:t>
                      </a:r>
                      <a:endParaRPr lang="fa-IR" sz="3600" b="1" dirty="0" smtClean="0"/>
                    </a:p>
                  </a:txBody>
                  <a:tcPr/>
                </a:tc>
              </a:tr>
              <a:tr h="1282890">
                <a:tc>
                  <a:txBody>
                    <a:bodyPr/>
                    <a:lstStyle/>
                    <a:p>
                      <a:pPr algn="ctr"/>
                      <a:r>
                        <a:rPr lang="fa-IR" sz="3600" b="1" dirty="0" smtClean="0"/>
                        <a:t>14 تا 18</a:t>
                      </a:r>
                      <a:endParaRPr lang="en-US" sz="3600" b="1" dirty="0"/>
                    </a:p>
                  </a:txBody>
                  <a:tcPr/>
                </a:tc>
                <a:tc>
                  <a:txBody>
                    <a:bodyPr/>
                    <a:lstStyle/>
                    <a:p>
                      <a:pPr algn="ctr"/>
                      <a:r>
                        <a:rPr lang="fa-IR" sz="3600" b="1" dirty="0" smtClean="0"/>
                        <a:t>دختر:1800 تا 2400</a:t>
                      </a:r>
                    </a:p>
                    <a:p>
                      <a:pPr algn="ctr"/>
                      <a:r>
                        <a:rPr lang="fa-IR" sz="3600" b="1" baseline="0" dirty="0" smtClean="0"/>
                        <a:t>پسر :2000 تا 3200 </a:t>
                      </a:r>
                      <a:endParaRPr lang="en-US" sz="3600" b="1" dirty="0"/>
                    </a:p>
                  </a:txBody>
                  <a:tcPr/>
                </a:tc>
              </a:tr>
            </a:tbl>
          </a:graphicData>
        </a:graphic>
      </p:graphicFrame>
    </p:spTree>
    <p:extLst>
      <p:ext uri="{BB962C8B-B14F-4D97-AF65-F5344CB8AC3E}">
        <p14:creationId xmlns:p14="http://schemas.microsoft.com/office/powerpoint/2010/main" val="12254817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365125"/>
            <a:ext cx="11423175" cy="6049323"/>
          </a:xfrm>
        </p:spPr>
        <p:txBody>
          <a:bodyPr>
            <a:normAutofit/>
          </a:bodyPr>
          <a:lstStyle/>
          <a:p>
            <a:pPr algn="r"/>
            <a:r>
              <a:rPr lang="fa-IR" b="1" dirty="0" smtClean="0">
                <a:effectLst/>
              </a:rPr>
              <a:t>به خاطر داشته باشید که </a:t>
            </a:r>
            <a:r>
              <a:rPr lang="fa-IR" b="1" dirty="0" smtClean="0">
                <a:solidFill>
                  <a:schemeClr val="accent2"/>
                </a:solidFill>
                <a:effectLst/>
              </a:rPr>
              <a:t>کاهش کالری دریافتی کودک ممکن است </a:t>
            </a:r>
            <a:r>
              <a:rPr lang="fa-IR" b="1" dirty="0" smtClean="0">
                <a:solidFill>
                  <a:schemeClr val="accent5">
                    <a:lumMod val="60000"/>
                    <a:lumOff val="40000"/>
                  </a:schemeClr>
                </a:solidFill>
                <a:effectLst/>
              </a:rPr>
              <a:t>خطر کمبودهای </a:t>
            </a:r>
            <a:r>
              <a:rPr lang="fa-IR" b="1" dirty="0" err="1" smtClean="0">
                <a:solidFill>
                  <a:schemeClr val="accent5">
                    <a:lumMod val="60000"/>
                    <a:lumOff val="40000"/>
                  </a:schemeClr>
                </a:solidFill>
                <a:effectLst/>
              </a:rPr>
              <a:t>تغذیه‌ای</a:t>
            </a:r>
            <a:r>
              <a:rPr lang="fa-IR" b="1" dirty="0" smtClean="0">
                <a:solidFill>
                  <a:schemeClr val="accent5">
                    <a:lumMod val="60000"/>
                    <a:lumOff val="40000"/>
                  </a:schemeClr>
                </a:solidFill>
                <a:effectLst/>
              </a:rPr>
              <a:t>، رشد آهسته و ایجاد رابطه ناسالم با غذا یا اختلال خوردن را افزایش دهد</a:t>
            </a:r>
            <a:r>
              <a:rPr lang="fa-IR" b="1" dirty="0" smtClean="0">
                <a:effectLst/>
              </a:rPr>
              <a:t>.</a:t>
            </a:r>
            <a:endParaRPr lang="en-US" b="1" dirty="0"/>
          </a:p>
        </p:txBody>
      </p:sp>
    </p:spTree>
    <p:extLst>
      <p:ext uri="{BB962C8B-B14F-4D97-AF65-F5344CB8AC3E}">
        <p14:creationId xmlns:p14="http://schemas.microsoft.com/office/powerpoint/2010/main" val="1221706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365125"/>
            <a:ext cx="11832609" cy="6103914"/>
          </a:xfrm>
        </p:spPr>
        <p:txBody>
          <a:bodyPr>
            <a:normAutofit/>
          </a:bodyPr>
          <a:lstStyle/>
          <a:p>
            <a:pPr algn="r"/>
            <a:r>
              <a:rPr lang="fa-IR" b="1" dirty="0">
                <a:solidFill>
                  <a:schemeClr val="accent2">
                    <a:lumMod val="75000"/>
                  </a:schemeClr>
                </a:solidFill>
              </a:rPr>
              <a:t>میزان دریافت کالری و انرژی در افراد یکسان نیست!</a:t>
            </a:r>
            <a:br>
              <a:rPr lang="fa-IR" b="1" dirty="0">
                <a:solidFill>
                  <a:schemeClr val="accent2">
                    <a:lumMod val="75000"/>
                  </a:schemeClr>
                </a:solidFill>
              </a:rPr>
            </a:br>
            <a:r>
              <a:rPr lang="fa-IR" b="1" dirty="0"/>
              <a:t>شاید تصور کنید که بدن همه </a:t>
            </a:r>
            <a:r>
              <a:rPr lang="fa-IR" b="1" dirty="0" err="1"/>
              <a:t>انسان‌ها</a:t>
            </a:r>
            <a:r>
              <a:rPr lang="fa-IR" b="1" dirty="0"/>
              <a:t> به یک میزان انرژی دریافت </a:t>
            </a:r>
            <a:r>
              <a:rPr lang="fa-IR" b="1" dirty="0" err="1"/>
              <a:t>می‌کند</a:t>
            </a:r>
            <a:r>
              <a:rPr lang="fa-IR" b="1" dirty="0"/>
              <a:t> اما این درست نیست. به عنوان مثال، ما </a:t>
            </a:r>
            <a:r>
              <a:rPr lang="fa-IR" b="1" dirty="0" err="1"/>
              <a:t>می‌دانیم</a:t>
            </a:r>
            <a:r>
              <a:rPr lang="fa-IR" b="1" dirty="0"/>
              <a:t> که یک عدد </a:t>
            </a:r>
            <a:r>
              <a:rPr lang="fa-IR" b="1" dirty="0" err="1"/>
              <a:t>سیبِ</a:t>
            </a:r>
            <a:r>
              <a:rPr lang="fa-IR" b="1" dirty="0"/>
              <a:t> </a:t>
            </a:r>
            <a:r>
              <a:rPr lang="fa-IR" b="1" dirty="0" err="1"/>
              <a:t>کوچکِ</a:t>
            </a:r>
            <a:r>
              <a:rPr lang="fa-IR" b="1" dirty="0"/>
              <a:t> رسیده، به اندازه ۱۰۰ گرم، (۵۲.۱) کالری انرژی دارد، اما آیا هر کسی که این سیب را بخورد، دقیقا همان ۵۲.۱ کالری انرژی دریافت </a:t>
            </a:r>
            <a:r>
              <a:rPr lang="fa-IR" b="1" dirty="0" err="1"/>
              <a:t>می‌کند</a:t>
            </a:r>
            <a:r>
              <a:rPr lang="fa-IR" b="1" dirty="0"/>
              <a:t>؟ البته که نه.</a:t>
            </a:r>
            <a:br>
              <a:rPr lang="fa-IR" b="1" dirty="0"/>
            </a:br>
            <a:r>
              <a:rPr lang="fa-IR" b="1" dirty="0"/>
              <a:t/>
            </a:r>
            <a:br>
              <a:rPr lang="fa-IR" b="1" dirty="0"/>
            </a:br>
            <a:endParaRPr lang="en-US" b="1" dirty="0"/>
          </a:p>
        </p:txBody>
      </p:sp>
    </p:spTree>
    <p:extLst>
      <p:ext uri="{BB962C8B-B14F-4D97-AF65-F5344CB8AC3E}">
        <p14:creationId xmlns:p14="http://schemas.microsoft.com/office/powerpoint/2010/main" val="37230991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3" y="365125"/>
            <a:ext cx="11955438" cy="6240391"/>
          </a:xfrm>
        </p:spPr>
        <p:txBody>
          <a:bodyPr/>
          <a:lstStyle/>
          <a:p>
            <a:pPr algn="r"/>
            <a:r>
              <a:rPr lang="fa-IR" b="1" dirty="0" err="1">
                <a:solidFill>
                  <a:schemeClr val="accent2">
                    <a:lumMod val="75000"/>
                  </a:schemeClr>
                </a:solidFill>
              </a:rPr>
              <a:t>میزانِ</a:t>
            </a:r>
            <a:r>
              <a:rPr lang="fa-IR" b="1" dirty="0">
                <a:solidFill>
                  <a:schemeClr val="accent2">
                    <a:lumMod val="75000"/>
                  </a:schemeClr>
                </a:solidFill>
              </a:rPr>
              <a:t> </a:t>
            </a:r>
            <a:r>
              <a:rPr lang="fa-IR" b="1" dirty="0" err="1">
                <a:solidFill>
                  <a:schemeClr val="accent2">
                    <a:lumMod val="75000"/>
                  </a:schemeClr>
                </a:solidFill>
              </a:rPr>
              <a:t>دریافتِ</a:t>
            </a:r>
            <a:r>
              <a:rPr lang="fa-IR" b="1" dirty="0">
                <a:solidFill>
                  <a:schemeClr val="accent2">
                    <a:lumMod val="75000"/>
                  </a:schemeClr>
                </a:solidFill>
              </a:rPr>
              <a:t> کالری از مواد </a:t>
            </a:r>
            <a:r>
              <a:rPr lang="fa-IR" b="1" dirty="0" err="1">
                <a:solidFill>
                  <a:schemeClr val="accent2">
                    <a:lumMod val="75000"/>
                  </a:schemeClr>
                </a:solidFill>
              </a:rPr>
              <a:t>غذاییِ</a:t>
            </a:r>
            <a:r>
              <a:rPr lang="fa-IR" b="1" dirty="0">
                <a:solidFill>
                  <a:schemeClr val="accent2">
                    <a:lumMod val="75000"/>
                  </a:schemeClr>
                </a:solidFill>
              </a:rPr>
              <a:t> مصرفی در </a:t>
            </a:r>
            <a:r>
              <a:rPr lang="fa-IR" b="1" dirty="0" err="1">
                <a:solidFill>
                  <a:schemeClr val="accent2">
                    <a:lumMod val="75000"/>
                  </a:schemeClr>
                </a:solidFill>
              </a:rPr>
              <a:t>افرادِ</a:t>
            </a:r>
            <a:r>
              <a:rPr lang="fa-IR" b="1" dirty="0">
                <a:solidFill>
                  <a:schemeClr val="accent2">
                    <a:lumMod val="75000"/>
                  </a:schemeClr>
                </a:solidFill>
              </a:rPr>
              <a:t> مختلف، بسته به عواملی مثل سطح </a:t>
            </a:r>
            <a:r>
              <a:rPr lang="fa-IR" b="1" dirty="0" err="1">
                <a:solidFill>
                  <a:schemeClr val="accent2">
                    <a:lumMod val="75000"/>
                  </a:schemeClr>
                </a:solidFill>
              </a:rPr>
              <a:t>آنزیم‌ها</a:t>
            </a:r>
            <a:r>
              <a:rPr lang="fa-IR" b="1" dirty="0">
                <a:solidFill>
                  <a:schemeClr val="accent2">
                    <a:lumMod val="75000"/>
                  </a:schemeClr>
                </a:solidFill>
              </a:rPr>
              <a:t>، </a:t>
            </a:r>
            <a:r>
              <a:rPr lang="fa-IR" b="1" dirty="0" err="1">
                <a:solidFill>
                  <a:schemeClr val="accent2">
                    <a:lumMod val="75000"/>
                  </a:schemeClr>
                </a:solidFill>
              </a:rPr>
              <a:t>باکتری‌های</a:t>
            </a:r>
            <a:r>
              <a:rPr lang="fa-IR" b="1" dirty="0">
                <a:solidFill>
                  <a:schemeClr val="accent2">
                    <a:lumMod val="75000"/>
                  </a:schemeClr>
                </a:solidFill>
              </a:rPr>
              <a:t> روده، و حتی </a:t>
            </a:r>
            <a:r>
              <a:rPr lang="fa-IR" b="1" dirty="0" err="1">
                <a:solidFill>
                  <a:schemeClr val="accent2">
                    <a:lumMod val="75000"/>
                  </a:schemeClr>
                </a:solidFill>
              </a:rPr>
              <a:t>ویژگی‌های</a:t>
            </a:r>
            <a:r>
              <a:rPr lang="fa-IR" b="1" dirty="0">
                <a:solidFill>
                  <a:schemeClr val="accent2">
                    <a:lumMod val="75000"/>
                  </a:schemeClr>
                </a:solidFill>
              </a:rPr>
              <a:t> خود روده (مثل طول روده) متفاوت است.</a:t>
            </a:r>
            <a:r>
              <a:rPr lang="fa-IR" b="1" dirty="0"/>
              <a:t> بنابراین هر کسی مقداری کمتر (یا حتی بیشتر) از ۵۲.۱ کالری انرژی از خوردن یک سیب کوچک دریافت می کند.</a:t>
            </a:r>
            <a:br>
              <a:rPr lang="fa-IR" b="1" dirty="0"/>
            </a:br>
            <a:r>
              <a:rPr lang="fa-IR" b="1" dirty="0"/>
              <a:t>یعنی مثلا ممکن است سطح </a:t>
            </a:r>
            <a:r>
              <a:rPr lang="fa-IR" b="1" dirty="0" err="1"/>
              <a:t>آنزیم‌های</a:t>
            </a:r>
            <a:r>
              <a:rPr lang="fa-IR" b="1" dirty="0"/>
              <a:t> گوارشی زهره نسبت به فرهاد کمتر باشد. و اینجا است که فرهاد ۵۳ کالری از سیب انرژی </a:t>
            </a:r>
            <a:r>
              <a:rPr lang="fa-IR" b="1" dirty="0" err="1"/>
              <a:t>می‌گیرد</a:t>
            </a:r>
            <a:r>
              <a:rPr lang="fa-IR" b="1" dirty="0"/>
              <a:t> ولی زهره تنها ۴۵ کالری انرژی دریافت </a:t>
            </a:r>
            <a:r>
              <a:rPr lang="fa-IR" b="1" dirty="0" err="1"/>
              <a:t>می‌کند</a:t>
            </a:r>
            <a:r>
              <a:rPr lang="fa-IR" b="1" dirty="0"/>
              <a:t>. که این طبیعی است.</a:t>
            </a:r>
            <a:endParaRPr lang="en-US" b="1" dirty="0"/>
          </a:p>
        </p:txBody>
      </p:sp>
    </p:spTree>
    <p:extLst>
      <p:ext uri="{BB962C8B-B14F-4D97-AF65-F5344CB8AC3E}">
        <p14:creationId xmlns:p14="http://schemas.microsoft.com/office/powerpoint/2010/main" val="37012997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365125"/>
            <a:ext cx="11109278" cy="6322278"/>
          </a:xfrm>
        </p:spPr>
        <p:txBody>
          <a:bodyPr>
            <a:normAutofit/>
          </a:bodyPr>
          <a:lstStyle/>
          <a:p>
            <a:pPr algn="ctr"/>
            <a:r>
              <a:rPr lang="fa-IR" b="1" dirty="0"/>
              <a:t> همیشه برچسب ارزش غذایی روی خوراکی ها را بخوانید</a:t>
            </a:r>
            <a:br>
              <a:rPr lang="fa-IR" b="1" dirty="0"/>
            </a:br>
            <a:endParaRPr lang="en-US" dirty="0"/>
          </a:p>
        </p:txBody>
      </p:sp>
    </p:spTree>
    <p:extLst>
      <p:ext uri="{BB962C8B-B14F-4D97-AF65-F5344CB8AC3E}">
        <p14:creationId xmlns:p14="http://schemas.microsoft.com/office/powerpoint/2010/main" val="38195013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6" y="365125"/>
            <a:ext cx="11805314" cy="6281335"/>
          </a:xfrm>
        </p:spPr>
        <p:txBody>
          <a:bodyPr/>
          <a:lstStyle/>
          <a:p>
            <a:pPr algn="r"/>
            <a:r>
              <a:rPr lang="fa-IR" b="1" dirty="0"/>
              <a:t>معمولا روی اغلب مواد خوراکی که از بیرون و به صورت بسته بندی </a:t>
            </a:r>
            <a:r>
              <a:rPr lang="fa-IR" b="1" dirty="0" err="1"/>
              <a:t>می‌خریم</a:t>
            </a:r>
            <a:r>
              <a:rPr lang="fa-IR" b="1" dirty="0"/>
              <a:t>، </a:t>
            </a:r>
            <a:r>
              <a:rPr lang="fa-IR" b="1" dirty="0" err="1"/>
              <a:t>برچسپ</a:t>
            </a:r>
            <a:r>
              <a:rPr lang="fa-IR" b="1" dirty="0"/>
              <a:t> ارزش مواد غذایی وجود دارد که میزان </a:t>
            </a:r>
            <a:r>
              <a:rPr lang="fa-IR" b="1" dirty="0" err="1"/>
              <a:t>انژری</a:t>
            </a:r>
            <a:r>
              <a:rPr lang="fa-IR" b="1" dirty="0"/>
              <a:t> داخل بسته بندی را مشخص می کند. به عنوان مثال </a:t>
            </a:r>
            <a:r>
              <a:rPr lang="fa-IR" b="1" dirty="0" err="1"/>
              <a:t>برچسپ</a:t>
            </a:r>
            <a:r>
              <a:rPr lang="fa-IR" b="1" dirty="0"/>
              <a:t> بالا و </a:t>
            </a:r>
            <a:r>
              <a:rPr lang="fa-IR" b="1" dirty="0" err="1"/>
              <a:t>برچسپ</a:t>
            </a:r>
            <a:r>
              <a:rPr lang="fa-IR" b="1" dirty="0"/>
              <a:t> زیر به ترتیب مربوط به ارزش غذایی بیسکوییت و ماست پرچرب است.</a:t>
            </a:r>
            <a:endParaRPr lang="en-US" b="1" dirty="0"/>
          </a:p>
        </p:txBody>
      </p:sp>
    </p:spTree>
    <p:extLst>
      <p:ext uri="{BB962C8B-B14F-4D97-AF65-F5344CB8AC3E}">
        <p14:creationId xmlns:p14="http://schemas.microsoft.com/office/powerpoint/2010/main" val="22021454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66" y="-1"/>
            <a:ext cx="12162720" cy="6318913"/>
          </a:xfrm>
          <a:prstGeom prst="rect">
            <a:avLst/>
          </a:prstGeom>
        </p:spPr>
      </p:pic>
    </p:spTree>
    <p:extLst>
      <p:ext uri="{BB962C8B-B14F-4D97-AF65-F5344CB8AC3E}">
        <p14:creationId xmlns:p14="http://schemas.microsoft.com/office/powerpoint/2010/main" val="679831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800" b="1" dirty="0" smtClean="0"/>
              <a:t>دومین اصل</a:t>
            </a:r>
            <a:endParaRPr lang="en-US" sz="8800" b="1" dirty="0"/>
          </a:p>
        </p:txBody>
      </p:sp>
    </p:spTree>
    <p:extLst>
      <p:ext uri="{BB962C8B-B14F-4D97-AF65-F5344CB8AC3E}">
        <p14:creationId xmlns:p14="http://schemas.microsoft.com/office/powerpoint/2010/main" val="8964693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0142" cy="6858000"/>
          </a:xfrm>
          <a:prstGeom prst="rect">
            <a:avLst/>
          </a:prstGeom>
        </p:spPr>
      </p:pic>
    </p:spTree>
    <p:extLst>
      <p:ext uri="{BB962C8B-B14F-4D97-AF65-F5344CB8AC3E}">
        <p14:creationId xmlns:p14="http://schemas.microsoft.com/office/powerpoint/2010/main" val="22599204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8505"/>
          </a:xfrm>
        </p:spPr>
        <p:txBody>
          <a:bodyPr/>
          <a:lstStyle/>
          <a:p>
            <a:pPr algn="r"/>
            <a:r>
              <a:rPr lang="fa-IR" b="1" dirty="0"/>
              <a:t>مشاهده این </a:t>
            </a:r>
            <a:r>
              <a:rPr lang="fa-IR" b="1" dirty="0" err="1"/>
              <a:t>برچسپ</a:t>
            </a:r>
            <a:r>
              <a:rPr lang="fa-IR" b="1" dirty="0"/>
              <a:t> ها به ما کمک می کند تا </a:t>
            </a:r>
            <a:r>
              <a:rPr lang="fa-IR" b="1" dirty="0">
                <a:solidFill>
                  <a:schemeClr val="accent2">
                    <a:lumMod val="75000"/>
                  </a:schemeClr>
                </a:solidFill>
              </a:rPr>
              <a:t>میزان </a:t>
            </a:r>
            <a:r>
              <a:rPr lang="fa-IR" b="1" dirty="0">
                <a:solidFill>
                  <a:schemeClr val="accent2">
                    <a:lumMod val="75000"/>
                  </a:schemeClr>
                </a:solidFill>
                <a:hlinkClick r:id="rId2"/>
              </a:rPr>
              <a:t>کالری</a:t>
            </a:r>
            <a:r>
              <a:rPr lang="fa-IR" b="1" dirty="0">
                <a:solidFill>
                  <a:schemeClr val="accent2">
                    <a:lumMod val="75000"/>
                  </a:schemeClr>
                </a:solidFill>
              </a:rPr>
              <a:t> دریافتی خود را اندازه گیری کنیم </a:t>
            </a:r>
            <a:r>
              <a:rPr lang="fa-IR" b="1" dirty="0"/>
              <a:t>و بهتر به کاهش وزن یا حتی </a:t>
            </a:r>
            <a:r>
              <a:rPr lang="fa-IR" b="1" dirty="0" err="1"/>
              <a:t>وزنگیری</a:t>
            </a:r>
            <a:r>
              <a:rPr lang="fa-IR" b="1" dirty="0"/>
              <a:t> اقدام کنیم. به یاد داشته باشید که ممکن است شما به میزان کمتر یا حتی اندکی بیشتر از چیزی که روی </a:t>
            </a:r>
            <a:r>
              <a:rPr lang="fa-IR" b="1" dirty="0" err="1"/>
              <a:t>برچسپ</a:t>
            </a:r>
            <a:r>
              <a:rPr lang="fa-IR" b="1" dirty="0"/>
              <a:t> مواد غذایی درج شده کالری دریافت کنید پس به این نکته هم توجه کنید.</a:t>
            </a:r>
            <a:endParaRPr lang="en-US" b="1" dirty="0"/>
          </a:p>
        </p:txBody>
      </p:sp>
    </p:spTree>
    <p:extLst>
      <p:ext uri="{BB962C8B-B14F-4D97-AF65-F5344CB8AC3E}">
        <p14:creationId xmlns:p14="http://schemas.microsoft.com/office/powerpoint/2010/main" val="15070850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90266"/>
          </a:xfrm>
        </p:spPr>
        <p:txBody>
          <a:bodyPr>
            <a:noAutofit/>
          </a:bodyPr>
          <a:lstStyle/>
          <a:p>
            <a:pPr algn="ctr"/>
            <a:r>
              <a:rPr lang="fa-IR" sz="9600" b="1" dirty="0" smtClean="0">
                <a:effectLst/>
              </a:rPr>
              <a:t>ورزش</a:t>
            </a:r>
            <a:endParaRPr lang="en-US" sz="9600" b="1" dirty="0"/>
          </a:p>
        </p:txBody>
      </p:sp>
    </p:spTree>
    <p:extLst>
      <p:ext uri="{BB962C8B-B14F-4D97-AF65-F5344CB8AC3E}">
        <p14:creationId xmlns:p14="http://schemas.microsoft.com/office/powerpoint/2010/main" val="17604609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122831"/>
            <a:ext cx="11764370" cy="6605516"/>
          </a:xfrm>
        </p:spPr>
        <p:txBody>
          <a:bodyPr>
            <a:normAutofit/>
          </a:bodyPr>
          <a:lstStyle/>
          <a:p>
            <a:pPr algn="r"/>
            <a:r>
              <a:rPr lang="fa-IR" sz="5400" b="1" dirty="0" smtClean="0">
                <a:solidFill>
                  <a:schemeClr val="accent2">
                    <a:lumMod val="75000"/>
                  </a:schemeClr>
                </a:solidFill>
                <a:effectLst/>
              </a:rPr>
              <a:t>یکی دیگر از دلایل مهم مصرف انرژی، ورزش است. </a:t>
            </a:r>
            <a:r>
              <a:rPr lang="fa-IR" sz="5400" b="1" dirty="0" smtClean="0">
                <a:effectLst/>
              </a:rPr>
              <a:t>البته نیازهای کالری، بسته به نوع، مدت، دفعات و شدت فعالیت بدنی متفاوت است. برای افرادی که ورزش را جزئی از برنامه منظم خود قرار </a:t>
            </a:r>
            <a:r>
              <a:rPr lang="fa-IR" sz="5400" b="1" dirty="0" err="1" smtClean="0">
                <a:effectLst/>
              </a:rPr>
              <a:t>می‌دهند</a:t>
            </a:r>
            <a:r>
              <a:rPr lang="fa-IR" sz="5400" b="1" dirty="0" smtClean="0">
                <a:effectLst/>
              </a:rPr>
              <a:t>، انرژی مورد نیاز باید برای </a:t>
            </a:r>
            <a:r>
              <a:rPr lang="fa-IR" sz="5400" b="1" dirty="0" err="1" smtClean="0">
                <a:effectLst/>
              </a:rPr>
              <a:t>سوخت‌رسانی</a:t>
            </a:r>
            <a:r>
              <a:rPr lang="fa-IR" sz="5400" b="1" dirty="0" smtClean="0">
                <a:effectLst/>
              </a:rPr>
              <a:t> و حفظ توده عضلانی کافی باشد.</a:t>
            </a:r>
            <a:endParaRPr lang="en-US" sz="5400" b="1" dirty="0"/>
          </a:p>
        </p:txBody>
      </p:sp>
    </p:spTree>
    <p:extLst>
      <p:ext uri="{BB962C8B-B14F-4D97-AF65-F5344CB8AC3E}">
        <p14:creationId xmlns:p14="http://schemas.microsoft.com/office/powerpoint/2010/main" val="19592773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494779"/>
            <a:ext cx="11750722" cy="6363221"/>
          </a:xfrm>
        </p:spPr>
        <p:txBody>
          <a:bodyPr>
            <a:normAutofit/>
          </a:bodyPr>
          <a:lstStyle/>
          <a:p>
            <a:pPr algn="r"/>
            <a:r>
              <a:rPr lang="fa-IR" sz="4800" b="1" dirty="0" smtClean="0">
                <a:solidFill>
                  <a:schemeClr val="accent2">
                    <a:lumMod val="75000"/>
                  </a:schemeClr>
                </a:solidFill>
                <a:effectLst/>
              </a:rPr>
              <a:t>افرادی که توده عضلانی بیشتری دارند، </a:t>
            </a:r>
            <a:r>
              <a:rPr lang="fa-IR" sz="4800" b="1" dirty="0" err="1" smtClean="0">
                <a:solidFill>
                  <a:schemeClr val="accent2">
                    <a:lumMod val="75000"/>
                  </a:schemeClr>
                </a:solidFill>
                <a:effectLst/>
              </a:rPr>
              <a:t>سریع‌تر</a:t>
            </a:r>
            <a:r>
              <a:rPr lang="fa-IR" sz="4800" b="1" dirty="0" smtClean="0">
                <a:solidFill>
                  <a:schemeClr val="accent2">
                    <a:lumMod val="75000"/>
                  </a:schemeClr>
                </a:solidFill>
                <a:effectLst/>
              </a:rPr>
              <a:t> کالری </a:t>
            </a:r>
            <a:r>
              <a:rPr lang="fa-IR" sz="4800" b="1" dirty="0" err="1" smtClean="0">
                <a:solidFill>
                  <a:schemeClr val="accent2">
                    <a:lumMod val="75000"/>
                  </a:schemeClr>
                </a:solidFill>
                <a:effectLst/>
              </a:rPr>
              <a:t>می‌سوزانند</a:t>
            </a:r>
            <a:r>
              <a:rPr lang="fa-IR" sz="4800" b="1" dirty="0" smtClean="0">
                <a:solidFill>
                  <a:schemeClr val="accent2">
                    <a:lumMod val="75000"/>
                  </a:schemeClr>
                </a:solidFill>
                <a:effectLst/>
              </a:rPr>
              <a:t>. </a:t>
            </a:r>
            <a:r>
              <a:rPr lang="fa-IR" sz="4800" b="1" dirty="0" smtClean="0">
                <a:effectLst/>
              </a:rPr>
              <a:t>از سوی دیگر، کسانی که از نظر بدنی </a:t>
            </a:r>
            <a:r>
              <a:rPr lang="fa-IR" sz="4800" b="1" dirty="0" err="1" smtClean="0">
                <a:effectLst/>
              </a:rPr>
              <a:t>کم‌تحرک</a:t>
            </a:r>
            <a:r>
              <a:rPr lang="fa-IR" sz="4800" b="1" dirty="0" smtClean="0">
                <a:effectLst/>
              </a:rPr>
              <a:t> هستند و توده عضلانی کمتری دارند، کالری کمتری </a:t>
            </a:r>
            <a:r>
              <a:rPr lang="fa-IR" sz="4800" b="1" dirty="0" err="1" smtClean="0">
                <a:effectLst/>
              </a:rPr>
              <a:t>می‌سوزانند</a:t>
            </a:r>
            <a:r>
              <a:rPr lang="fa-IR" sz="4800" b="1" dirty="0" smtClean="0">
                <a:effectLst/>
              </a:rPr>
              <a:t>. بنابراین</a:t>
            </a:r>
            <a:r>
              <a:rPr lang="fa-IR" sz="4800" b="1" dirty="0" smtClean="0">
                <a:solidFill>
                  <a:schemeClr val="accent2">
                    <a:lumMod val="75000"/>
                  </a:schemeClr>
                </a:solidFill>
                <a:effectLst/>
              </a:rPr>
              <a:t>، تمرینات قدرتی </a:t>
            </a:r>
            <a:r>
              <a:rPr lang="fa-IR" sz="4800" b="1" dirty="0" err="1" smtClean="0">
                <a:solidFill>
                  <a:schemeClr val="accent2">
                    <a:lumMod val="75000"/>
                  </a:schemeClr>
                </a:solidFill>
                <a:effectLst/>
              </a:rPr>
              <a:t>می‌تواند</a:t>
            </a:r>
            <a:r>
              <a:rPr lang="fa-IR" sz="4800" b="1" dirty="0" smtClean="0">
                <a:solidFill>
                  <a:schemeClr val="accent2">
                    <a:lumMod val="75000"/>
                  </a:schemeClr>
                </a:solidFill>
                <a:effectLst/>
              </a:rPr>
              <a:t> به افزایش سرعت سوزاندن کالری کمک کند.</a:t>
            </a:r>
            <a:endParaRPr lang="en-US" sz="4800" b="1" dirty="0">
              <a:solidFill>
                <a:schemeClr val="accent2">
                  <a:lumMod val="75000"/>
                </a:schemeClr>
              </a:solidFill>
            </a:endParaRPr>
          </a:p>
        </p:txBody>
      </p:sp>
    </p:spTree>
    <p:extLst>
      <p:ext uri="{BB962C8B-B14F-4D97-AF65-F5344CB8AC3E}">
        <p14:creationId xmlns:p14="http://schemas.microsoft.com/office/powerpoint/2010/main" val="24152782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 y="365125"/>
            <a:ext cx="11941791" cy="6226744"/>
          </a:xfrm>
        </p:spPr>
        <p:txBody>
          <a:bodyPr>
            <a:normAutofit/>
          </a:bodyPr>
          <a:lstStyle/>
          <a:p>
            <a:pPr algn="r"/>
            <a:r>
              <a:rPr lang="fa-IR" sz="4800" b="1" dirty="0" smtClean="0">
                <a:solidFill>
                  <a:schemeClr val="accent2">
                    <a:lumMod val="75000"/>
                  </a:schemeClr>
                </a:solidFill>
                <a:effectLst/>
              </a:rPr>
              <a:t>مراحل در حال تغییر زندگی نیز بر نیازهای کالری شما تأثیر </a:t>
            </a:r>
            <a:r>
              <a:rPr lang="fa-IR" sz="4800" b="1" dirty="0" err="1" smtClean="0">
                <a:solidFill>
                  <a:schemeClr val="accent2">
                    <a:lumMod val="75000"/>
                  </a:schemeClr>
                </a:solidFill>
                <a:effectLst/>
              </a:rPr>
              <a:t>می‌گذارد</a:t>
            </a:r>
            <a:r>
              <a:rPr lang="fa-IR" sz="4800" b="1" dirty="0" smtClean="0">
                <a:solidFill>
                  <a:schemeClr val="accent2">
                    <a:lumMod val="75000"/>
                  </a:schemeClr>
                </a:solidFill>
                <a:effectLst/>
              </a:rPr>
              <a:t> </a:t>
            </a:r>
            <a:r>
              <a:rPr lang="fa-IR" sz="4800" b="1" dirty="0" smtClean="0">
                <a:effectLst/>
              </a:rPr>
              <a:t>:</a:t>
            </a:r>
            <a:br>
              <a:rPr lang="fa-IR" sz="4800" b="1" dirty="0" smtClean="0">
                <a:effectLst/>
              </a:rPr>
            </a:br>
            <a:r>
              <a:rPr lang="fa-IR" sz="4800" b="1" dirty="0" smtClean="0"/>
              <a:t>1. در دوره بارداری</a:t>
            </a:r>
            <a:br>
              <a:rPr lang="fa-IR" sz="4800" b="1" dirty="0" smtClean="0"/>
            </a:br>
            <a:r>
              <a:rPr lang="fa-IR" sz="4800" b="1" dirty="0" smtClean="0"/>
              <a:t>2. دوره سالمندی</a:t>
            </a:r>
            <a:br>
              <a:rPr lang="fa-IR" sz="4800" b="1" dirty="0" smtClean="0"/>
            </a:br>
            <a:r>
              <a:rPr lang="fa-IR" sz="4800" b="1" dirty="0" smtClean="0"/>
              <a:t>3. دوره بیماری</a:t>
            </a:r>
            <a:endParaRPr lang="fa-IR" sz="4800" b="1" dirty="0">
              <a:effectLst/>
            </a:endParaRPr>
          </a:p>
        </p:txBody>
      </p:sp>
    </p:spTree>
    <p:extLst>
      <p:ext uri="{BB962C8B-B14F-4D97-AF65-F5344CB8AC3E}">
        <p14:creationId xmlns:p14="http://schemas.microsoft.com/office/powerpoint/2010/main" val="41910107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150125"/>
            <a:ext cx="11928143" cy="6441744"/>
          </a:xfrm>
        </p:spPr>
        <p:txBody>
          <a:bodyPr>
            <a:normAutofit fontScale="90000"/>
          </a:bodyPr>
          <a:lstStyle/>
          <a:p>
            <a:pPr algn="r"/>
            <a:r>
              <a:rPr lang="fa-IR" b="1" dirty="0" smtClean="0">
                <a:solidFill>
                  <a:srgbClr val="92D050"/>
                </a:solidFill>
                <a:effectLst/>
              </a:rPr>
              <a:t>در دوران بارداری</a:t>
            </a:r>
            <a:r>
              <a:rPr lang="fa-IR" b="1" dirty="0" smtClean="0">
                <a:effectLst/>
              </a:rPr>
              <a:t>، انرژی بیشتری برای حمایت از رشد و تکامل جنین مورد نیاز است. طبق گفته کالج آمریکایی متخصصان زنان و زایمان، سه ماهه دوم و سوم بارداری به ۳۴۰ تا ۴۵۰ کالری اضافی در روز نیاز دارد.</a:t>
            </a:r>
            <a:br>
              <a:rPr lang="fa-IR" b="1" dirty="0" smtClean="0">
                <a:effectLst/>
              </a:rPr>
            </a:br>
            <a:r>
              <a:rPr lang="fa-IR" b="1" dirty="0" smtClean="0">
                <a:effectLst/>
              </a:rPr>
              <a:t> با این حال، با </a:t>
            </a:r>
            <a:r>
              <a:rPr lang="fa-IR" b="1" dirty="0" smtClean="0">
                <a:solidFill>
                  <a:srgbClr val="92D050"/>
                </a:solidFill>
                <a:effectLst/>
              </a:rPr>
              <a:t>افزایش سن </a:t>
            </a:r>
            <a:r>
              <a:rPr lang="fa-IR" b="1" dirty="0" smtClean="0">
                <a:effectLst/>
              </a:rPr>
              <a:t>ممکن است برعکس این موضوع صادق باشد. در طول </a:t>
            </a:r>
            <a:r>
              <a:rPr lang="fa-IR" b="1" dirty="0" err="1" smtClean="0">
                <a:effectLst/>
              </a:rPr>
              <a:t>سال‌های</a:t>
            </a:r>
            <a:r>
              <a:rPr lang="fa-IR" b="1" dirty="0" smtClean="0">
                <a:effectLst/>
              </a:rPr>
              <a:t> آخر زندگی، به دلیل فعالیت بدنی کمتر و کاهش توده عضلانی، نیازهای کالری ممکن است کاهش یابد. بنابراین، حفظ توده عضلانی کافی با افزایش سن مهم است.</a:t>
            </a:r>
            <a:br>
              <a:rPr lang="fa-IR" b="1" dirty="0" smtClean="0">
                <a:effectLst/>
              </a:rPr>
            </a:br>
            <a:r>
              <a:rPr lang="fa-IR" b="1" dirty="0" smtClean="0">
                <a:solidFill>
                  <a:schemeClr val="accent6">
                    <a:lumMod val="75000"/>
                  </a:schemeClr>
                </a:solidFill>
                <a:effectLst/>
              </a:rPr>
              <a:t> </a:t>
            </a:r>
            <a:r>
              <a:rPr lang="fa-IR" b="1" dirty="0" err="1" smtClean="0">
                <a:solidFill>
                  <a:srgbClr val="92D050"/>
                </a:solidFill>
                <a:effectLst/>
              </a:rPr>
              <a:t>بیماری‌های</a:t>
            </a:r>
            <a:r>
              <a:rPr lang="fa-IR" b="1" dirty="0" smtClean="0">
                <a:solidFill>
                  <a:srgbClr val="92D050"/>
                </a:solidFill>
                <a:effectLst/>
              </a:rPr>
              <a:t> خاص</a:t>
            </a:r>
            <a:r>
              <a:rPr lang="fa-IR" b="1" dirty="0" smtClean="0">
                <a:solidFill>
                  <a:schemeClr val="accent6">
                    <a:lumMod val="75000"/>
                  </a:schemeClr>
                </a:solidFill>
                <a:effectLst/>
              </a:rPr>
              <a:t> </a:t>
            </a:r>
            <a:r>
              <a:rPr lang="fa-IR" b="1" dirty="0" smtClean="0">
                <a:effectLst/>
              </a:rPr>
              <a:t>نیز </a:t>
            </a:r>
            <a:r>
              <a:rPr lang="fa-IR" b="1" dirty="0" err="1" smtClean="0">
                <a:effectLst/>
              </a:rPr>
              <a:t>می‌تواند</a:t>
            </a:r>
            <a:r>
              <a:rPr lang="fa-IR" b="1" dirty="0" smtClean="0">
                <a:effectLst/>
              </a:rPr>
              <a:t> نیاز کالری را افزایش یا کاهش دهد. </a:t>
            </a:r>
            <a:r>
              <a:rPr lang="fa-IR" b="1" dirty="0" err="1" smtClean="0">
                <a:solidFill>
                  <a:srgbClr val="92D050"/>
                </a:solidFill>
                <a:effectLst/>
              </a:rPr>
              <a:t>میکروبیوم</a:t>
            </a:r>
            <a:r>
              <a:rPr lang="fa-IR" b="1" dirty="0" smtClean="0">
                <a:solidFill>
                  <a:srgbClr val="92D050"/>
                </a:solidFill>
                <a:effectLst/>
              </a:rPr>
              <a:t> روده </a:t>
            </a:r>
            <a:r>
              <a:rPr lang="fa-IR" b="1" dirty="0" smtClean="0">
                <a:effectLst/>
              </a:rPr>
              <a:t>شما ممکن است بر تعداد کالری که از غذا استخراج </a:t>
            </a:r>
            <a:r>
              <a:rPr lang="fa-IR" b="1" dirty="0" err="1" smtClean="0">
                <a:effectLst/>
              </a:rPr>
              <a:t>می‌کنید</a:t>
            </a:r>
            <a:r>
              <a:rPr lang="fa-IR" b="1" dirty="0" smtClean="0">
                <a:effectLst/>
              </a:rPr>
              <a:t> نیز تأثیر بگذارد.</a:t>
            </a:r>
            <a:endParaRPr lang="fa-IR" b="1" dirty="0">
              <a:effectLst/>
            </a:endParaRPr>
          </a:p>
        </p:txBody>
      </p:sp>
    </p:spTree>
    <p:extLst>
      <p:ext uri="{BB962C8B-B14F-4D97-AF65-F5344CB8AC3E}">
        <p14:creationId xmlns:p14="http://schemas.microsoft.com/office/powerpoint/2010/main" val="9398774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 y="177421"/>
            <a:ext cx="11818961" cy="6537278"/>
          </a:xfrm>
        </p:spPr>
        <p:txBody>
          <a:bodyPr>
            <a:normAutofit/>
          </a:bodyPr>
          <a:lstStyle/>
          <a:p>
            <a:pPr algn="r"/>
            <a:r>
              <a:rPr lang="fa-IR" sz="5400" b="1" dirty="0" smtClean="0">
                <a:solidFill>
                  <a:srgbClr val="92D050"/>
                </a:solidFill>
                <a:effectLst/>
              </a:rPr>
              <a:t>کمبود کالری به چه معناست؟ </a:t>
            </a:r>
            <a:br>
              <a:rPr lang="fa-IR" sz="5400" b="1" dirty="0" smtClean="0">
                <a:solidFill>
                  <a:srgbClr val="92D050"/>
                </a:solidFill>
                <a:effectLst/>
              </a:rPr>
            </a:br>
            <a:r>
              <a:rPr lang="fa-IR" sz="5400" b="1" dirty="0" smtClean="0">
                <a:effectLst/>
              </a:rPr>
              <a:t>کسری کالری زمانی اتفاق </a:t>
            </a:r>
            <a:r>
              <a:rPr lang="fa-IR" sz="5400" b="1" dirty="0" err="1" smtClean="0">
                <a:effectLst/>
              </a:rPr>
              <a:t>می‌افتد</a:t>
            </a:r>
            <a:r>
              <a:rPr lang="fa-IR" sz="5400" b="1" dirty="0" smtClean="0">
                <a:effectLst/>
              </a:rPr>
              <a:t> که شما </a:t>
            </a:r>
            <a:r>
              <a:rPr lang="fa-IR" sz="5400" b="1" dirty="0" smtClean="0">
                <a:solidFill>
                  <a:schemeClr val="accent2">
                    <a:lumMod val="75000"/>
                  </a:schemeClr>
                </a:solidFill>
                <a:effectLst/>
              </a:rPr>
              <a:t>کالری کمتری نسبت به کالری که </a:t>
            </a:r>
            <a:r>
              <a:rPr lang="fa-IR" sz="5400" b="1" dirty="0" err="1" smtClean="0">
                <a:solidFill>
                  <a:schemeClr val="accent2">
                    <a:lumMod val="75000"/>
                  </a:schemeClr>
                </a:solidFill>
                <a:effectLst/>
              </a:rPr>
              <a:t>می‌سوزانید</a:t>
            </a:r>
            <a:r>
              <a:rPr lang="fa-IR" sz="5400" b="1" dirty="0" smtClean="0">
                <a:solidFill>
                  <a:schemeClr val="accent2">
                    <a:lumMod val="75000"/>
                  </a:schemeClr>
                </a:solidFill>
                <a:effectLst/>
              </a:rPr>
              <a:t> مصرف کنید</a:t>
            </a:r>
            <a:r>
              <a:rPr lang="fa-IR" sz="5400" b="1" dirty="0" smtClean="0">
                <a:effectLst/>
              </a:rPr>
              <a:t>. در این صورت </a:t>
            </a:r>
            <a:r>
              <a:rPr lang="fa-IR" sz="5400" b="1" dirty="0" err="1" smtClean="0">
                <a:effectLst/>
              </a:rPr>
              <a:t>می‌توانید</a:t>
            </a:r>
            <a:r>
              <a:rPr lang="fa-IR" sz="5400" b="1" dirty="0" smtClean="0">
                <a:effectLst/>
              </a:rPr>
              <a:t> با افزایش کالری دریافتی به تعادل کالری بدن دست پیدا کنید.</a:t>
            </a:r>
            <a:endParaRPr lang="en-US" sz="5400" b="1" dirty="0"/>
          </a:p>
        </p:txBody>
      </p:sp>
    </p:spTree>
    <p:extLst>
      <p:ext uri="{BB962C8B-B14F-4D97-AF65-F5344CB8AC3E}">
        <p14:creationId xmlns:p14="http://schemas.microsoft.com/office/powerpoint/2010/main" val="11495916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99125" cy="6322278"/>
          </a:xfrm>
        </p:spPr>
        <p:txBody>
          <a:bodyPr>
            <a:normAutofit/>
          </a:bodyPr>
          <a:lstStyle/>
          <a:p>
            <a:pPr algn="r"/>
            <a:r>
              <a:rPr lang="fa-IR" sz="5400" b="1" dirty="0" smtClean="0">
                <a:solidFill>
                  <a:schemeClr val="accent2"/>
                </a:solidFill>
                <a:effectLst/>
              </a:rPr>
              <a:t>کالری مازاد به چه معناست؟ </a:t>
            </a:r>
            <a:r>
              <a:rPr lang="fa-IR" sz="5400" b="1" dirty="0" smtClean="0">
                <a:effectLst/>
              </a:rPr>
              <a:t/>
            </a:r>
            <a:br>
              <a:rPr lang="fa-IR" sz="5400" b="1" dirty="0" smtClean="0">
                <a:effectLst/>
              </a:rPr>
            </a:br>
            <a:r>
              <a:rPr lang="fa-IR" sz="5400" b="1" dirty="0" smtClean="0">
                <a:effectLst/>
              </a:rPr>
              <a:t>وقتی </a:t>
            </a:r>
            <a:r>
              <a:rPr lang="fa-IR" sz="5400" b="1" dirty="0" smtClean="0">
                <a:solidFill>
                  <a:schemeClr val="accent2">
                    <a:lumMod val="75000"/>
                  </a:schemeClr>
                </a:solidFill>
                <a:effectLst/>
              </a:rPr>
              <a:t>کالری دریافتی شما به طور مداوم بیشتر از تعداد </a:t>
            </a:r>
            <a:r>
              <a:rPr lang="fa-IR" sz="5400" b="1" dirty="0" err="1" smtClean="0">
                <a:solidFill>
                  <a:schemeClr val="accent2">
                    <a:lumMod val="75000"/>
                  </a:schemeClr>
                </a:solidFill>
                <a:effectLst/>
              </a:rPr>
              <a:t>کالری‌هایی</a:t>
            </a:r>
            <a:r>
              <a:rPr lang="fa-IR" sz="5400" b="1" dirty="0" smtClean="0">
                <a:solidFill>
                  <a:schemeClr val="accent2">
                    <a:lumMod val="75000"/>
                  </a:schemeClr>
                </a:solidFill>
                <a:effectLst/>
              </a:rPr>
              <a:t> است که </a:t>
            </a:r>
            <a:r>
              <a:rPr lang="fa-IR" sz="5400" b="1" dirty="0" err="1" smtClean="0">
                <a:solidFill>
                  <a:schemeClr val="accent2">
                    <a:lumMod val="75000"/>
                  </a:schemeClr>
                </a:solidFill>
                <a:effectLst/>
              </a:rPr>
              <a:t>می‌سوزانید</a:t>
            </a:r>
            <a:r>
              <a:rPr lang="fa-IR" sz="5400" b="1" dirty="0" smtClean="0">
                <a:effectLst/>
              </a:rPr>
              <a:t>، وارد کالری مازاد </a:t>
            </a:r>
            <a:r>
              <a:rPr lang="fa-IR" sz="5400" b="1" dirty="0" err="1" smtClean="0">
                <a:effectLst/>
              </a:rPr>
              <a:t>می‌شوید</a:t>
            </a:r>
            <a:r>
              <a:rPr lang="fa-IR" sz="5400" b="1" dirty="0" smtClean="0">
                <a:effectLst/>
              </a:rPr>
              <a:t> و متاسفانه افزایش وزن را تجربه </a:t>
            </a:r>
            <a:r>
              <a:rPr lang="fa-IR" sz="5400" b="1" dirty="0" err="1" smtClean="0">
                <a:effectLst/>
              </a:rPr>
              <a:t>می‌کنید</a:t>
            </a:r>
            <a:r>
              <a:rPr lang="fa-IR" sz="5400" b="1" dirty="0" smtClean="0">
                <a:effectLst/>
              </a:rPr>
              <a:t>.</a:t>
            </a:r>
            <a:endParaRPr lang="en-US" sz="5400" b="1" dirty="0"/>
          </a:p>
        </p:txBody>
      </p:sp>
    </p:spTree>
    <p:extLst>
      <p:ext uri="{BB962C8B-B14F-4D97-AF65-F5344CB8AC3E}">
        <p14:creationId xmlns:p14="http://schemas.microsoft.com/office/powerpoint/2010/main" val="35510063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5"/>
            <a:ext cx="11969086" cy="6294982"/>
          </a:xfrm>
        </p:spPr>
        <p:txBody>
          <a:bodyPr>
            <a:normAutofit/>
          </a:bodyPr>
          <a:lstStyle/>
          <a:p>
            <a:pPr algn="r"/>
            <a:r>
              <a:rPr lang="fa-IR" sz="5400" b="1" dirty="0" smtClean="0">
                <a:solidFill>
                  <a:schemeClr val="accent2"/>
                </a:solidFill>
                <a:effectLst/>
              </a:rPr>
              <a:t>کالری </a:t>
            </a:r>
            <a:r>
              <a:rPr lang="fa-IR" sz="5400" b="1" dirty="0" err="1" smtClean="0">
                <a:solidFill>
                  <a:schemeClr val="accent2"/>
                </a:solidFill>
                <a:effectLst/>
              </a:rPr>
              <a:t>درشت‌مغذی‌ها</a:t>
            </a:r>
            <a:r>
              <a:rPr lang="fa-IR" sz="5400" b="1" dirty="0" smtClean="0">
                <a:solidFill>
                  <a:schemeClr val="accent2"/>
                </a:solidFill>
                <a:effectLst/>
              </a:rPr>
              <a:t> </a:t>
            </a:r>
            <a:r>
              <a:rPr lang="fa-IR" sz="5400" b="1" dirty="0" smtClean="0">
                <a:effectLst/>
              </a:rPr>
              <a:t/>
            </a:r>
            <a:br>
              <a:rPr lang="fa-IR" sz="5400" b="1" dirty="0" smtClean="0">
                <a:effectLst/>
              </a:rPr>
            </a:br>
            <a:r>
              <a:rPr lang="fa-IR" sz="5400" b="1" dirty="0" smtClean="0">
                <a:effectLst/>
              </a:rPr>
              <a:t>تقریباً هر چیزی که ما مصرف </a:t>
            </a:r>
            <a:r>
              <a:rPr lang="fa-IR" sz="5400" b="1" dirty="0" err="1" smtClean="0">
                <a:effectLst/>
              </a:rPr>
              <a:t>می‌کنیم</a:t>
            </a:r>
            <a:r>
              <a:rPr lang="fa-IR" sz="5400" b="1" dirty="0" smtClean="0">
                <a:effectLst/>
              </a:rPr>
              <a:t> دارای کالری است و این </a:t>
            </a:r>
            <a:r>
              <a:rPr lang="fa-IR" sz="5400" b="1" dirty="0" err="1" smtClean="0">
                <a:effectLst/>
              </a:rPr>
              <a:t>کالری‌ها</a:t>
            </a:r>
            <a:r>
              <a:rPr lang="fa-IR" sz="5400" b="1" dirty="0" smtClean="0">
                <a:effectLst/>
              </a:rPr>
              <a:t> از سه منبع انرژی یعنی </a:t>
            </a:r>
            <a:r>
              <a:rPr lang="fa-IR" sz="5400" b="1" dirty="0" err="1" smtClean="0">
                <a:effectLst/>
              </a:rPr>
              <a:t>کربوهیدرات‌ها</a:t>
            </a:r>
            <a:r>
              <a:rPr lang="fa-IR" sz="5400" b="1" dirty="0" smtClean="0">
                <a:effectLst/>
              </a:rPr>
              <a:t>، </a:t>
            </a:r>
            <a:r>
              <a:rPr lang="fa-IR" sz="5400" b="1" dirty="0" err="1" smtClean="0">
                <a:effectLst/>
              </a:rPr>
              <a:t>پروتئین‌ها</a:t>
            </a:r>
            <a:r>
              <a:rPr lang="fa-IR" sz="5400" b="1" dirty="0" smtClean="0">
                <a:effectLst/>
              </a:rPr>
              <a:t> و </a:t>
            </a:r>
            <a:r>
              <a:rPr lang="fa-IR" sz="5400" b="1" dirty="0" err="1" smtClean="0">
                <a:effectLst/>
              </a:rPr>
              <a:t>چربی‌ها</a:t>
            </a:r>
            <a:r>
              <a:rPr lang="fa-IR" sz="5400" b="1" dirty="0" smtClean="0">
                <a:effectLst/>
              </a:rPr>
              <a:t> می‌‌آیند.</a:t>
            </a:r>
            <a:endParaRPr lang="en-US" sz="5400" b="1" dirty="0"/>
          </a:p>
        </p:txBody>
      </p:sp>
    </p:spTree>
    <p:extLst>
      <p:ext uri="{BB962C8B-B14F-4D97-AF65-F5344CB8AC3E}">
        <p14:creationId xmlns:p14="http://schemas.microsoft.com/office/powerpoint/2010/main" val="336078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30887" cy="6281335"/>
          </a:xfrm>
        </p:spPr>
        <p:txBody>
          <a:bodyPr/>
          <a:lstStyle/>
          <a:p>
            <a:pPr algn="r"/>
            <a:r>
              <a:rPr lang="fa-IR" b="1" dirty="0" smtClean="0"/>
              <a:t/>
            </a:r>
            <a:br>
              <a:rPr lang="fa-IR" b="1" dirty="0" smtClean="0"/>
            </a:br>
            <a:r>
              <a:rPr lang="fa-IR" b="1" dirty="0" smtClean="0">
                <a:solidFill>
                  <a:schemeClr val="accent2">
                    <a:lumMod val="75000"/>
                  </a:schemeClr>
                </a:solidFill>
              </a:rPr>
              <a:t>دانش تغذیه</a:t>
            </a:r>
            <a:r>
              <a:rPr lang="fa-IR" b="1" dirty="0" smtClean="0"/>
              <a:t/>
            </a:r>
            <a:br>
              <a:rPr lang="fa-IR" b="1" dirty="0" smtClean="0"/>
            </a:br>
            <a:r>
              <a:rPr lang="fa-IR" b="1" dirty="0" smtClean="0"/>
              <a:t>برای کسب چنین </a:t>
            </a:r>
            <a:r>
              <a:rPr lang="fa-IR" b="1" dirty="0" err="1" smtClean="0"/>
              <a:t>مزیتی</a:t>
            </a:r>
            <a:r>
              <a:rPr lang="fa-IR" b="1" dirty="0" smtClean="0"/>
              <a:t> باید یا به مطالعه در این حوزه پرداخت یا از دانش متخصصان تغذیه </a:t>
            </a:r>
            <a:r>
              <a:rPr lang="fa-IR" b="1" dirty="0" err="1" smtClean="0"/>
              <a:t>بهره‌مند</a:t>
            </a:r>
            <a:r>
              <a:rPr lang="fa-IR" b="1" dirty="0" smtClean="0"/>
              <a:t> شد. </a:t>
            </a:r>
            <a:endParaRPr lang="en-US" b="1" dirty="0"/>
          </a:p>
        </p:txBody>
      </p:sp>
    </p:spTree>
    <p:extLst>
      <p:ext uri="{BB962C8B-B14F-4D97-AF65-F5344CB8AC3E}">
        <p14:creationId xmlns:p14="http://schemas.microsoft.com/office/powerpoint/2010/main" val="13186127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94" y="365125"/>
            <a:ext cx="11546006" cy="6335926"/>
          </a:xfrm>
        </p:spPr>
        <p:txBody>
          <a:bodyPr>
            <a:normAutofit/>
          </a:bodyPr>
          <a:lstStyle/>
          <a:p>
            <a:pPr algn="ctr"/>
            <a:r>
              <a:rPr lang="fa-IR" sz="6000" b="1" dirty="0" smtClean="0">
                <a:solidFill>
                  <a:schemeClr val="accent2"/>
                </a:solidFill>
                <a:effectLst/>
              </a:rPr>
              <a:t>کالری درشت مغذی در هر گرم:</a:t>
            </a:r>
            <a:br>
              <a:rPr lang="fa-IR" sz="6000" b="1" dirty="0" smtClean="0">
                <a:solidFill>
                  <a:schemeClr val="accent2"/>
                </a:solidFill>
                <a:effectLst/>
              </a:rPr>
            </a:br>
            <a:r>
              <a:rPr lang="fa-IR" sz="6000" b="1" dirty="0" smtClean="0">
                <a:effectLst/>
              </a:rPr>
              <a:t> کربوهیدرات: ۴ کالری در هر گرم </a:t>
            </a:r>
            <a:br>
              <a:rPr lang="fa-IR" sz="6000" b="1" dirty="0" smtClean="0">
                <a:effectLst/>
              </a:rPr>
            </a:br>
            <a:r>
              <a:rPr lang="fa-IR" sz="6000" b="1" dirty="0" err="1" smtClean="0">
                <a:effectLst/>
              </a:rPr>
              <a:t>چربی‌ها</a:t>
            </a:r>
            <a:r>
              <a:rPr lang="fa-IR" sz="6000" b="1" dirty="0" smtClean="0">
                <a:effectLst/>
              </a:rPr>
              <a:t>: ۹ کالری در هر گرم </a:t>
            </a:r>
            <a:br>
              <a:rPr lang="fa-IR" sz="6000" b="1" dirty="0" smtClean="0">
                <a:effectLst/>
              </a:rPr>
            </a:br>
            <a:r>
              <a:rPr lang="fa-IR" sz="6000" b="1" dirty="0" smtClean="0">
                <a:effectLst/>
              </a:rPr>
              <a:t>پروتئین: ۴ کالری در هر گرم</a:t>
            </a:r>
            <a:endParaRPr lang="en-US" sz="6000" b="1" dirty="0"/>
          </a:p>
        </p:txBody>
      </p:sp>
    </p:spTree>
    <p:extLst>
      <p:ext uri="{BB962C8B-B14F-4D97-AF65-F5344CB8AC3E}">
        <p14:creationId xmlns:p14="http://schemas.microsoft.com/office/powerpoint/2010/main" val="3137504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79044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365125"/>
            <a:ext cx="11655188" cy="6213096"/>
          </a:xfrm>
        </p:spPr>
        <p:txBody>
          <a:bodyPr>
            <a:normAutofit/>
          </a:bodyPr>
          <a:lstStyle/>
          <a:p>
            <a:pPr algn="r"/>
            <a:r>
              <a:rPr lang="fa-IR" sz="4800" b="1" dirty="0" err="1" smtClean="0">
                <a:solidFill>
                  <a:schemeClr val="accent2"/>
                </a:solidFill>
                <a:effectLst/>
              </a:rPr>
              <a:t>کربوهیدرات‌ها</a:t>
            </a:r>
            <a:r>
              <a:rPr lang="fa-IR" sz="4800" b="1" dirty="0" smtClean="0">
                <a:effectLst/>
              </a:rPr>
              <a:t> </a:t>
            </a:r>
            <a:br>
              <a:rPr lang="fa-IR" sz="4800" b="1" dirty="0" smtClean="0">
                <a:effectLst/>
              </a:rPr>
            </a:br>
            <a:r>
              <a:rPr lang="fa-IR" sz="4800" b="1" dirty="0" smtClean="0">
                <a:effectLst/>
              </a:rPr>
              <a:t>وقتی کربوهیدرات </a:t>
            </a:r>
            <a:r>
              <a:rPr lang="fa-IR" sz="4800" b="1" dirty="0" err="1" smtClean="0">
                <a:effectLst/>
              </a:rPr>
              <a:t>می‌خورید</a:t>
            </a:r>
            <a:r>
              <a:rPr lang="fa-IR" sz="4800" b="1" dirty="0" smtClean="0">
                <a:effectLst/>
              </a:rPr>
              <a:t>، دستگاه گوارش شما آنها را به قندی به نام گلوکز تجزیه </a:t>
            </a:r>
            <a:r>
              <a:rPr lang="fa-IR" sz="4800" b="1" dirty="0" err="1" smtClean="0">
                <a:effectLst/>
              </a:rPr>
              <a:t>می‌کند</a:t>
            </a:r>
            <a:r>
              <a:rPr lang="fa-IR" sz="4800" b="1" dirty="0" smtClean="0">
                <a:effectLst/>
              </a:rPr>
              <a:t> – </a:t>
            </a:r>
            <a:r>
              <a:rPr lang="fa-IR" sz="4800" b="1" dirty="0" smtClean="0">
                <a:solidFill>
                  <a:schemeClr val="accent2"/>
                </a:solidFill>
                <a:effectLst/>
              </a:rPr>
              <a:t>منبع سوخت اولیه برای مغز، </a:t>
            </a:r>
            <a:r>
              <a:rPr lang="fa-IR" sz="4800" b="1" dirty="0" err="1" smtClean="0">
                <a:solidFill>
                  <a:schemeClr val="accent2"/>
                </a:solidFill>
                <a:effectLst/>
              </a:rPr>
              <a:t>گلبول‌های</a:t>
            </a:r>
            <a:r>
              <a:rPr lang="fa-IR" sz="4800" b="1" dirty="0" smtClean="0">
                <a:solidFill>
                  <a:schemeClr val="accent2"/>
                </a:solidFill>
                <a:effectLst/>
              </a:rPr>
              <a:t> قرمز خون و سیستم عصبی</a:t>
            </a:r>
            <a:r>
              <a:rPr lang="fa-IR" sz="4800" b="1" dirty="0" smtClean="0">
                <a:effectLst/>
              </a:rPr>
              <a:t>.</a:t>
            </a:r>
            <a:endParaRPr lang="en-US" sz="4800" b="1" dirty="0"/>
          </a:p>
        </p:txBody>
      </p:sp>
    </p:spTree>
    <p:extLst>
      <p:ext uri="{BB962C8B-B14F-4D97-AF65-F5344CB8AC3E}">
        <p14:creationId xmlns:p14="http://schemas.microsoft.com/office/powerpoint/2010/main" val="4535985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365125"/>
            <a:ext cx="11778018" cy="6117562"/>
          </a:xfrm>
        </p:spPr>
        <p:txBody>
          <a:bodyPr>
            <a:normAutofit/>
          </a:bodyPr>
          <a:lstStyle/>
          <a:p>
            <a:pPr algn="r"/>
            <a:r>
              <a:rPr lang="fa-IR" sz="5400" b="1" dirty="0" smtClean="0">
                <a:effectLst/>
              </a:rPr>
              <a:t>بسته به تعداد </a:t>
            </a:r>
            <a:r>
              <a:rPr lang="fa-IR" sz="5400" b="1" dirty="0" err="1" smtClean="0">
                <a:effectLst/>
              </a:rPr>
              <a:t>مولکول‌های</a:t>
            </a:r>
            <a:r>
              <a:rPr lang="fa-IR" sz="5400" b="1" dirty="0" smtClean="0">
                <a:effectLst/>
              </a:rPr>
              <a:t> قند موجود در آنها، </a:t>
            </a:r>
            <a:r>
              <a:rPr lang="fa-IR" sz="5400" b="1" dirty="0" err="1" smtClean="0">
                <a:effectLst/>
              </a:rPr>
              <a:t>کربوهیدرات‌ها</a:t>
            </a:r>
            <a:r>
              <a:rPr lang="fa-IR" sz="5400" b="1" dirty="0" smtClean="0">
                <a:effectLst/>
              </a:rPr>
              <a:t> را </a:t>
            </a:r>
            <a:r>
              <a:rPr lang="fa-IR" sz="5400" b="1" dirty="0" err="1" smtClean="0">
                <a:effectLst/>
              </a:rPr>
              <a:t>می‌توان</a:t>
            </a:r>
            <a:r>
              <a:rPr lang="fa-IR" sz="5400" b="1" dirty="0" smtClean="0">
                <a:effectLst/>
              </a:rPr>
              <a:t> به دو دسته </a:t>
            </a:r>
            <a:br>
              <a:rPr lang="fa-IR" sz="5400" b="1" dirty="0" smtClean="0">
                <a:effectLst/>
              </a:rPr>
            </a:br>
            <a:r>
              <a:rPr lang="fa-IR" sz="5400" b="1" dirty="0" smtClean="0">
                <a:effectLst/>
              </a:rPr>
              <a:t>ساده یا پیچیده </a:t>
            </a:r>
            <a:r>
              <a:rPr lang="fa-IR" sz="5400" b="1" dirty="0" err="1" smtClean="0">
                <a:effectLst/>
              </a:rPr>
              <a:t>طبقه‌بندی</a:t>
            </a:r>
            <a:r>
              <a:rPr lang="fa-IR" sz="5400" b="1" dirty="0" smtClean="0">
                <a:effectLst/>
              </a:rPr>
              <a:t> کرد .</a:t>
            </a:r>
            <a:endParaRPr lang="en-US" sz="5400" b="1" dirty="0"/>
          </a:p>
        </p:txBody>
      </p:sp>
    </p:spTree>
    <p:extLst>
      <p:ext uri="{BB962C8B-B14F-4D97-AF65-F5344CB8AC3E}">
        <p14:creationId xmlns:p14="http://schemas.microsoft.com/office/powerpoint/2010/main" val="31280906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716" y="163773"/>
            <a:ext cx="11791666" cy="6564573"/>
          </a:xfrm>
        </p:spPr>
        <p:txBody>
          <a:bodyPr>
            <a:normAutofit/>
          </a:bodyPr>
          <a:lstStyle/>
          <a:p>
            <a:pPr algn="r"/>
            <a:r>
              <a:rPr lang="fa-IR" sz="5400" b="1" dirty="0" err="1" smtClean="0">
                <a:solidFill>
                  <a:schemeClr val="accent2"/>
                </a:solidFill>
                <a:effectLst/>
              </a:rPr>
              <a:t>کربوهیدرات‌های</a:t>
            </a:r>
            <a:r>
              <a:rPr lang="fa-IR" sz="5400" b="1" dirty="0" smtClean="0">
                <a:solidFill>
                  <a:schemeClr val="accent2"/>
                </a:solidFill>
                <a:effectLst/>
              </a:rPr>
              <a:t> ساده:</a:t>
            </a:r>
            <a:r>
              <a:rPr lang="fa-IR" sz="5400" b="1" dirty="0" smtClean="0">
                <a:effectLst/>
              </a:rPr>
              <a:t/>
            </a:r>
            <a:br>
              <a:rPr lang="fa-IR" sz="5400" b="1" dirty="0" smtClean="0">
                <a:effectLst/>
              </a:rPr>
            </a:br>
            <a:r>
              <a:rPr lang="fa-IR" sz="5400" b="1" dirty="0" smtClean="0">
                <a:effectLst/>
              </a:rPr>
              <a:t>موجود در قند و آب میوه را </a:t>
            </a:r>
            <a:r>
              <a:rPr lang="fa-IR" sz="5400" b="1" dirty="0" err="1" smtClean="0">
                <a:effectLst/>
              </a:rPr>
              <a:t>می‌توان</a:t>
            </a:r>
            <a:r>
              <a:rPr lang="fa-IR" sz="5400" b="1" dirty="0" smtClean="0">
                <a:effectLst/>
              </a:rPr>
              <a:t> به راحتی شکسته و به عنوان انرژی مورد استفاده قرار داد، اما همچنین </a:t>
            </a:r>
            <a:r>
              <a:rPr lang="fa-IR" sz="5400" b="1" dirty="0" err="1" smtClean="0">
                <a:effectLst/>
              </a:rPr>
              <a:t>می‌تواند</a:t>
            </a:r>
            <a:r>
              <a:rPr lang="fa-IR" sz="5400" b="1" dirty="0" smtClean="0">
                <a:effectLst/>
              </a:rPr>
              <a:t> باعث افزایش سریع قند خون شود. کربوهیدرات های ساده در </a:t>
            </a:r>
            <a:r>
              <a:rPr lang="fa-IR" sz="5400" b="1" dirty="0" err="1" smtClean="0">
                <a:effectLst/>
              </a:rPr>
              <a:t>میوه‌ها</a:t>
            </a:r>
            <a:r>
              <a:rPr lang="fa-IR" sz="5400" b="1" dirty="0" smtClean="0">
                <a:effectLst/>
              </a:rPr>
              <a:t> نیز وجود دارد. اما از آنجایی که </a:t>
            </a:r>
            <a:r>
              <a:rPr lang="fa-IR" sz="5400" b="1" dirty="0" smtClean="0">
                <a:solidFill>
                  <a:schemeClr val="accent2">
                    <a:lumMod val="75000"/>
                  </a:schemeClr>
                </a:solidFill>
                <a:effectLst/>
              </a:rPr>
              <a:t>میوه کامل مملو از فیبر غذایی است، قندها کندتر تجزیه </a:t>
            </a:r>
            <a:r>
              <a:rPr lang="fa-IR" sz="5400" b="1" dirty="0" err="1" smtClean="0">
                <a:solidFill>
                  <a:schemeClr val="accent2">
                    <a:lumMod val="75000"/>
                  </a:schemeClr>
                </a:solidFill>
                <a:effectLst/>
              </a:rPr>
              <a:t>می‌شوند</a:t>
            </a:r>
            <a:r>
              <a:rPr lang="fa-IR" sz="5400" b="1" dirty="0" smtClean="0">
                <a:effectLst/>
              </a:rPr>
              <a:t>.</a:t>
            </a:r>
            <a:endParaRPr lang="en-US" sz="5400" b="1" dirty="0"/>
          </a:p>
        </p:txBody>
      </p:sp>
    </p:spTree>
    <p:extLst>
      <p:ext uri="{BB962C8B-B14F-4D97-AF65-F5344CB8AC3E}">
        <p14:creationId xmlns:p14="http://schemas.microsoft.com/office/powerpoint/2010/main" val="20381580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65125"/>
            <a:ext cx="11791665" cy="6308630"/>
          </a:xfrm>
        </p:spPr>
        <p:txBody>
          <a:bodyPr>
            <a:normAutofit/>
          </a:bodyPr>
          <a:lstStyle/>
          <a:p>
            <a:pPr algn="r"/>
            <a:r>
              <a:rPr lang="fa-IR" sz="5400" b="1" dirty="0" err="1" smtClean="0">
                <a:solidFill>
                  <a:schemeClr val="accent2"/>
                </a:solidFill>
                <a:effectLst/>
              </a:rPr>
              <a:t>کربوهیدرات‌های</a:t>
            </a:r>
            <a:r>
              <a:rPr lang="fa-IR" sz="5400" b="1" dirty="0" smtClean="0">
                <a:solidFill>
                  <a:schemeClr val="accent2"/>
                </a:solidFill>
                <a:effectLst/>
              </a:rPr>
              <a:t> پیچیده </a:t>
            </a:r>
            <a:r>
              <a:rPr lang="fa-IR" sz="5400" b="1" dirty="0" smtClean="0">
                <a:effectLst/>
              </a:rPr>
              <a:t>موجود در غلات کامل، حبوبات و سبزیجات </a:t>
            </a:r>
            <a:r>
              <a:rPr lang="fa-IR" sz="5400" b="1" dirty="0" err="1" smtClean="0">
                <a:effectLst/>
              </a:rPr>
              <a:t>تصفیه‌نشده</a:t>
            </a:r>
            <a:r>
              <a:rPr lang="fa-IR" sz="5400" b="1" dirty="0" smtClean="0">
                <a:effectLst/>
              </a:rPr>
              <a:t> نیز کندتر تجزیه </a:t>
            </a:r>
            <a:r>
              <a:rPr lang="fa-IR" sz="5400" b="1" dirty="0" err="1" smtClean="0">
                <a:effectLst/>
              </a:rPr>
              <a:t>می‌شوند</a:t>
            </a:r>
            <a:r>
              <a:rPr lang="fa-IR" sz="5400" b="1" dirty="0" smtClean="0">
                <a:effectLst/>
              </a:rPr>
              <a:t> و انرژی </a:t>
            </a:r>
            <a:r>
              <a:rPr lang="fa-IR" sz="5400" b="1" dirty="0" err="1" smtClean="0">
                <a:effectLst/>
              </a:rPr>
              <a:t>طولانی‌تری</a:t>
            </a:r>
            <a:r>
              <a:rPr lang="fa-IR" sz="5400" b="1" dirty="0" smtClean="0">
                <a:effectLst/>
              </a:rPr>
              <a:t> را فراهم </a:t>
            </a:r>
            <a:r>
              <a:rPr lang="fa-IR" sz="5400" b="1" dirty="0" err="1" smtClean="0">
                <a:effectLst/>
              </a:rPr>
              <a:t>می‌کنند</a:t>
            </a:r>
            <a:r>
              <a:rPr lang="fa-IR" sz="5400" b="1" dirty="0" smtClean="0">
                <a:effectLst/>
              </a:rPr>
              <a:t>.</a:t>
            </a:r>
            <a:endParaRPr lang="en-US" sz="5400" b="1" dirty="0"/>
          </a:p>
        </p:txBody>
      </p:sp>
    </p:spTree>
    <p:extLst>
      <p:ext uri="{BB962C8B-B14F-4D97-AF65-F5344CB8AC3E}">
        <p14:creationId xmlns:p14="http://schemas.microsoft.com/office/powerpoint/2010/main" val="8977527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0517"/>
          </a:xfrm>
        </p:spPr>
        <p:txBody>
          <a:bodyPr>
            <a:noAutofit/>
          </a:bodyPr>
          <a:lstStyle/>
          <a:p>
            <a:pPr algn="ctr"/>
            <a:r>
              <a:rPr lang="fa-IR" sz="9600" b="1" dirty="0" err="1" smtClean="0">
                <a:effectLst/>
              </a:rPr>
              <a:t>چربی‌ها</a:t>
            </a:r>
            <a:endParaRPr lang="en-US" sz="9600" b="1" dirty="0"/>
          </a:p>
        </p:txBody>
      </p:sp>
    </p:spTree>
    <p:extLst>
      <p:ext uri="{BB962C8B-B14F-4D97-AF65-F5344CB8AC3E}">
        <p14:creationId xmlns:p14="http://schemas.microsoft.com/office/powerpoint/2010/main" val="13615882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5" y="365125"/>
            <a:ext cx="11873552" cy="6376869"/>
          </a:xfrm>
        </p:spPr>
        <p:txBody>
          <a:bodyPr>
            <a:normAutofit/>
          </a:bodyPr>
          <a:lstStyle/>
          <a:p>
            <a:pPr algn="r"/>
            <a:r>
              <a:rPr lang="fa-IR" sz="4000" b="1" dirty="0" smtClean="0">
                <a:effectLst/>
              </a:rPr>
              <a:t>سوالی که بسیاری از افراد دارند این است که </a:t>
            </a:r>
            <a:r>
              <a:rPr lang="fa-IR" sz="4000" b="1" dirty="0" smtClean="0">
                <a:solidFill>
                  <a:schemeClr val="accent2"/>
                </a:solidFill>
                <a:effectLst/>
              </a:rPr>
              <a:t>کالری چاق می‌‌کند یا چربی</a:t>
            </a:r>
            <a:r>
              <a:rPr lang="fa-IR" sz="4000" b="1" dirty="0" smtClean="0">
                <a:effectLst/>
              </a:rPr>
              <a:t>؟ چربی حاوی مقادیر معینی کالری است. بر اساس </a:t>
            </a:r>
            <a:r>
              <a:rPr lang="fa-IR" sz="4000" b="1" dirty="0" err="1" smtClean="0">
                <a:effectLst/>
              </a:rPr>
              <a:t>مقاله‌ای</a:t>
            </a:r>
            <a:r>
              <a:rPr lang="fa-IR" sz="4000" b="1" dirty="0" smtClean="0">
                <a:effectLst/>
              </a:rPr>
              <a:t> در سال 2019 در </a:t>
            </a:r>
            <a:r>
              <a:rPr lang="en-US" sz="4000" b="1" dirty="0" smtClean="0">
                <a:effectLst/>
              </a:rPr>
              <a:t>Advances in Nutrition، </a:t>
            </a:r>
            <a:r>
              <a:rPr lang="fa-IR" sz="4000" b="1" dirty="0" err="1" smtClean="0">
                <a:effectLst/>
              </a:rPr>
              <a:t>چربی‌های</a:t>
            </a:r>
            <a:r>
              <a:rPr lang="fa-IR" sz="4000" b="1" dirty="0" smtClean="0">
                <a:effectLst/>
              </a:rPr>
              <a:t> غذایی در محافظت از </a:t>
            </a:r>
            <a:r>
              <a:rPr lang="fa-IR" sz="4000" b="1" dirty="0" err="1" smtClean="0">
                <a:effectLst/>
              </a:rPr>
              <a:t>اندام‌های</a:t>
            </a:r>
            <a:r>
              <a:rPr lang="fa-IR" sz="4000" b="1" dirty="0" smtClean="0">
                <a:effectLst/>
              </a:rPr>
              <a:t> حیاتی، </a:t>
            </a:r>
            <a:r>
              <a:rPr lang="fa-IR" sz="4000" b="1" dirty="0" err="1" smtClean="0">
                <a:effectLst/>
              </a:rPr>
              <a:t>عایق‌بندی</a:t>
            </a:r>
            <a:r>
              <a:rPr lang="fa-IR" sz="4000" b="1" dirty="0" smtClean="0">
                <a:effectLst/>
              </a:rPr>
              <a:t> بدن، تولید </a:t>
            </a:r>
            <a:r>
              <a:rPr lang="fa-IR" sz="4000" b="1" dirty="0" err="1" smtClean="0">
                <a:effectLst/>
              </a:rPr>
              <a:t>هورمون‌ها</a:t>
            </a:r>
            <a:r>
              <a:rPr lang="fa-IR" sz="4000" b="1" dirty="0" smtClean="0">
                <a:effectLst/>
              </a:rPr>
              <a:t> و کمک به جذب </a:t>
            </a:r>
            <a:r>
              <a:rPr lang="fa-IR" sz="4000" b="1" dirty="0" err="1" smtClean="0">
                <a:effectLst/>
              </a:rPr>
              <a:t>ویتامین‌های</a:t>
            </a:r>
            <a:r>
              <a:rPr lang="fa-IR" sz="4000" b="1" dirty="0" smtClean="0">
                <a:effectLst/>
              </a:rPr>
              <a:t> </a:t>
            </a:r>
            <a:r>
              <a:rPr lang="en-US" sz="4000" b="1" dirty="0" smtClean="0">
                <a:effectLst/>
              </a:rPr>
              <a:t>A، D، E </a:t>
            </a:r>
            <a:r>
              <a:rPr lang="fa-IR" sz="4000" b="1" dirty="0" smtClean="0">
                <a:effectLst/>
              </a:rPr>
              <a:t>و </a:t>
            </a:r>
            <a:r>
              <a:rPr lang="en-US" sz="4000" b="1" dirty="0" smtClean="0">
                <a:effectLst/>
              </a:rPr>
              <a:t>K </a:t>
            </a:r>
            <a:r>
              <a:rPr lang="fa-IR" sz="4000" b="1" dirty="0" smtClean="0">
                <a:effectLst/>
              </a:rPr>
              <a:t>نقش اساسی دارند. آنها همچنین </a:t>
            </a:r>
            <a:r>
              <a:rPr lang="fa-IR" sz="4000" b="1" dirty="0" err="1" smtClean="0">
                <a:effectLst/>
              </a:rPr>
              <a:t>می‌توانند</a:t>
            </a:r>
            <a:r>
              <a:rPr lang="fa-IR" sz="4000" b="1" dirty="0" smtClean="0">
                <a:effectLst/>
              </a:rPr>
              <a:t> تجزیه شوند و به عنوان منبع انرژی مورد استفاده قرار گیرند. </a:t>
            </a:r>
            <a:endParaRPr lang="en-US" sz="4000" b="1" dirty="0"/>
          </a:p>
        </p:txBody>
      </p:sp>
    </p:spTree>
    <p:extLst>
      <p:ext uri="{BB962C8B-B14F-4D97-AF65-F5344CB8AC3E}">
        <p14:creationId xmlns:p14="http://schemas.microsoft.com/office/powerpoint/2010/main" val="13357412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365125"/>
            <a:ext cx="11723426" cy="6199448"/>
          </a:xfrm>
        </p:spPr>
        <p:txBody>
          <a:bodyPr/>
          <a:lstStyle/>
          <a:p>
            <a:pPr algn="r"/>
            <a:r>
              <a:rPr lang="fa-IR" b="1" dirty="0" smtClean="0">
                <a:effectLst/>
              </a:rPr>
              <a:t>اگرچه </a:t>
            </a:r>
            <a:r>
              <a:rPr lang="fa-IR" b="1" dirty="0" err="1" smtClean="0">
                <a:effectLst/>
              </a:rPr>
              <a:t>کربوهیدرات‌ها</a:t>
            </a:r>
            <a:r>
              <a:rPr lang="fa-IR" b="1" dirty="0" smtClean="0">
                <a:effectLst/>
              </a:rPr>
              <a:t> منبع انرژی </a:t>
            </a:r>
            <a:r>
              <a:rPr lang="fa-IR" b="1" dirty="0" err="1" smtClean="0">
                <a:effectLst/>
              </a:rPr>
              <a:t>ترجیحی</a:t>
            </a:r>
            <a:r>
              <a:rPr lang="fa-IR" b="1" dirty="0" smtClean="0">
                <a:effectLst/>
              </a:rPr>
              <a:t> بدن هستند، اما </a:t>
            </a:r>
            <a:r>
              <a:rPr lang="fa-IR" b="1" dirty="0" err="1" smtClean="0">
                <a:effectLst/>
              </a:rPr>
              <a:t>چربی‌ها</a:t>
            </a:r>
            <a:r>
              <a:rPr lang="fa-IR" b="1" dirty="0" smtClean="0">
                <a:effectLst/>
              </a:rPr>
              <a:t> </a:t>
            </a:r>
            <a:r>
              <a:rPr lang="fa-IR" b="1" dirty="0" err="1" smtClean="0">
                <a:effectLst/>
              </a:rPr>
              <a:t>فشرده‌تر</a:t>
            </a:r>
            <a:r>
              <a:rPr lang="fa-IR" b="1" dirty="0" smtClean="0">
                <a:effectLst/>
              </a:rPr>
              <a:t> هستند و مقادیر بیشتری انرژی را در فضای کمتر ذخیره </a:t>
            </a:r>
            <a:r>
              <a:rPr lang="fa-IR" b="1" dirty="0" err="1" smtClean="0">
                <a:effectLst/>
              </a:rPr>
              <a:t>می‌کنند</a:t>
            </a:r>
            <a:r>
              <a:rPr lang="fa-IR" b="1" dirty="0" smtClean="0">
                <a:effectLst/>
              </a:rPr>
              <a:t>. بنابراین، </a:t>
            </a:r>
            <a:r>
              <a:rPr lang="fa-IR" b="1" dirty="0" err="1" smtClean="0">
                <a:solidFill>
                  <a:schemeClr val="accent2"/>
                </a:solidFill>
                <a:effectLst/>
              </a:rPr>
              <a:t>چربی‌ها</a:t>
            </a:r>
            <a:r>
              <a:rPr lang="fa-IR" b="1" dirty="0" smtClean="0">
                <a:solidFill>
                  <a:schemeClr val="accent2"/>
                </a:solidFill>
                <a:effectLst/>
              </a:rPr>
              <a:t> </a:t>
            </a:r>
            <a:r>
              <a:rPr lang="fa-IR" b="1" dirty="0" err="1" smtClean="0">
                <a:solidFill>
                  <a:schemeClr val="accent2"/>
                </a:solidFill>
                <a:effectLst/>
              </a:rPr>
              <a:t>مولکول‌های</a:t>
            </a:r>
            <a:r>
              <a:rPr lang="fa-IR" b="1" dirty="0" smtClean="0">
                <a:solidFill>
                  <a:schemeClr val="accent2"/>
                </a:solidFill>
                <a:effectLst/>
              </a:rPr>
              <a:t> اصلی ذخیره انرژی در </a:t>
            </a:r>
            <a:r>
              <a:rPr lang="fa-IR" b="1" dirty="0" err="1" smtClean="0">
                <a:solidFill>
                  <a:schemeClr val="accent2"/>
                </a:solidFill>
                <a:effectLst/>
              </a:rPr>
              <a:t>دراز‌مدت</a:t>
            </a:r>
            <a:r>
              <a:rPr lang="fa-IR" b="1" dirty="0" smtClean="0">
                <a:solidFill>
                  <a:schemeClr val="accent2"/>
                </a:solidFill>
                <a:effectLst/>
              </a:rPr>
              <a:t> بدن هستند</a:t>
            </a:r>
            <a:r>
              <a:rPr lang="fa-IR" b="1" dirty="0" smtClean="0">
                <a:effectLst/>
              </a:rPr>
              <a:t>. در واقع، هنگامی که کالری اضافی مصرف </a:t>
            </a:r>
            <a:r>
              <a:rPr lang="fa-IR" b="1" dirty="0" err="1" smtClean="0">
                <a:effectLst/>
              </a:rPr>
              <a:t>می‌شود</a:t>
            </a:r>
            <a:r>
              <a:rPr lang="fa-IR" b="1" dirty="0" smtClean="0">
                <a:effectLst/>
              </a:rPr>
              <a:t>، در بافت چربی ذخیره </a:t>
            </a:r>
            <a:r>
              <a:rPr lang="fa-IR" b="1" dirty="0" err="1" smtClean="0">
                <a:effectLst/>
              </a:rPr>
              <a:t>می‌شود</a:t>
            </a:r>
            <a:r>
              <a:rPr lang="fa-IR" b="1" dirty="0" smtClean="0">
                <a:effectLst/>
              </a:rPr>
              <a:t>.</a:t>
            </a:r>
            <a:endParaRPr lang="en-US" dirty="0"/>
          </a:p>
        </p:txBody>
      </p:sp>
    </p:spTree>
    <p:extLst>
      <p:ext uri="{BB962C8B-B14F-4D97-AF65-F5344CB8AC3E}">
        <p14:creationId xmlns:p14="http://schemas.microsoft.com/office/powerpoint/2010/main" val="393596583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5926"/>
          </a:xfrm>
        </p:spPr>
        <p:txBody>
          <a:bodyPr>
            <a:noAutofit/>
          </a:bodyPr>
          <a:lstStyle/>
          <a:p>
            <a:pPr algn="ctr"/>
            <a:r>
              <a:rPr lang="fa-IR" sz="9600" b="1" dirty="0" smtClean="0">
                <a:effectLst/>
              </a:rPr>
              <a:t>پروتئین</a:t>
            </a:r>
            <a:endParaRPr lang="en-US" sz="9600" b="1" dirty="0"/>
          </a:p>
        </p:txBody>
      </p:sp>
    </p:spTree>
    <p:extLst>
      <p:ext uri="{BB962C8B-B14F-4D97-AF65-F5344CB8AC3E}">
        <p14:creationId xmlns:p14="http://schemas.microsoft.com/office/powerpoint/2010/main" val="50428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TotalTime>
  <Words>2907</Words>
  <Application>Microsoft Office PowerPoint</Application>
  <PresentationFormat>Widescreen</PresentationFormat>
  <Paragraphs>152</Paragraphs>
  <Slides>128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128</vt:i4>
      </vt:variant>
    </vt:vector>
  </HeadingPairs>
  <TitlesOfParts>
    <vt:vector size="133" baseType="lpstr">
      <vt:lpstr>Arial</vt:lpstr>
      <vt:lpstr>Calibri</vt:lpstr>
      <vt:lpstr>Calibri Light</vt:lpstr>
      <vt:lpstr>Times New Roman</vt:lpstr>
      <vt:lpstr>Office Theme</vt:lpstr>
      <vt:lpstr>PowerPoint Presentation</vt:lpstr>
      <vt:lpstr>تغذیه سالم چیست؟ معرفی سه اصل تغذیه سالم و بیان اصول آن مشخصات منحصر به‌ فرد این تغذیه مواد غذایی موجود در یک تغذیه سالم چیست؟ هرم غذايي چيست؟ تغذیه ناسالم چیست؟ مشخصات تغذیه ناسالم تفاوت تغذیه سالم و ناسالم چیست؟ مزایای و فواید تغذیه سالم  کالری چیست؟ کمبود کالری به چه معناست؟ کالری مازاد به چه معناست؟  کالری درشت‌مغذی‌ها کربوهیدرات‌های ساده کربوهیدرات‌های پیچیده چربی‌ها پروتئین ها آیا تمام کالری‌ها یکسان هستند؟  فروکتوز در برابر گلوکز</vt:lpstr>
      <vt:lpstr>تغذیه سالم چیست؟   </vt:lpstr>
      <vt:lpstr>تغذيه صحيح يعني رعايت دو اصل تعادل و تنوع در برنامه غذايي روزانه. تعادل به معني مصرف مقادير كافي از مواد مورد نياز براي حفظ سلامت بدن است و تنوع يعني مصرف انواع مختلف مواد غذايي كه در 4 گروه اصلي غذايي معرفي مي شوند. بهترين راه اطمينان از تعادل و تنوع در غذاي روزانه استفاده از هر 4 گروه اصلي غذايي است.</vt:lpstr>
      <vt:lpstr>معرفی سه اصل تغذیه سالم و بیان اصول آن </vt:lpstr>
      <vt:lpstr>اصل اول</vt:lpstr>
      <vt:lpstr>انگیزه  انگیزه مقدمه راه است .بدون انگیزه حتی نمی‌توان به انجام فعالیت‌های ساده پرداخت چه برسد، به‌تناسب اندام و پیروی از یک تغذیه سالم که پروسه‌ای طولانی و بلندمدت است. </vt:lpstr>
      <vt:lpstr>دومین اصل</vt:lpstr>
      <vt:lpstr> دانش تغذیه برای کسب چنین مزیتی باید یا به مطالعه در این حوزه پرداخت یا از دانش متخصصان تغذیه بهره‌مند شد. </vt:lpstr>
      <vt:lpstr>سومین اصل</vt:lpstr>
      <vt:lpstr>اصل سوم تقویت و بهبود نگرش مثبت به‌ سلامتی است.  این نگرش مثبت باعث می‌شود، رفتار تغذیه‌ای ما به ‌کل نسبت به گذشته تغییر نماید. بدین ترتیب ارکان سلامتی و کامیابی را با قدرت بیشتری درک نموده و اجرا کنیم.</vt:lpstr>
      <vt:lpstr>وقتی مشاهده می‌کنیم، تغذیه نه ‌تنها جسم را تحت تأثیرات خود به سمتی خاص هدایت می‌کند، بلکه روح و روان آدمی را نیز تحت سلطه خود قرار می‌دهد، به اهمیت آن بیش ‌از پیش پی می‌بریم .</vt:lpstr>
      <vt:lpstr>هیچ‌ کدام از ارگان‌های بدن از قلب، مغز و دستگاه عصبی گرفته تا کلیه، کبد و پوست و مو نمی‌توانند، بدون یک تغذیه سالم عملکرد ایده‌آل خود را ارائه دهند. بدین ترتیب برای آنکه بدانیم، تغذیه سالم چیست؟ باید بگوییم، این نوع تغذیه دارای مشخصات خاصی است که می‌تواند فرد را در برابر عوامل بیماری مصون نموده و توان دفاعی وی را در برابر تهاجم‌های محیطی افزایش دهد. </vt:lpstr>
      <vt:lpstr>  مشخصات منحصر به‌ فرد این تغذیه </vt:lpstr>
      <vt:lpstr>مشخصه دوم:  متعادل بودن حجم کالری این تغذیه با نسبت فعالیت بدنی </vt:lpstr>
      <vt:lpstr>مشخصه سوم:  توانایی حفظ وزن نرمال با مصرف آن  </vt:lpstr>
      <vt:lpstr>مشخصه چهارم:  دارای حداقل چاشنی‌های مضر (قند، شکر، نمک) و جایگزینی با ادویه‌های سودمند </vt:lpstr>
      <vt:lpstr>مشخصه پنجم:  وجود انواع نان و غلات سبوس‌دار </vt:lpstr>
      <vt:lpstr>مشخصه ششم:  بهره‌مندی از مقادیر ضروری لبنیات و فراورده‌های شیری </vt:lpstr>
      <vt:lpstr>مشخصه هفتم:  دارای انواع گوشت‌های سفید کم‌ چرب </vt:lpstr>
      <vt:lpstr>مشخصه هشتم:  وجود درصدهای قابل قبولی از غلات و مغزها </vt:lpstr>
      <vt:lpstr>مشخصه نهم:  توجه به مقدار کافی آب و نوشیدنی‌های طبیعی </vt:lpstr>
      <vt:lpstr>مشخصه دهم:  گنجاندن انواع سبزی‌ها و میوه‌های تازه</vt:lpstr>
      <vt:lpstr>PowerPoint Presentation</vt:lpstr>
      <vt:lpstr>مواد غذایی موجود در یک تغذیه سالم چیست؟ </vt:lpstr>
      <vt:lpstr>انواع پروتئین‌ها:  گوشت مرغ ، ماهی و میگو</vt:lpstr>
      <vt:lpstr>میوه‌ها:   موز، آناناس، کیوی، طالبی، سیب، خیار و …</vt:lpstr>
      <vt:lpstr>سبزی‌ها:  سیب‌زمینی، هویج، کرفس، کاهو، گوجه‌فرنگی و …</vt:lpstr>
      <vt:lpstr>غلات:  نان سبوس‌دار، پاستا، جو دوسر و …</vt:lpstr>
      <vt:lpstr>چربی‌ها:  روغن‌زیتون، روغن ماهی، کره بادام‌زمینی و …</vt:lpstr>
      <vt:lpstr>مغزها: بادام، پسته، فندق و …</vt:lpstr>
      <vt:lpstr>PowerPoint Presentation</vt:lpstr>
      <vt:lpstr>هرم غذايي چيست؟</vt:lpstr>
      <vt:lpstr> هرم غذايي نشان دهنده گروه هاي غذايي و موادي است كه در هر گروه جاي مي گيرند. قرار گرفتن موادغذايي در بالاي هرم كه كمترين حجم را در هرم اشغال مي كند به اين معني است كه افراد بزرگسال بايد از اين دسته از مواد غذايي كمتر مصرف كنند (مانند قندها و چربي ها) هر چه از بالاي هرم به سمت پايين نزديك مي شويم حجمي كه گروه هاي غذايي به خود اختصاص مي دهند بيشتر مي شود كه به اين معني است كه مقدار مصرف روزانه اين دسته از مواد غذايي بايد بيشتر باشد. شناسايي گروههاي غذايي به عنوان راهنمايي براي تعذيه كليه گروههاي سني در جامعه ضروري است و پايه و اساس برنامه ريزي غذايي همه افراد مي باشد كه البته در گروههاي سني مختلف قابل انطباق با شرايط ويژه آن گروه بوده و در فصل مربوطه به تفاوت در سهم گروههاي غذايــي و توصيه هاي تغذيه اي خاص آن اشاره شده است. </vt:lpstr>
      <vt:lpstr>تغذیه ناسالم چیست؟</vt:lpstr>
      <vt:lpstr>مشخصات تغذیه ناسالم</vt:lpstr>
      <vt:lpstr>سرشار از کالری بالا ارزش غذایی بسیار پایین حاوی روغن فراوان به دلیل غوطه‌ور بودن در روغن در زمان طبخ طرز پخت فوری و تحت حرارت بالا حاوی مواد غذایی ناسالم یا غیربهداشتی حاوی قند و نمک فراوان نداشتن فیبر کافی و تجمع بلندمدت در معده حاوی پروتئینی در حد صفر دارای مواد افزودنی، نگه‌دارنده و ترکیبات غیرمجاز وجود قندهای تصفیه نشده فراوان</vt:lpstr>
      <vt:lpstr>تفاوت تغذیه سالم و ناسالم چیست؟</vt:lpstr>
      <vt:lpstr>تفاوت اول:  تضمین سلامت جسم و رشد بدن در مقابل تخریب و تضعیف آن </vt:lpstr>
      <vt:lpstr>همان‌قدر که تغذیه سالم یکی از اساسی‌ترین موارد در سلامت جسم و رشد بدن به شمار می‌رود، تغذیه ناسالم می‌تواند، ضربات مهلکی را بر این دو عنصر حیاتی وارد سازد. ازاین‌رو تأخیر در رشد کودکان، چاقی مفرط و متوقف شدن قد و از سوی دیگر عدم رشد ذهنی، فکری و شناختی افراد از عواقب یک انتخاب نادرست و گنجاندن مواد غذایی ناسالم در سبد غذایی خانواده است.</vt:lpstr>
      <vt:lpstr>تفاوت دوم:  بهبود خلق‌وخو در مقابل ایجاد تنش‌های عصبی</vt:lpstr>
      <vt:lpstr>کسانی که به مواد غذایی سالم روی می‌آورند با خلق‌وخوی بهتر، نگرش مثبت‌تر و کارکرد سلول‌های مغزی مطلوب‌تر روبرو هستند. حال‌ آنکه نارسایی‌های عصبی و روانی، ناتوانی‌های مغزی، افت سلامت سلول‌های مغزی از نتایج بد یک رژیم ناسالم است که زندگی افراد به مخاطره می‌اندازد و آرامش را از آنها سلب می‌کند.</vt:lpstr>
      <vt:lpstr>تفاوت سوم:  بهبود سطح کیفی زندگی در مقابل پیری زودرس و کاهش عمر </vt:lpstr>
      <vt:lpstr>به‌ راستی از دیگر تفاوت‌های بین تغذیه سالم و ناسالم چیست؟ که یکی از این دو را حیات‌بخش و دیگری را قاتل زندگی می‌دانند. باید اعتراف نمود زندگی سعادتمندانه در انتظار افرادی است که پیروی از تغذیه سالم را شیوه و سلوک زندگی خود قرار داده‌اند. ولی در مقابل قربانیان پیری زودرس، مرگ‌ ومیر و سوءتغذیه اکثراً از میان افرادی انتخاب می‌شوند که به رژیم غذایی سالم علاقه‌ای نشان نمی‌دهد.</vt:lpstr>
      <vt:lpstr>تفاوت چهارم:  مملو از ویتامین‌ها و مواد مفید در مقابل حاوی مواد کم انرژی و پرکالری</vt:lpstr>
      <vt:lpstr>اغلب کسانی که از تغذیه سالم تبعیت نمی‌کنند با ضعف در استخوان‌ها، بیماری‌های پوستی و کمبود انرژی دست‌ به‌ گریبان هستند. این وعده‌های غذایی فاقد املاح و مواد معدنی مفید برای بدن بوده و سلول‌های بدن را با فقر مواد مغذی درگیر می‌سازند. ولی وعده‌های سالم دربردارنده‌ی انواع گروه‌های غذایی بوده، از این‌ رو خطر ابتلا به بیماری را در افراد کاهش می‌دهند و با انرژی کم و کالری فراوان مصرف‌کنندگان خود را فریب نمی‌دهند.</vt:lpstr>
      <vt:lpstr>تفاوت پنجم:  حفظ تعادل در میزان مصرف در مقابل مصرف بی‌رویه و بی‌برنامه </vt:lpstr>
      <vt:lpstr>یکی از سه اصل تغذیه سالم که در ابتدای مطلب به‌صورت کامل بدان‌ها پرداختیم ، داشتن دانش تغذیه‌ای است. در سایه این دانش نه ‌تنها بر نوع مواد غذایی سالم اشراف کامل می‌یابیم، بلکه بر میزان دقیق مصرف اصولی و روزانه آنها نیز آگاه می‌شویم. بدین ترتیب با توجه به این نکات از یک رژیم غذایی سالم تبعیت نموده و به تعادل غذایی دست می‌یابیم. ولی در تغذیه‌های ناسالم گاهاً به دلیل علاقه، فرد به‌ صورت افراطی به مصرف یک ماده غذایی پرداخته و به بدن خود صدمه وارد می‌سازد.</vt:lpstr>
      <vt:lpstr>تفاوت ششم: افزایش توانایی بدن در مقابل بیماری‌های  غیر واگیر در مقابل تجربه حالت بیمارگونه </vt:lpstr>
      <vt:lpstr>باید بگوییم، بیماری‌های غیر واگیر مانند دیابت، سرطان، فشارخون و … در سایه یک تغذیه سالم تا حد زیادی از افراد به دور هستند. ولی در زمان مصرف غذاهای ناسالم نه‌ تنها تضمینی از این باب وجود ندارد، بلکه بدن این افراد در برابر انواع بیماری‌های ویروسی، میکروبی، باکتریایی و … نیز بسیار ضعیف عمل نموده و به ‌سرعت درگیر عوارض وخیم این عوامل بیماری‌زا می‌شود.</vt:lpstr>
      <vt:lpstr>تفاوت هفتم: کاهش یا افزایش وزن سریع در مقابل استپ وزنی</vt:lpstr>
      <vt:lpstr>مصرف وعده‌های غذایی حاوی انواع میوه‌ها، سبزی‌های تازه، دانه‌ها و غلات بدن شما را مستعد و آماده برای کاهش یا افزایش وزن می‌سازد. بدین ترتیب هر زمان که تمایل داشته باشید، می‌توانید هر دو گونه اضافه‌وزن یا کاهش وزن را بدون دردسر و فارغ از مشکلات تجربه نمایید. این در حالی است که تغذیه ناسالم هرگونه تغییر وزن را برای شما دشوار ساخته زیرا با استپ وزنی شدید مواجهتان می‌سازد.</vt:lpstr>
      <vt:lpstr>مزایای و فواید تغذیه سالم</vt:lpstr>
      <vt:lpstr>وقتی با یک تغذیه سالم همراه شوید و تمامی ارکان زندگی خود را بر اساس اصول جاری آن چیدمان نمایید، دنیایی از مزایا به سمت شما سرازیر می‌شود که تمامی بخش‌های فردی، اجتماعی، شغلی و … شما را در برمی‌گیرد. در این بخش بیشتر باب فواید تغذیه سالم مانور داده و شما را با مهم‌ترین آنها آشنا می‌سازیم.</vt:lpstr>
      <vt:lpstr>رسیدن به تعادل وزنی با کاهش اشتها  تناسب ‌اندام با شکمی تخت  کاهش خطر ابتلا به دیابت نوع 2  بهبود عملکرد قلب و عروق و کاهش ابتلا به مشکلات قلبی  کاهش خطر ابتلا به انواع سرطان‌ها  تأمین انرژی برای فعالیت‌ها به مدد کربوهیدرات‌ها و ویتامین‌های ضروری مانند A، B،E و C  </vt:lpstr>
      <vt:lpstr>حفظ سلامت پوست و مو  سلامت دستگاه گوارش و بهبود فرآیند هضم، جذب و دفع بهبود سطح کیفی لثه و دندان‌ها   کاهش اختلال در عملکرد تیروئید  کاهش حملات استرس‌زا و نوسانات هورمون‌های استرس(آدرنالین و کورتیزول) و بهبود خلق‌وخو  تجربه یک خواب راحت به ‌دور از اختلالات خواب </vt:lpstr>
      <vt:lpstr>کالری چیست؟</vt:lpstr>
      <vt:lpstr>PowerPoint Presentation</vt:lpstr>
      <vt:lpstr>در فیزیک، ۱ کالری اینگونه تعریف می‌شود: “مقدار انرژی است که با کمک آن بتوانیم دمای ۱ کیلو گرم آب را به اندازه ۱ درجه سانتیگراد بالا ببریم. یعنی اگر ما یک سطح آب (به اندازه ۱ کیلو گرم داشته باشیم و دمای آن ۲۰ درجه باشد)، آن مقدار گرمایی که به آب می دهیم تا دمایش بشود ۲۱ درجه معادل ۱ کالری انرژی است.” </vt:lpstr>
      <vt:lpstr>یک مثل ساده برای درک بهتر مفهوم کالری بیایید برای درک بهتر مفهوم کالری، یک مثال ساده را بررسی کنیم. ما یک ماشین را مثال می‌زنیم. ماشینی که برای روشن شدن و حرکت کردن نیاز به سوخت دارد. ما فرض می کنیم که سوخت ماشین، بنزین است. در داخل ماشین، سازوکارهایی وجود دارد که بنزین را مصرف کرده و انرژی لازم برای روشن شدن و حرکت را فراهم می کند. انرژی که از سوختن بنزین به دست میاید چیزی مشابه با کالری است. </vt:lpstr>
      <vt:lpstr>چیزهایی که ما میخوریم در نقش سوخت هستند. در واقع همان بنزینی هستند که وارد باک خودرو می شود. مواد غذایی مصرفی ما، هر کدام مقادیری انرژی در خود ذخیره دارند و بعد از خورده شدن توسط سازوکارها و فعالیت سلول های داخل بدن، انرژی داخل آن ها آزاد شده و توسط سلول ها مصرف می شود تا آن ها بتوانند فعالیت های حیاتی بدن ما را انجام دهند.  </vt:lpstr>
      <vt:lpstr>پس زمانی که گفته می شود یک موز برابر با ۱۰۰ کالری انرژی دارد یعنی مصرف این موز می تواند ۱۰۰ واحد انرژی به بدن ما بدهد. و زمانی که گفته می شود ۱۰ دقیقه پیاده روی ۲۰۰ کالری انرژی نیاز دارد، یعنی به ازای فعالیت پیاده روی که ما انجام می دهیم نیاز است ۱۰۰ کالری از مجموع انرژی که داریم را مصرف کنیم.</vt:lpstr>
      <vt:lpstr>هر ماده غذایی و نوشیدنی، حاوی انرژی است که در پیوندهای شیمیایی محبوس شده است.  هنگامی که غذا یا نوشیدنی خورده می‌شود، توسط بدن شما متابولیزه یا تجزیه می‌شود تا انرژی ذخیره شده را آزاد کند.  سلول‌های شما سپس این انرژی آزاد شده را جذب کرده و از آن برای تامین عملکردهای طبیعی بدن لازم برای بقا استفاده می‌کنند.</vt:lpstr>
      <vt:lpstr>برای اندازه گیری انرژی استخراج شده و مصرف شده از غذاها و نوشیدنی‌ها، از واحدی به نام کالری استفاده می‌کنیم. به عبارت دیگر، یک کالری، یک واحد استاندارد برای اندازه‌گیری انرژی است. کالری یا همان کیلوکالری، واحد انرژی آزاد شده در مواد غذایی مختلف است.</vt:lpstr>
      <vt:lpstr>نکته</vt:lpstr>
      <vt:lpstr>وقتی در مورد میزان انرژی موجود در آنچه می‌خوریم و می‌نوشیم صحبت می کنیم، در واقع منظورمان کیلوگرم کالری یا کیلو کالری است، واحدی که برابر با ۱۰۰۰ کالری است. کیلوکالری مناسب‌ترین واحد اندازه‌گیری غذا و نوشیدنی است؛ زیرا راحت‌تر می‌توان گفت که یک موز متوسط، ​​حاوی ۱۰۵ کیلوکالری است تا ۱۰۵۰۰۰ کالری. اما، در کاربردهای غیر علمی رایج، ما از «کالری» به معنای «کیلوکالری» استفاده می‌کنیم. بنابراین، می گوییم که موز ۱۰۵ کالری دارد.</vt:lpstr>
      <vt:lpstr>مقدار کالری مورد نیاز سنین مختلف باید به این نکته مهم توجه داشته باشید که مقدار کالری مورد نیاز سنین مختلف متفاوت است؛ حتی زنان و مردان نیز باید مقدار کالری متفاوتی را در طول روز مصرف کنند. </vt:lpstr>
      <vt:lpstr>خانم‌ها</vt:lpstr>
      <vt:lpstr>PowerPoint Presentation</vt:lpstr>
      <vt:lpstr>آقایان</vt:lpstr>
      <vt:lpstr>  </vt:lpstr>
      <vt:lpstr>کودکان و نوجوانان</vt:lpstr>
      <vt:lpstr>PowerPoint Presentation</vt:lpstr>
      <vt:lpstr>به خاطر داشته باشید که کاهش کالری دریافتی کودک ممکن است خطر کمبودهای تغذیه‌ای، رشد آهسته و ایجاد رابطه ناسالم با غذا یا اختلال خوردن را افزایش دهد.</vt:lpstr>
      <vt:lpstr>میزان دریافت کالری و انرژی در افراد یکسان نیست! شاید تصور کنید که بدن همه انسان‌ها به یک میزان انرژی دریافت می‌کند اما این درست نیست. به عنوان مثال، ما می‌دانیم که یک عدد سیبِ کوچکِ رسیده، به اندازه ۱۰۰ گرم، (۵۲.۱) کالری انرژی دارد، اما آیا هر کسی که این سیب را بخورد، دقیقا همان ۵۲.۱ کالری انرژی دریافت می‌کند؟ البته که نه.  </vt:lpstr>
      <vt:lpstr>میزانِ دریافتِ کالری از مواد غذاییِ مصرفی در افرادِ مختلف، بسته به عواملی مثل سطح آنزیم‌ها، باکتری‌های روده، و حتی ویژگی‌های خود روده (مثل طول روده) متفاوت است. بنابراین هر کسی مقداری کمتر (یا حتی بیشتر) از ۵۲.۱ کالری انرژی از خوردن یک سیب کوچک دریافت می کند. یعنی مثلا ممکن است سطح آنزیم‌های گوارشی زهره نسبت به فرهاد کمتر باشد. و اینجا است که فرهاد ۵۳ کالری از سیب انرژی می‌گیرد ولی زهره تنها ۴۵ کالری انرژی دریافت می‌کند. که این طبیعی است.</vt:lpstr>
      <vt:lpstr> همیشه برچسب ارزش غذایی روی خوراکی ها را بخوانید </vt:lpstr>
      <vt:lpstr>معمولا روی اغلب مواد خوراکی که از بیرون و به صورت بسته بندی می‌خریم، برچسپ ارزش مواد غذایی وجود دارد که میزان انژری داخل بسته بندی را مشخص می کند. به عنوان مثال برچسپ بالا و برچسپ زیر به ترتیب مربوط به ارزش غذایی بیسکوییت و ماست پرچرب است.</vt:lpstr>
      <vt:lpstr>PowerPoint Presentation</vt:lpstr>
      <vt:lpstr>PowerPoint Presentation</vt:lpstr>
      <vt:lpstr>مشاهده این برچسپ ها به ما کمک می کند تا میزان کالری دریافتی خود را اندازه گیری کنیم و بهتر به کاهش وزن یا حتی وزنگیری اقدام کنیم. به یاد داشته باشید که ممکن است شما به میزان کمتر یا حتی اندکی بیشتر از چیزی که روی برچسپ مواد غذایی درج شده کالری دریافت کنید پس به این نکته هم توجه کنید.</vt:lpstr>
      <vt:lpstr>ورزش</vt:lpstr>
      <vt:lpstr>یکی دیگر از دلایل مهم مصرف انرژی، ورزش است. البته نیازهای کالری، بسته به نوع، مدت، دفعات و شدت فعالیت بدنی متفاوت است. برای افرادی که ورزش را جزئی از برنامه منظم خود قرار می‌دهند، انرژی مورد نیاز باید برای سوخت‌رسانی و حفظ توده عضلانی کافی باشد.</vt:lpstr>
      <vt:lpstr>افرادی که توده عضلانی بیشتری دارند، سریع‌تر کالری می‌سوزانند. از سوی دیگر، کسانی که از نظر بدنی کم‌تحرک هستند و توده عضلانی کمتری دارند، کالری کمتری می‌سوزانند. بنابراین، تمرینات قدرتی می‌تواند به افزایش سرعت سوزاندن کالری کمک کند.</vt:lpstr>
      <vt:lpstr>مراحل در حال تغییر زندگی نیز بر نیازهای کالری شما تأثیر می‌گذارد : 1. در دوره بارداری 2. دوره سالمندی 3. دوره بیماری</vt:lpstr>
      <vt:lpstr>در دوران بارداری، انرژی بیشتری برای حمایت از رشد و تکامل جنین مورد نیاز است. طبق گفته کالج آمریکایی متخصصان زنان و زایمان، سه ماهه دوم و سوم بارداری به ۳۴۰ تا ۴۵۰ کالری اضافی در روز نیاز دارد.  با این حال، با افزایش سن ممکن است برعکس این موضوع صادق باشد. در طول سال‌های آخر زندگی، به دلیل فعالیت بدنی کمتر و کاهش توده عضلانی، نیازهای کالری ممکن است کاهش یابد. بنابراین، حفظ توده عضلانی کافی با افزایش سن مهم است.  بیماری‌های خاص نیز می‌تواند نیاز کالری را افزایش یا کاهش دهد. میکروبیوم روده شما ممکن است بر تعداد کالری که از غذا استخراج می‌کنید نیز تأثیر بگذارد.</vt:lpstr>
      <vt:lpstr>کمبود کالری به چه معناست؟  کسری کالری زمانی اتفاق می‌افتد که شما کالری کمتری نسبت به کالری که می‌سوزانید مصرف کنید. در این صورت می‌توانید با افزایش کالری دریافتی به تعادل کالری بدن دست پیدا کنید.</vt:lpstr>
      <vt:lpstr>کالری مازاد به چه معناست؟  وقتی کالری دریافتی شما به طور مداوم بیشتر از تعداد کالری‌هایی است که می‌سوزانید، وارد کالری مازاد می‌شوید و متاسفانه افزایش وزن را تجربه می‌کنید.</vt:lpstr>
      <vt:lpstr>کالری درشت‌مغذی‌ها  تقریباً هر چیزی که ما مصرف می‌کنیم دارای کالری است و این کالری‌ها از سه منبع انرژی یعنی کربوهیدرات‌ها، پروتئین‌ها و چربی‌ها می‌‌آیند.</vt:lpstr>
      <vt:lpstr>کالری درشت مغذی در هر گرم:  کربوهیدرات: ۴ کالری در هر گرم  چربی‌ها: ۹ کالری در هر گرم  پروتئین: ۴ کالری در هر گرم</vt:lpstr>
      <vt:lpstr>PowerPoint Presentation</vt:lpstr>
      <vt:lpstr>کربوهیدرات‌ها  وقتی کربوهیدرات می‌خورید، دستگاه گوارش شما آنها را به قندی به نام گلوکز تجزیه می‌کند – منبع سوخت اولیه برای مغز، گلبول‌های قرمز خون و سیستم عصبی.</vt:lpstr>
      <vt:lpstr>بسته به تعداد مولکول‌های قند موجود در آنها، کربوهیدرات‌ها را می‌توان به دو دسته  ساده یا پیچیده طبقه‌بندی کرد .</vt:lpstr>
      <vt:lpstr>کربوهیدرات‌های ساده: موجود در قند و آب میوه را می‌توان به راحتی شکسته و به عنوان انرژی مورد استفاده قرار داد، اما همچنین می‌تواند باعث افزایش سریع قند خون شود. کربوهیدرات های ساده در میوه‌ها نیز وجود دارد. اما از آنجایی که میوه کامل مملو از فیبر غذایی است، قندها کندتر تجزیه می‌شوند.</vt:lpstr>
      <vt:lpstr>کربوهیدرات‌های پیچیده موجود در غلات کامل، حبوبات و سبزیجات تصفیه‌نشده نیز کندتر تجزیه می‌شوند و انرژی طولانی‌تری را فراهم می‌کنند.</vt:lpstr>
      <vt:lpstr>چربی‌ها</vt:lpstr>
      <vt:lpstr>سوالی که بسیاری از افراد دارند این است که کالری چاق می‌‌کند یا چربی؟ چربی حاوی مقادیر معینی کالری است. بر اساس مقاله‌ای در سال 2019 در Advances in Nutrition، چربی‌های غذایی در محافظت از اندام‌های حیاتی، عایق‌بندی بدن، تولید هورمون‌ها و کمک به جذب ویتامین‌های A، D، E و K نقش اساسی دارند. آنها همچنین می‌توانند تجزیه شوند و به عنوان منبع انرژی مورد استفاده قرار گیرند. </vt:lpstr>
      <vt:lpstr>اگرچه کربوهیدرات‌ها منبع انرژی ترجیحی بدن هستند، اما چربی‌ها فشرده‌تر هستند و مقادیر بیشتری انرژی را در فضای کمتر ذخیره می‌کنند. بنابراین، چربی‌ها مولکول‌های اصلی ذخیره انرژی در دراز‌مدت بدن هستند. در واقع، هنگامی که کالری اضافی مصرف می‌شود، در بافت چربی ذخیره می‌شود.</vt:lpstr>
      <vt:lpstr>پروتئین</vt:lpstr>
      <vt:lpstr>اگرچه انرژی را می‌توان از پروتئین به دست آورد، اما بدن ترجیح می‌دهد از این درشت مغذی برای ترمیم بافت‌ها، سنتز آنتی‌بادی‌های محافظ ایمنی، ایجاد آنزیم‌ها، تولید هورمون‌ها، تعادل pH و انتقال مواد مغذی به داخل و خارج سلول‌ها استفاده کند. این بدان معناست که پروتئین به ندرت به عنوان منبع انرژی استفاده می‌شود.</vt:lpstr>
      <vt:lpstr>به منظور ذخیره پروتئین برای عملکردهای اولیه آن، ابتدا از کربوهیدرات‌ها و چربی‌ها به عنوان سوخت استفاده می‌شود. بنابراین، مصرف مقادیر کافی کربوهیدرات و چربی برای جلوگیری از تبدیل پروتئین به انرژی، بسیار مهم است. اگر بدن منبع کالری کافی از کربوهیدرات‌ها و چربی‌ها دریافت نکند، می‌تواند پروتئین را تجزیه کرده و به ازای هر گرم پروتئین مصرفی، ۴ کیلو کالری دریافت کند. غذاهای غنی از پروتئین عبارتند از: گوشت، تخم مرغ، لبنیات، حبوبات، آجیل و دانه‌ها.</vt:lpstr>
      <vt:lpstr>آیا تمام کالری‌ها یکسان هستند؟ </vt:lpstr>
      <vt:lpstr>برخی بر این باورند که یک کالری، یک کالری است و اهمیتی ندارد که ۱۰۰ کالری شیرینی خورده باشید یا بروکلی، هر دو یک تاثیر را روی وزن‌تان می‌گذارند. اما وقتی این کالری وارد بدن می‌شود دیگر همه چیز به این سادگی نیست. بدن انسان سیستم بیوشیمیایی بسیار پیچیده به همراه فرآیندهای دقیق دارد که تعادل انرژی را تنظیم می‌کند. در ادامه می‌خواهیم با چند مثال اثبات‌شده به شما نشان دهیم که چرا یک کالری آن چیزی نیست که فکر می‌کنید .</vt:lpstr>
      <vt:lpstr>فروکتوز در برابر گلوکز:  دو قند ساده در رژیم غذایی به نام‌های گلوکز و فروکتوز وجود دارند. این دو در هر گرم کالری یکسانی دارند اما نحوه سوخت و سازشان در بدن متفاوت از یکدیگر است. گلوکز توسط تمام بافت‌های بدن اما فروکتوز توسط کبد و در مقدار قابل توجهی سوخت و ساز می‌شود.</vt:lpstr>
      <vt:lpstr>مقدار برابر کالری از گلوکز و فروکتوز اثرات متفاوتی روی گرسنگی، هورمون‌ها و سلامت متابولیک می‌گذارند. پس بررسی مواد مغذی بر اساس کالری آنها بسیار مشکل است. فروکتوز دارای شاخص گلیسمی پایین یعنی ۲۳ است و در مقایسه با گلوکز که دارای شاخص گلیسمیک ۱۰۰ است، بسیار پایین محسوب می‌شود. مصرف آن با جذب سریع همراه است که منجر به افزایش کم گلوکز خون پس از غذا می شود.</vt:lpstr>
      <vt:lpstr>شاخص گلیسمی  اختلاف نظرهای زیادی در مورد مواد مغذی بین مختصصان تغذیه وجود دارد. اما یکی از چیزهای محدودی که اکثریت قبول دارند این است که کربوهیدرات‌های تصفیه شده، بد هستند.  کربوهیدرات‌های بد عبارتند از: قندهای اضافه شده مانند ساکارز و شربت ذرت با فروکتوز بالا محصولات غلات تصفیه‌شده مانند نان سفید کربوهیدرات‌های ساده و تصفیه شده معمولا فیبر کمی دارند و خیلی سریع هضم می‌شوند اما سبب بالا رفتن ناگهانی قند خون می‌‌شوند. این موارد شاخص گلیسمی بالایی دارند که یک شاخص اندازه‌گیری است و نشان می دهد یک غذا با چه سرعتی موجب بالا رفتن قند خون می‌شود. </vt:lpstr>
      <vt:lpstr>اگر در رژیم غذایی‌تان کربوهیدرات دارید سعی کنید از انواعی استفاده کنید که فیبر بالایی داشته باشند. فیبر سرعت وارد شدن گلوکز به سیستم بدن را آهسته می‌کند.</vt:lpstr>
      <vt:lpstr>شاخص سیری</vt:lpstr>
      <vt:lpstr>غذاهای مختلف تاثیر متفاوتی روی سیری می‌گذارند یعنی با خوردن بعضی غذاها احساس سیری بیشتری دارید. همچنین با برخی غذاها نیز احساس پرخوری دارید یعنی با خوردن آنها میل بیشتری به غذاخوردن دارید. برای مثال خوردن ۵۰۰ کالری بستنی بسیار ساده‌تر از خوردن همین مقدار تخم مرغ یا بروکلی است. اما خاصیت سیرکنندگی تخم مرغ و بروکلی بسیار بالاتر از بستنی است.</vt:lpstr>
      <vt:lpstr>شاخص‌های زیادی ارزش سیرکنندگی غذاها را تعیین می‌کنند که به آن شاخص سیری می‌گویند. اگر غذاهایی بخورید که شاخص سیری پایینی (دونات و کیک‌ها) داشته باشند، پس گرسنه‌تر خواهید شد و در پایان بیشتر غذا می‌خورید. برعکس، اگر غذایی بخورید که شاخص سیری بالایی (سیب زمینی آب پز، گوشت قرمز، تخم مرغ، لوبیا و میوه) داشته باشد، غذای کمتری می‌خورید و وزن‌تان کم می‌شود.</vt:lpstr>
      <vt:lpstr>چه ارتباطی بین کالری و وزن بدن وجود دارد؟ اگرچه عوامل متعددی برای مدیریت وزن وجود دارد، اما دریافت کالری نقش مهمی ایفا می‌کند. برای حفظ وزن ثابت بدن، مقدار کالری دریافتی، باید با کالری‌هایی که از طریق عملکردهای اساسی بدن و ورزش مصرف می‌کنید، یکسان باشد.</vt:lpstr>
      <vt:lpstr>کاهش وزن : برای حمایت از کاهش وزن، مصرف کالری کمتر از آنچه می‌سوزانید – که به آن کمبود کالری می‌گویند – مهم است. کسری کالری را می‌توان با کاهش کالری دریافتی یا سوزاندن کالری بیشتر از طریق فعالیت بدنی یا ترکیبی از این دو به دست آورد.</vt:lpstr>
      <vt:lpstr>با خوردن کالری کمتر، بدن شما از ذخایر چربی خود برای انرژی استفاده می‌کند. در نتیجه، چربی، منبع سوخت اولیه است و کاهش وزن رخ می‌دهد. با این حال، کاهش وزن همیشه به این سادگی نیست. طبق مقاله‌ای که در سال 2018 منتشر شد، وقتی کالری بیش از حد محدود شود، متابولیسم شما کند می‌شود و هورمون‌ها برای حفظ انرژی و جلوگیری از کاهش وزن اضافی تغییر می‌کنند. بنابراین، کمبود کالری تنها یک عامل در مدیریت وزن است .</vt:lpstr>
      <vt:lpstr>برای کاهش وزن، روزانه چند کالری باید مصرف کرد؟ یک قانون کلی این است که کالری دریافتی خود را روزانه ۵۰۰ کالری کاهش دهید. با این حال، کاهش وزن همیشه به این سادگی نیست. وقتی کالری بیش از حد محدود شود، متابولیسم شما ممکن است کند شود و دچار استپ وزن شوید، زیرا بدن شما انرژی را حفظ کرده و از کاهش وزن اضافی جلوگیری می کند. بنابراین، کمبود کالری تنها یکی از مواردی است که باید در هنگام کاهش وزن در نظر گرفت. برای کاهش کالری مصرفی، بهتر است از یک رژیم لاغری استاندارد پیروی کنید.</vt:lpstr>
      <vt:lpstr>چگونه کالری دریافتی را کاهش دهیم؟  مجموعه‌ای از روش‌ها به کاهش کالری بدن و افزایش سوخت چربی اضافی، مرتبط است: پروتئین بیشتری بخورید  نوشیدنی‌های شیرین را محدود کنید آب بیشتری بنوشید  ورزش کنید  مصرف کربوهیدرات‌های تصفیه شده و غذاهای فوق فرآوری‌شده را کاهش دهید  </vt:lpstr>
      <vt:lpstr>علاوه بر کاهش کالری، چندین مرحله وجود دارد که می‌توانید برای کاهش وزن به شیوه‌ای پایدار و طولانی‌مدت انجام دهید:  خوردن آگاهانه را تمرین کنید. خوردن آگاهانه می‌تواند به کاهش هوس غذایی و کاهش وزن طولانی مدت کمک کند.  میوه و سبزیجات بیشتری بخورید. میوه‌ها و سبزیجات کالری کمی دارند اما فیبر بالایی دارند، که آنها را برای کاهش وزن، ایده‌آل می‌کند.</vt:lpstr>
      <vt:lpstr>افزایش وزن  وقتی کالری دریافتی شما به طور مداوم بیشتر از میزان کالری‌هایی است که می‌سوزانید، وارد کالری مازاد می‌شوید و افزایش وزن را تجربه می‌کنید. اگر هدف شما افزایش وزن است، نه تنها مصرف کالری بیشتر ضروری است، بلکه باید تمرینات وزنه‌برداری را نیز در نظر بگیرید تا توده عضلانی بدن خود را افزایش دهید. برای رسیدن به هدف کالری روزانه خود، ممکن است به مصرف پنج تا شش وعده غذایی در طول روز نیاز داشته باشید. همچنین اولویت دادن به غذاهای پرکالری که دارای مواد مغذی بالایی نیز هستند برای اطمینان از سالم بودن افزایش وزن، بسیار مهم است.</vt:lpstr>
      <vt:lpstr>میزان سوخت و ساز پایه چیست؟ میزان سوخت و ساز پایه(BMR)مقدار انرژی‌ ایست که شما در هر روز و بدون در نظر گرفتن فعالیت‌های بدنی مصرف می‌کنید. اساسا این مقدار، انرژی ایست برای اینکه زنده بمانید و اعضای بدنتان کار کند، حتی اگر روزتان را در تخت‌خواب سپری کنید و هیچ کدام از عضلاتتان را تکان ندهید.</vt:lpstr>
      <vt:lpstr>ابزار محاسبه‌گر سوخت و ساز پایه‌ی ما برای محاسبه از دو فرمول استفاده می‌کند:  ۱. فرمول میزان سوخت و ساز پایه:  ۲. فرمول هریس بندیکت: </vt:lpstr>
      <vt:lpstr>۱. فرمول میزان سوخت و ساز پایه: این فرمول داده‌هایی از قبیل قد و وزن و سن شما را دریافت کرده و به شما عددی می‌دهد که نشانگر انرژی مورد نیاز بدن شما هنگام استراحت است. </vt:lpstr>
      <vt:lpstr>یکی از رایج‌ترین روش‌ها برای برآورد میزان سوخت‌وساز پایه محاسبه(bmr) استفاده از فرمول هریس – بندیکت است که در آن وزن، قد، سن و جنسیت در نظر گرفته می‌شود.   فرمول میزان سوخت و ساز بدن زنان سن برحسب سال ×۴.۷) – (قد بر حسب سانتی‌متر × ۱.۸) + (وزن بر حسب کیلوگرم ×۹.۶) + ۶۵۵ =  فرمول میزان سوخت و ساز بدن مردان سن برحسب سال ×6.8) – (قد بر حسب سانتی‌متر × 5) + (وزن بر حسب کیلوگرم ×13.7)+ 66 = </vt:lpstr>
      <vt:lpstr>اگر میزان سوخت‌وساز پایه خود را با استفاده از فرمول هریس – بندیکت محاسبه کرده‌اید، اقدام بعدی محاسبه تعداد کالری است که بر اساس سبک زندگی‌تان در طول فعالیت‌های روزمره می‌سوزانید:  </vt:lpstr>
      <vt:lpstr> بی‌تحرک : اگر اصلاً ورزش نمی‌کنید و یا به‌ندرت ورزش می‌کنید، میزان سوخت‌وساز پایه خود را در ۱.۲ ضرب کنید. کم‌تحرک : اگر گاهی یک تا سه روز در هفته ورزش می‌کنید، میزان سوخت‌وساز پایه خود را در ۱.۳۷۵ ضرب کنید. نسبتاً فعال : اگر به طور متوسط سه تا پنج رو در هفته ورزش می‌کنید، میزان سوخت و ساز پایه خود را در ۱.۵۵ ضرب کنید. بسیار فعال : اگر شش تا هفت روز در هفته تمرینات ورزشی سخت انجام می‌دهید، میزان سوخت و ساز پایه خود را در ۱.۷۲۵ ضرب کنید. فوق‌العاده فعال : اگر شش تا هفت روز در هفته را تمرینات ورزشی بسیار سخت انجام می‌دهید و یا شغلی فیزیکی دارید، میزان سوخت و ساز پایه خود را در ۱.۹ ضرب کنید. عدد حاصل به طور تقریبی میزان کالری را نشان می‌دهد که برای حفظ وزنتان باید به‌صورت روزانه مصرف کنید.  </vt:lpstr>
      <vt:lpstr>اگرچه این تنها یک برآورد است. بر اساس مطالعه انجام شده در سال ۲۰۰۷، اگر ترکیب بدن، سابقه وزن و سایر عوامل اثرگذار بر میزان سوخت و ساز پایه در فرمول گنجانده شوند، این فرمول دقیق تر خواهد بود.</vt:lpstr>
      <vt:lpstr>عوامل موثر بر متابولیسم پایه چیست؟ میزان سوخت و ساز پایه شما تحت تأثیر عوامل متعددی قرار دارد که عبارتند از:  جنسیت وزن قد سن قومیت سابقه وزن ترکیب بدن عوامل ژنتیکی</vt:lpstr>
      <vt:lpstr>از میان این عوامل موثر بر سوخت و ساز پایه، شما تنها می‌توانید برای تغییر وزن و ترکیب بدنتان اقداماتی انجام دهید. بنابراین اگر قصد دارید تا میزان سوخت‌وساز پایه خود را تغییر دهید، گام اول کاهش وزن و افزایش عضله است.  مطالعه انجام شده در سال ۲۰۱۰ نشان داد که ورزش استقامتی به افزایش توده عضلانی بدون چربی بدن، کاهش توده چربی و افزایش میزان سوخت‌وساز پایه کمک می‌کند.  </vt:lpstr>
      <vt:lpstr>کالری چیست و هر فرد روزانه به چند کیلوکالری نیاز دارد. کالری‌ها نقش مهمی در تحریک بسیاری از واکنش‌های متابولیکی در بدن دارند که ما را زنده نگه می‌دارند. بنابراین، تامین نیازهای کالری روزانه و مصرف غذاهای غنی از مواد مغذی برای اطمینان از تامین سوخت و عملکرد بهینه بدن، بسیار ضروری است. نیازهای کالری هر کدام از ما تا حد زیادی به سن، وزن، ترکیب بدن، سطح فعالیت بدنی، جنس، وضعیت پزشکی و وضعیت هورمونی بدن‌مان بستگی دارد.</vt:lpstr>
      <vt:lpstr>خداقوت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تغذیه سالم چیست؟  </dc:title>
  <dc:creator>Mahdi</dc:creator>
  <cp:lastModifiedBy>Mahdi</cp:lastModifiedBy>
  <cp:revision>43</cp:revision>
  <dcterms:created xsi:type="dcterms:W3CDTF">2023-12-10T20:18:39Z</dcterms:created>
  <dcterms:modified xsi:type="dcterms:W3CDTF">2023-12-19T03:45:19Z</dcterms:modified>
</cp:coreProperties>
</file>