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351" r:id="rId2"/>
    <p:sldId id="352" r:id="rId3"/>
    <p:sldId id="349" r:id="rId4"/>
    <p:sldId id="345" r:id="rId5"/>
    <p:sldId id="346" r:id="rId6"/>
    <p:sldId id="274" r:id="rId7"/>
    <p:sldId id="275" r:id="rId8"/>
    <p:sldId id="347" r:id="rId9"/>
    <p:sldId id="278" r:id="rId10"/>
    <p:sldId id="279" r:id="rId11"/>
    <p:sldId id="280" r:id="rId12"/>
    <p:sldId id="348" r:id="rId13"/>
    <p:sldId id="283" r:id="rId14"/>
    <p:sldId id="285" r:id="rId15"/>
    <p:sldId id="290" r:id="rId16"/>
    <p:sldId id="292" r:id="rId17"/>
    <p:sldId id="298" r:id="rId18"/>
    <p:sldId id="300" r:id="rId19"/>
    <p:sldId id="306" r:id="rId20"/>
    <p:sldId id="308" r:id="rId21"/>
    <p:sldId id="313" r:id="rId22"/>
    <p:sldId id="315" r:id="rId23"/>
    <p:sldId id="320" r:id="rId24"/>
    <p:sldId id="322" r:id="rId25"/>
    <p:sldId id="325" r:id="rId26"/>
    <p:sldId id="327" r:id="rId27"/>
    <p:sldId id="332" r:id="rId28"/>
    <p:sldId id="334" r:id="rId29"/>
    <p:sldId id="338" r:id="rId30"/>
    <p:sldId id="340" r:id="rId31"/>
    <p:sldId id="342" r:id="rId3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D5E43193-E4B6-4EA8-B643-DBDBE27EC7A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5E43193-E4B6-4EA8-B643-DBDBE27EC7A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5E43193-E4B6-4EA8-B643-DBDBE27EC7A0}"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3662CE1-2835-42D2-AF5A-C2D01CFAE7EA}" type="datetimeFigureOut">
              <a:rPr lang="fa-IR" smtClean="0"/>
              <a:pPr/>
              <a:t>06/05/1447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D5E43193-E4B6-4EA8-B643-DBDBE27EC7A0}"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662CE1-2835-42D2-AF5A-C2D01CFAE7EA}" type="datetimeFigureOut">
              <a:rPr lang="fa-IR" smtClean="0"/>
              <a:pPr/>
              <a:t>06/05/1447</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E43193-E4B6-4EA8-B643-DBDBE27EC7A0}"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8892480" cy="68580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ادامه</a:t>
            </a:r>
            <a:endParaRPr lang="fa-IR" dirty="0"/>
          </a:p>
        </p:txBody>
      </p:sp>
      <p:sp>
        <p:nvSpPr>
          <p:cNvPr id="3" name="Content Placeholder 2"/>
          <p:cNvSpPr>
            <a:spLocks noGrp="1"/>
          </p:cNvSpPr>
          <p:nvPr>
            <p:ph idx="1"/>
          </p:nvPr>
        </p:nvSpPr>
        <p:spPr/>
        <p:txBody>
          <a:bodyPr/>
          <a:lstStyle/>
          <a:p>
            <a:r>
              <a:rPr lang="fa-IR" dirty="0" smtClean="0"/>
              <a:t>این امکان وجود دارد که در سنین پیری کم رنگ شوند اما به گونه ای در تمام عمر باقی می مانند</a:t>
            </a:r>
          </a:p>
          <a:p>
            <a:r>
              <a:rPr lang="fa-IR" dirty="0" smtClean="0"/>
              <a:t>الگوهای مختل شخصیتی ،الگوهایی خود پرور هستند وغالبا موجب استرس ،تعارض در فرد و اختلال در عملکرد او می شوند</a:t>
            </a:r>
          </a:p>
          <a:p>
            <a:r>
              <a:rPr lang="fa-IR" dirty="0" smtClean="0"/>
              <a:t>الگوها نتیجه اختلال روانی نبوده و فقط شیوه ی خاصی از ابراز شخصیت به شمار می روند</a:t>
            </a:r>
          </a:p>
          <a:p>
            <a:r>
              <a:rPr lang="fa-IR" dirty="0" smtClean="0"/>
              <a:t>تجربه ها و رفتارهایی که به عنوان اختلال شخصیت محسوب می شوند ،از سوی خود فرد ،تجربه ها و رفتارهایی عادی و طبیعی تلقی می شوند</a:t>
            </a:r>
          </a:p>
          <a:p>
            <a:r>
              <a:rPr lang="fa-IR" dirty="0" smtClean="0"/>
              <a:t>الگوهای رفتاری مزبور ،در مقابل هرگونه تغییری مقاومت می کنند و خود فرد نیز تمایل چندانی به تغییر در خود احساس نمی کند</a:t>
            </a:r>
          </a:p>
          <a:p>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دلایل اصلی جذب شدن به افراد دارای اختلال شخصیت</a:t>
            </a:r>
            <a:endParaRPr lang="fa-IR" dirty="0"/>
          </a:p>
        </p:txBody>
      </p:sp>
      <p:sp>
        <p:nvSpPr>
          <p:cNvPr id="3" name="Content Placeholder 2"/>
          <p:cNvSpPr>
            <a:spLocks noGrp="1"/>
          </p:cNvSpPr>
          <p:nvPr>
            <p:ph idx="1"/>
          </p:nvPr>
        </p:nvSpPr>
        <p:spPr/>
        <p:txBody>
          <a:bodyPr>
            <a:normAutofit lnSpcReduction="10000"/>
          </a:bodyPr>
          <a:lstStyle/>
          <a:p>
            <a:r>
              <a:rPr lang="fa-IR" dirty="0" smtClean="0"/>
              <a:t>در همان برخورد اول تصویری خوشایند از خود به نمایش گذاشته است </a:t>
            </a:r>
          </a:p>
          <a:p>
            <a:r>
              <a:rPr lang="fa-IR" dirty="0" smtClean="0"/>
              <a:t>ممکن است شما دچار دید تونلی شده باشید</a:t>
            </a:r>
          </a:p>
          <a:p>
            <a:r>
              <a:rPr lang="fa-IR" dirty="0" smtClean="0"/>
              <a:t>ممکن است بدلیل وجود اختلال شخصیت در خانواده تان شما جذب این افراد شوید (برای اصلاح آن رفتار)</a:t>
            </a:r>
          </a:p>
          <a:p>
            <a:r>
              <a:rPr lang="fa-IR" dirty="0" smtClean="0"/>
              <a:t>نیاز دارید که شخص محبوبتان نیازمند شما باشد</a:t>
            </a:r>
          </a:p>
          <a:p>
            <a:r>
              <a:rPr lang="fa-IR" dirty="0" smtClean="0"/>
              <a:t>خود را فرد ارزشمندی نمی دانید</a:t>
            </a:r>
          </a:p>
          <a:p>
            <a:r>
              <a:rPr lang="fa-IR" dirty="0" smtClean="0"/>
              <a:t>می خواهید خلا درونی خود را پرکنید</a:t>
            </a:r>
          </a:p>
          <a:p>
            <a:r>
              <a:rPr lang="fa-IR" dirty="0" smtClean="0"/>
              <a:t>در صورت قطع رابطه احساس گناه می کنید</a:t>
            </a:r>
          </a:p>
          <a:p>
            <a:r>
              <a:rPr lang="fa-IR" dirty="0" smtClean="0"/>
              <a:t>ممکن است شما هم دچار اختلال شخصیت باشید</a:t>
            </a:r>
          </a:p>
          <a:p>
            <a:r>
              <a:rPr lang="fa-IR" dirty="0" smtClean="0"/>
              <a:t>ممکن است به طور اتفاقی به چنین رابطه ای وارد شده باشید</a:t>
            </a:r>
          </a:p>
          <a:p>
            <a:endParaRPr lang="fa-IR"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آیا پارتنر شما دچار اختلال شخصیت است ؟</a:t>
            </a:r>
            <a:endParaRPr lang="fa-IR" dirty="0"/>
          </a:p>
        </p:txBody>
      </p:sp>
      <p:sp>
        <p:nvSpPr>
          <p:cNvPr id="3" name="Content Placeholder 2"/>
          <p:cNvSpPr>
            <a:spLocks noGrp="1"/>
          </p:cNvSpPr>
          <p:nvPr>
            <p:ph idx="1"/>
          </p:nvPr>
        </p:nvSpPr>
        <p:spPr/>
        <p:txBody>
          <a:bodyPr>
            <a:normAutofit fontScale="77500" lnSpcReduction="20000"/>
          </a:bodyPr>
          <a:lstStyle/>
          <a:p>
            <a:r>
              <a:rPr lang="fa-IR" dirty="0" smtClean="0"/>
              <a:t>اگرپاسخ شما به پرسش های زیر مثبت باشد احتمال دارد که پارتنر شما دچار اختلال شخصیت باشد و باید بیشتر ارزیابی شود.</a:t>
            </a:r>
          </a:p>
          <a:p>
            <a:r>
              <a:rPr lang="fa-IR" dirty="0" smtClean="0"/>
              <a:t>آیا رابطه شما بسیار شورانگیز آغاز شدوسپس بنا به دلایلی به سردی گرایید؟</a:t>
            </a:r>
          </a:p>
          <a:p>
            <a:r>
              <a:rPr lang="fa-IR" dirty="0" smtClean="0"/>
              <a:t>آیا اواز تاثیر رفتارهایش بر دیگران کاملا ناآگاه است ؟</a:t>
            </a:r>
          </a:p>
          <a:p>
            <a:r>
              <a:rPr lang="fa-IR" dirty="0" smtClean="0"/>
              <a:t>آیا او با رفتارهایش که به نظر شما نامناسب به نظر می رسد ،مشکلی ندارد؟</a:t>
            </a:r>
          </a:p>
          <a:p>
            <a:r>
              <a:rPr lang="fa-IR" dirty="0" smtClean="0"/>
              <a:t>آیا هنگامی که شما به تصحیح رفتار او اقدام می کنید،با بی اعتنایی یا با واکنش منفی از سوی اوروبرو می شوید ؟</a:t>
            </a:r>
          </a:p>
          <a:p>
            <a:r>
              <a:rPr lang="fa-IR" dirty="0" smtClean="0"/>
              <a:t>آیا در ابتدا تاثیر مثبتی بردیگران می گذارد وسپس کارش باآنها به خشم و کنترل و کناره گیری می کشد ؟</a:t>
            </a:r>
          </a:p>
          <a:p>
            <a:r>
              <a:rPr lang="fa-IR" dirty="0" smtClean="0"/>
              <a:t>آیا رفتار او به قدری عجیب و غیرعادی است که دیگران از برقراری رابطه با او اجتناب می کنند؟</a:t>
            </a:r>
          </a:p>
          <a:p>
            <a:r>
              <a:rPr lang="fa-IR" dirty="0" smtClean="0"/>
              <a:t>آیا اوآنقدر به توجه و محبت شما نیاز دارد که شما را به ستوه می آورد؟</a:t>
            </a:r>
          </a:p>
          <a:p>
            <a:r>
              <a:rPr lang="fa-IR" dirty="0" smtClean="0"/>
              <a:t>آیا او به حدی منظم ومنضبط است که هرگونه </a:t>
            </a:r>
            <a:r>
              <a:rPr lang="fa-IR" dirty="0" smtClean="0"/>
              <a:t>تغییری در </a:t>
            </a:r>
            <a:r>
              <a:rPr lang="fa-IR" dirty="0" smtClean="0"/>
              <a:t>روش معمول سبب اضطراب او می شود؟</a:t>
            </a:r>
          </a:p>
          <a:p>
            <a:r>
              <a:rPr lang="fa-IR" dirty="0" smtClean="0"/>
              <a:t>آیا چیز عجیب و غریبی در او مشاهده کردید که تصمیم </a:t>
            </a:r>
            <a:r>
              <a:rPr lang="fa-IR" dirty="0" smtClean="0"/>
              <a:t>به گسترش </a:t>
            </a:r>
            <a:r>
              <a:rPr lang="fa-IR" dirty="0" smtClean="0"/>
              <a:t>رابطه با او گرفتید؟</a:t>
            </a:r>
            <a:endParaRPr lang="fa-I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ویژگی های پارتنر دارای اختلال پارانویید(پارتنر شکاک)(</a:t>
            </a:r>
            <a:r>
              <a:rPr lang="en-US" dirty="0" smtClean="0"/>
              <a:t>doubting partner</a:t>
            </a:r>
            <a:r>
              <a:rPr lang="fa-IR" dirty="0" smtClean="0"/>
              <a:t>)</a:t>
            </a:r>
            <a:endParaRPr lang="fa-IR" dirty="0"/>
          </a:p>
        </p:txBody>
      </p:sp>
      <p:sp>
        <p:nvSpPr>
          <p:cNvPr id="3" name="Content Placeholder 2"/>
          <p:cNvSpPr>
            <a:spLocks noGrp="1"/>
          </p:cNvSpPr>
          <p:nvPr>
            <p:ph idx="1"/>
          </p:nvPr>
        </p:nvSpPr>
        <p:spPr/>
        <p:txBody>
          <a:bodyPr>
            <a:normAutofit lnSpcReduction="10000"/>
          </a:bodyPr>
          <a:lstStyle/>
          <a:p>
            <a:r>
              <a:rPr lang="fa-IR" dirty="0" smtClean="0"/>
              <a:t>به شما به عنوان فردی بدنیت و فریبکار مشکوک است </a:t>
            </a:r>
          </a:p>
          <a:p>
            <a:r>
              <a:rPr lang="fa-IR" dirty="0" smtClean="0"/>
              <a:t>گمان می کند که به او وفادار نیستی</a:t>
            </a:r>
          </a:p>
          <a:p>
            <a:r>
              <a:rPr lang="fa-IR" dirty="0" smtClean="0"/>
              <a:t>از اعتماد به شما اجتناب می کند</a:t>
            </a:r>
          </a:p>
          <a:p>
            <a:r>
              <a:rPr lang="fa-IR" dirty="0" smtClean="0"/>
              <a:t>درکارها و یا گفته های شما آثاری از تهدید یا توهین پیدا می کند </a:t>
            </a:r>
          </a:p>
          <a:p>
            <a:r>
              <a:rPr lang="fa-IR" dirty="0" smtClean="0"/>
              <a:t>به نظر میرسد که همیشه کینه ی فردی را که او را تحقیرکرده است در دل می پرواند</a:t>
            </a:r>
          </a:p>
          <a:p>
            <a:r>
              <a:rPr lang="fa-IR" dirty="0" smtClean="0"/>
              <a:t>بدون هیچ دلیل آشکاری ،با خشم و ناراحتی و کناره جویی از خود واکنش نشان می دهد</a:t>
            </a:r>
          </a:p>
          <a:p>
            <a:r>
              <a:rPr lang="fa-IR" dirty="0" smtClean="0"/>
              <a:t>فکر می کند که شما با فرد دیگری رابطه ی جنسی دارید یا قصد دارید چنین کاری را انجام دهید</a:t>
            </a:r>
          </a:p>
          <a:p>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پارتنر منزوی(شخصیت اسکیزوئید)(</a:t>
            </a:r>
            <a:r>
              <a:rPr lang="en-US" dirty="0" smtClean="0"/>
              <a:t>detached partner</a:t>
            </a:r>
            <a:r>
              <a:rPr lang="fa-IR" dirty="0" smtClean="0"/>
              <a:t>)</a:t>
            </a:r>
            <a:endParaRPr lang="fa-IR" dirty="0"/>
          </a:p>
        </p:txBody>
      </p:sp>
      <p:sp>
        <p:nvSpPr>
          <p:cNvPr id="3" name="Content Placeholder 2"/>
          <p:cNvSpPr>
            <a:spLocks noGrp="1"/>
          </p:cNvSpPr>
          <p:nvPr>
            <p:ph idx="1"/>
          </p:nvPr>
        </p:nvSpPr>
        <p:spPr/>
        <p:txBody>
          <a:bodyPr>
            <a:normAutofit fontScale="92500"/>
          </a:bodyPr>
          <a:lstStyle/>
          <a:p>
            <a:r>
              <a:rPr lang="fa-IR" dirty="0" smtClean="0"/>
              <a:t>اوهیچ علاقه ای به روابط نزدیک با دیگران نداردو ار آن هیچ لذتی نمی بردو حتی ممکن است احساس خاصی نیز نسبت به رابطه با شما نداشته باشد.</a:t>
            </a:r>
          </a:p>
          <a:p>
            <a:r>
              <a:rPr lang="fa-IR" dirty="0" smtClean="0"/>
              <a:t>معمولا به فعالیت های فردی می پردازد و پرداختن به چنین فعالیت هایی را به با شما بودن ترجیح می دهد.</a:t>
            </a:r>
          </a:p>
          <a:p>
            <a:r>
              <a:rPr lang="fa-IR" dirty="0" smtClean="0"/>
              <a:t>هیچ علاقه ای یا علاقه ی چندانی به فعالیت جنسی ندارد.</a:t>
            </a:r>
          </a:p>
          <a:p>
            <a:r>
              <a:rPr lang="fa-IR" dirty="0" smtClean="0"/>
              <a:t>تعداد فعالیت ها و وقایعی که می تواند برای اولذتبخش باشد،بسیار اندک است.</a:t>
            </a:r>
          </a:p>
          <a:p>
            <a:r>
              <a:rPr lang="fa-IR" dirty="0" smtClean="0"/>
              <a:t>به غیر از اعضای خانواده،هیچ کس دیگری با او نزدیک و صمیمی نیست.</a:t>
            </a:r>
          </a:p>
          <a:p>
            <a:r>
              <a:rPr lang="fa-IR" dirty="0" smtClean="0"/>
              <a:t>به نظر می رسد که نسبت به تمجید و یا انتقاد دیگران بی تفاوت است.</a:t>
            </a:r>
          </a:p>
          <a:p>
            <a:r>
              <a:rPr lang="fa-IR" dirty="0" smtClean="0"/>
              <a:t>سرد ،منزوی و بی احساس بهرین تعریفی است که می توان برای او بیان کرد.</a:t>
            </a:r>
            <a:endParaRPr lang="fa-I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جذب افراد اسکیزوئید می شویم</a:t>
            </a:r>
            <a:endParaRPr lang="fa-IR" dirty="0"/>
          </a:p>
        </p:txBody>
      </p:sp>
      <p:sp>
        <p:nvSpPr>
          <p:cNvPr id="3" name="Content Placeholder 2"/>
          <p:cNvSpPr>
            <a:spLocks noGrp="1"/>
          </p:cNvSpPr>
          <p:nvPr>
            <p:ph idx="1"/>
          </p:nvPr>
        </p:nvSpPr>
        <p:spPr/>
        <p:txBody>
          <a:bodyPr>
            <a:normAutofit lnSpcReduction="10000"/>
          </a:bodyPr>
          <a:lstStyle/>
          <a:p>
            <a:r>
              <a:rPr lang="fa-IR" dirty="0" smtClean="0"/>
              <a:t>چون گوشه گیر و منزوی است می خواهیم به عنوان ناجی عمل کنیم</a:t>
            </a:r>
          </a:p>
          <a:p>
            <a:r>
              <a:rPr lang="fa-IR" dirty="0" smtClean="0"/>
              <a:t>یک فرد حمایت کننده نیاز شدید دارد که دیگران به او نیازمند باشند و فرد اسکیزوئید برای ممکن است جذاب به نظر آید .</a:t>
            </a:r>
          </a:p>
          <a:p>
            <a:r>
              <a:rPr lang="fa-IR" dirty="0" smtClean="0"/>
              <a:t>برخی از ما معتاد حمایت هستیم </a:t>
            </a:r>
          </a:p>
          <a:p>
            <a:r>
              <a:rPr lang="fa-IR" dirty="0" smtClean="0"/>
              <a:t>ممکن است سکوت و انزوای افراد اسکیزوئید برای ما جذاب باشد</a:t>
            </a:r>
          </a:p>
          <a:p>
            <a:r>
              <a:rPr lang="fa-IR" dirty="0" smtClean="0"/>
              <a:t>اگر شما عمری در تنهایی سپری کرده باشید ممکن است با دیدن فرد اسکیزوئید با او همانند سازی کنید و دوست داشته باسید با او رابطه برقرار کنید</a:t>
            </a:r>
          </a:p>
          <a:p>
            <a:r>
              <a:rPr lang="fa-IR" dirty="0" smtClean="0"/>
              <a:t>ما معمولا شیوه ی رابطه خود در کودکی را در رابطه با فرد اسکیزوئید تکرار می کنیم</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پارتنر عجیب و غریب(ویژگی ها)(</a:t>
            </a:r>
            <a:r>
              <a:rPr lang="en-US" dirty="0" smtClean="0"/>
              <a:t>odd partner</a:t>
            </a:r>
            <a:r>
              <a:rPr lang="fa-IR" dirty="0" smtClean="0"/>
              <a:t>)</a:t>
            </a:r>
            <a:endParaRPr lang="fa-IR" dirty="0"/>
          </a:p>
        </p:txBody>
      </p:sp>
      <p:sp>
        <p:nvSpPr>
          <p:cNvPr id="3" name="Content Placeholder 2"/>
          <p:cNvSpPr>
            <a:spLocks noGrp="1"/>
          </p:cNvSpPr>
          <p:nvPr>
            <p:ph idx="1"/>
          </p:nvPr>
        </p:nvSpPr>
        <p:spPr/>
        <p:txBody>
          <a:bodyPr>
            <a:normAutofit fontScale="92500"/>
          </a:bodyPr>
          <a:lstStyle/>
          <a:p>
            <a:r>
              <a:rPr lang="fa-IR" dirty="0" smtClean="0"/>
              <a:t>افکار او غالبا به نظر شما ،دوستان و خانواده عجیب جلوه می کند</a:t>
            </a:r>
          </a:p>
          <a:p>
            <a:r>
              <a:rPr lang="fa-IR" dirty="0" smtClean="0"/>
              <a:t>حوادث و اتفاقات عادی معنای خاصی برای او دارند</a:t>
            </a:r>
          </a:p>
          <a:p>
            <a:r>
              <a:rPr lang="fa-IR" dirty="0" smtClean="0"/>
              <a:t>او به طریقه ی خاصی جهان را تجربه می کند،چنانکه در برخی مواقع شما از آنچه او می بیند و یا تجربه می کند ،سر در نمی آورید</a:t>
            </a:r>
          </a:p>
          <a:p>
            <a:r>
              <a:rPr lang="fa-IR" dirty="0" smtClean="0"/>
              <a:t>بارها اتفاق می افتد که او به فردی مشکوک تبدیل می شود </a:t>
            </a:r>
          </a:p>
          <a:p>
            <a:r>
              <a:rPr lang="fa-IR" dirty="0" smtClean="0"/>
              <a:t>عواطف و هیجانات او غالبا نا مناسب و عجیب به نظر می رسند</a:t>
            </a:r>
          </a:p>
          <a:p>
            <a:r>
              <a:rPr lang="fa-IR" dirty="0" smtClean="0"/>
              <a:t>غالبا ظاهر عجیب و غریبی دارد</a:t>
            </a:r>
          </a:p>
          <a:p>
            <a:r>
              <a:rPr lang="fa-IR" dirty="0" smtClean="0"/>
              <a:t>دوستان صمیمی محدودی دارد</a:t>
            </a:r>
          </a:p>
          <a:p>
            <a:r>
              <a:rPr lang="fa-IR" dirty="0" smtClean="0"/>
              <a:t>غالبا در موقعیت های اجتماعی به شدت احساس ناراحتی می کند، زیرا احساس می کند که دیگران با ظاهر و رفتار عجیب و غریب او رفتارمناسبی ندارند</a:t>
            </a:r>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چرا جذب افراد عجیب و غیر عادی(اسکیزوتایپال) می شوید </a:t>
            </a:r>
            <a:endParaRPr lang="fa-IR" dirty="0"/>
          </a:p>
        </p:txBody>
      </p:sp>
      <p:sp>
        <p:nvSpPr>
          <p:cNvPr id="3" name="Content Placeholder 2"/>
          <p:cNvSpPr>
            <a:spLocks noGrp="1"/>
          </p:cNvSpPr>
          <p:nvPr>
            <p:ph idx="1"/>
          </p:nvPr>
        </p:nvSpPr>
        <p:spPr/>
        <p:txBody>
          <a:bodyPr/>
          <a:lstStyle/>
          <a:p>
            <a:r>
              <a:rPr lang="fa-IR" dirty="0" smtClean="0"/>
              <a:t>در نگاه اول او فردی جذاب ،اسراآمیز ،خلاق و خوشایند جلوه می کند</a:t>
            </a:r>
          </a:p>
          <a:p>
            <a:r>
              <a:rPr lang="fa-IR" dirty="0" smtClean="0"/>
              <a:t>شاید شما از جمله افرادی هستید که جذب افراد متفاوت و متمایز از دیگرا ن می شوید</a:t>
            </a:r>
          </a:p>
          <a:p>
            <a:r>
              <a:rPr lang="fa-IR" dirty="0" smtClean="0"/>
              <a:t>اگر شما در خانواده ای رشد کرده اید که یکی از والدین شما فردی عجیب و غیر عادی بوده ،شما جذب افراد اسکیزو تایپال می شوید</a:t>
            </a:r>
          </a:p>
          <a:p>
            <a:r>
              <a:rPr lang="fa-IR" dirty="0" smtClean="0"/>
              <a:t>شاید شما نیز دارای ویژگی های شخصیت اسکیزو تایپال باشید و جذب فردی شبیه خودتان می شوید</a:t>
            </a:r>
          </a:p>
          <a:p>
            <a:r>
              <a:rPr lang="fa-IR" dirty="0" smtClean="0"/>
              <a:t>شما از نظر درونی خود را مجبور به حمایت از فردی آزار دیده و طرد شده از اجتماع می دانید و این بدلیل آن است که احتمالا یکی از والدین شما اسکیزوتایپال بوده است </a:t>
            </a: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ویژگی های پارتنر ضذ اجتماعی (خطرناک)(</a:t>
            </a:r>
            <a:r>
              <a:rPr lang="en-US" dirty="0" smtClean="0"/>
              <a:t>dangerous partner</a:t>
            </a:r>
            <a:r>
              <a:rPr lang="fa-IR" dirty="0" smtClean="0"/>
              <a:t>)</a:t>
            </a: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در فعالیت های خلاف قانون شرکت می کند و احیانا سابقه ی باز داشت یا مشکلات قانونی دارد</a:t>
            </a:r>
          </a:p>
          <a:p>
            <a:r>
              <a:rPr lang="fa-IR" dirty="0" smtClean="0"/>
              <a:t>بارها به خاطر نفع شخصی به شما دروغ گفته و شما را فریب داده است </a:t>
            </a:r>
          </a:p>
          <a:p>
            <a:r>
              <a:rPr lang="fa-IR" dirty="0" smtClean="0"/>
              <a:t>فردی تکانشی ،بدون طرح و برنامه است و از درک عواقب کارهایی که انجام می دهد ،ناتوان است </a:t>
            </a:r>
          </a:p>
          <a:p>
            <a:r>
              <a:rPr lang="fa-IR" dirty="0" smtClean="0"/>
              <a:t>با رفتارهایش نشان داده است که هیچ اهمیتی برای سلامتی و رفاه شما قائل نیست</a:t>
            </a:r>
          </a:p>
          <a:p>
            <a:r>
              <a:rPr lang="fa-IR" dirty="0" smtClean="0"/>
              <a:t>او فاقد ثبات و شرافت لازم در زمینه ی شغلی است</a:t>
            </a:r>
          </a:p>
          <a:p>
            <a:r>
              <a:rPr lang="fa-IR" dirty="0" smtClean="0"/>
              <a:t>او فاقد روحیه ی پشیمانی و عذر خواهی است و نسبت به زیان ها وآسیب هایی که به شما می زند ،بی تفاوت است</a:t>
            </a:r>
          </a:p>
          <a:p>
            <a:r>
              <a:rPr lang="fa-IR" dirty="0" smtClean="0"/>
              <a:t>در برخورد اول بسیار مهربان و مراقبت کننده بنظر می آمد</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جذب افراد ضد اجتماعی می شویم؟</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فرد ضد اجتماعی در نگاه اول معمولا جذاب وجالب به نظر می رسند. آنها در تشخیص واکنش های دیگران مهارت دارند و می دانند که تا کجا در نقض حقوق شما پیشروی کند و کجا متوقف شوند و دوباره شروع کنند</a:t>
            </a:r>
          </a:p>
          <a:p>
            <a:r>
              <a:rPr lang="fa-IR" dirty="0" smtClean="0"/>
              <a:t>شاید شما هم بطور ناخودآگاه از چنین فردی خوشتان می آید</a:t>
            </a:r>
          </a:p>
          <a:p>
            <a:r>
              <a:rPr lang="fa-IR" dirty="0" smtClean="0"/>
              <a:t>فرد ضد اجتماعی در ابتدا بسیار هیجان انگیز ،شوخ طبع وبا اعتماد به نفس بالا به نظر می آید</a:t>
            </a:r>
          </a:p>
          <a:p>
            <a:r>
              <a:rPr lang="fa-IR" dirty="0" smtClean="0"/>
              <a:t>شاید شما در خانواده ای رشد یافته اید که درآن تلاش می کردید با والد یا والدین ضد اجتماعی خود ارتباط برقرار کنید</a:t>
            </a:r>
          </a:p>
          <a:p>
            <a:r>
              <a:rPr lang="fa-IR" dirty="0" smtClean="0"/>
              <a:t>شاید شما گمان می کنید که با دیگران فرق دارید و می توانید او راتغییر دهید</a:t>
            </a:r>
          </a:p>
          <a:p>
            <a:r>
              <a:rPr lang="fa-IR" dirty="0" smtClean="0"/>
              <a:t>شاید شما به رابطه با افراد ضد اجتماعی عادت دارید و عزت نفس تان آسیب دیده است و زیاد به خود و نیازهایتان ارزش قائل نیستید</a:t>
            </a:r>
          </a:p>
          <a:p>
            <a:r>
              <a:rPr lang="fa-IR" dirty="0" smtClean="0"/>
              <a:t>شاید بخاطر ترس از تنهایی به رابطه ناخوشایند ادامه می دهید</a:t>
            </a:r>
          </a:p>
          <a:p>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مشاوره پیش از ازدواج و اختلالات شخصیت</a:t>
            </a:r>
            <a:endParaRPr lang="fa-IR" dirty="0"/>
          </a:p>
        </p:txBody>
      </p:sp>
      <p:sp>
        <p:nvSpPr>
          <p:cNvPr id="3" name="Content Placeholder 2"/>
          <p:cNvSpPr>
            <a:spLocks noGrp="1"/>
          </p:cNvSpPr>
          <p:nvPr>
            <p:ph idx="1"/>
          </p:nvPr>
        </p:nvSpPr>
        <p:spPr/>
        <p:txBody>
          <a:bodyPr/>
          <a:lstStyle/>
          <a:p>
            <a:pPr>
              <a:buNone/>
            </a:pPr>
            <a:endParaRPr lang="fa-IR" dirty="0" smtClean="0"/>
          </a:p>
          <a:p>
            <a:pPr>
              <a:buNone/>
            </a:pPr>
            <a:endParaRPr lang="fa-IR" dirty="0" smtClean="0"/>
          </a:p>
          <a:p>
            <a:pPr>
              <a:buNone/>
            </a:pPr>
            <a:r>
              <a:rPr lang="fa-IR" dirty="0" smtClean="0"/>
              <a:t>           </a:t>
            </a:r>
            <a:r>
              <a:rPr lang="fa-IR" sz="3200" dirty="0" smtClean="0"/>
              <a:t>دکتر مقصود فقیرپور</a:t>
            </a:r>
          </a:p>
          <a:p>
            <a:pPr>
              <a:buNone/>
            </a:pPr>
            <a:r>
              <a:rPr lang="fa-IR" sz="3200" dirty="0" smtClean="0"/>
              <a:t>         مدرس موسسه آموزش عالی احرار و خانواده درمانگر</a:t>
            </a: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764704"/>
            <a:ext cx="8229600" cy="1143000"/>
          </a:xfrm>
        </p:spPr>
        <p:txBody>
          <a:bodyPr>
            <a:normAutofit fontScale="90000"/>
          </a:bodyPr>
          <a:lstStyle/>
          <a:p>
            <a:pPr algn="r"/>
            <a:r>
              <a:rPr lang="fa-IR" dirty="0" smtClean="0"/>
              <a:t>ویژگی های پارتنر مرزی(طوفانی )(</a:t>
            </a:r>
            <a:r>
              <a:rPr lang="en-US" dirty="0" smtClean="0"/>
              <a:t>stormy partner)</a:t>
            </a:r>
            <a:endParaRPr lang="fa-IR" dirty="0"/>
          </a:p>
        </p:txBody>
      </p:sp>
      <p:sp>
        <p:nvSpPr>
          <p:cNvPr id="3" name="Content Placeholder 2"/>
          <p:cNvSpPr>
            <a:spLocks noGrp="1"/>
          </p:cNvSpPr>
          <p:nvPr>
            <p:ph idx="1"/>
          </p:nvPr>
        </p:nvSpPr>
        <p:spPr/>
        <p:txBody>
          <a:bodyPr>
            <a:normAutofit lnSpcReduction="10000"/>
          </a:bodyPr>
          <a:lstStyle/>
          <a:p>
            <a:r>
              <a:rPr lang="fa-IR" dirty="0" smtClean="0"/>
              <a:t>اقدام دیوانه وار به منظوراجتناب از طرد شدن از سوی شما و غالبا رفتارهای شما را اینگونه تعبیر می کند که قصد ترک او را دارید</a:t>
            </a:r>
          </a:p>
          <a:p>
            <a:r>
              <a:rPr lang="fa-IR" dirty="0" smtClean="0"/>
              <a:t>تاریخچه شخصی مبنی بر رفتارهای تکانشی (ولخرجی ،بی بند و باری جنسی،مصرف مواد مخدر،رانندگی جنون آمیز ،پرخوری و...)</a:t>
            </a:r>
          </a:p>
          <a:p>
            <a:r>
              <a:rPr lang="fa-IR" dirty="0" smtClean="0"/>
              <a:t>تاریخچه شخصی مبنی بر داشتن روابط عاطفی پرشور و بی ثبات</a:t>
            </a:r>
          </a:p>
          <a:p>
            <a:r>
              <a:rPr lang="fa-IR" dirty="0" smtClean="0"/>
              <a:t>تهدیدها ،ژست ها یا رفتارهای مبنی بر اقدام به خودکشی یاقطع عضو</a:t>
            </a:r>
          </a:p>
          <a:p>
            <a:r>
              <a:rPr lang="fa-IR" dirty="0" smtClean="0"/>
              <a:t>نوسانات شدید هیجانی (به طور مثال بین افسردگی ،اضطراب و خشم)که معمولا چند ساعت و ندرتا تا چند روز نیز به طول می انجامد</a:t>
            </a:r>
          </a:p>
          <a:p>
            <a:r>
              <a:rPr lang="fa-IR" dirty="0" smtClean="0"/>
              <a:t>احساس پوچی و بی حوصلگی مزمن</a:t>
            </a:r>
          </a:p>
          <a:p>
            <a:r>
              <a:rPr lang="fa-IR" dirty="0" smtClean="0"/>
              <a:t>پرخاشگری های بی مورد کلامی وفیزیکی</a:t>
            </a:r>
            <a:endParaRPr lang="fa-I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عاشق فرد مرزی می شوید ؟</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آنها در آغاز رابطه بسیار پرشور و باهیجان هستند و مخصوصا بسیاری از افراد زنانی هستند که در اوایل رابطه شیفتگی زیادی نشان می دهند و زود حاضر به برقراری رابطه جنسی می شوند(احتیاط و حد ومرز نمی شناسند)</a:t>
            </a:r>
          </a:p>
          <a:p>
            <a:r>
              <a:rPr lang="fa-IR" dirty="0" smtClean="0"/>
              <a:t>یک فرد مرزی از همان آغاز از محبوب خود یک بت می سازد و این بخصوص برای کسی که از عزت نفس پایینی برخوردارباشد بسیار جذاب خواهد بود</a:t>
            </a:r>
          </a:p>
          <a:p>
            <a:r>
              <a:rPr lang="fa-IR" dirty="0" smtClean="0"/>
              <a:t>حتی پس از طی شدن دوران خوش اولیه و شروع دوران طوفانی اگر باز هم به فرد مرزی علاقه دارید احتمالا شما در خانواده ای آشفته و با پدر و مادری که اختلال خلقی داشته اند زندگی کرده اید </a:t>
            </a:r>
          </a:p>
          <a:p>
            <a:r>
              <a:rPr lang="fa-IR" dirty="0" smtClean="0"/>
              <a:t>شاید با ماندن در کنار یار مرزی به طور ناخوداگاه به فکر درمان او هستید کاری که در مورد پدر و یا مادر بیمار خود نتوانستید انجام بدید</a:t>
            </a:r>
          </a:p>
          <a:p>
            <a:r>
              <a:rPr lang="fa-IR" dirty="0" smtClean="0"/>
              <a:t>ممکن است ابتدا ویژگی های طوفانی ظاهر نشوند و فرد دلبستگی شدید پیدا کند</a:t>
            </a:r>
          </a:p>
          <a:p>
            <a:r>
              <a:rPr lang="fa-IR" dirty="0" smtClean="0"/>
              <a:t>بعضی افرد از اینکه از چنین افرادی مراقبت کنند حس خوبی دارند</a:t>
            </a:r>
          </a:p>
          <a:p>
            <a:endParaRPr lang="fa-I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ویژگی های پارتنر نمایشی(</a:t>
            </a:r>
            <a:r>
              <a:rPr lang="en-US" dirty="0" smtClean="0"/>
              <a:t>theatrical partner</a:t>
            </a:r>
            <a:r>
              <a:rPr lang="fa-IR" dirty="0" smtClean="0"/>
              <a:t>)</a:t>
            </a:r>
            <a:br>
              <a:rPr lang="fa-IR" dirty="0" smtClean="0"/>
            </a:br>
            <a:endParaRPr lang="fa-IR" dirty="0"/>
          </a:p>
        </p:txBody>
      </p:sp>
      <p:sp>
        <p:nvSpPr>
          <p:cNvPr id="3" name="Content Placeholder 2"/>
          <p:cNvSpPr>
            <a:spLocks noGrp="1"/>
          </p:cNvSpPr>
          <p:nvPr>
            <p:ph idx="1"/>
          </p:nvPr>
        </p:nvSpPr>
        <p:spPr/>
        <p:txBody>
          <a:bodyPr/>
          <a:lstStyle/>
          <a:p>
            <a:r>
              <a:rPr lang="fa-IR" dirty="0" smtClean="0"/>
              <a:t>در موقعیت هایی که در مرکز توجه قرار ندارد ،راحت نیست</a:t>
            </a:r>
          </a:p>
          <a:p>
            <a:r>
              <a:rPr lang="fa-IR" dirty="0" smtClean="0"/>
              <a:t>غالبا از نظر جنسی برای دیگران اغواکننده و تحریک کننده است </a:t>
            </a:r>
          </a:p>
          <a:p>
            <a:r>
              <a:rPr lang="fa-IR" dirty="0" smtClean="0"/>
              <a:t>تمایل به رفتارهای سطحی دارد که به سرعت نیز تغییر می کنند</a:t>
            </a:r>
          </a:p>
          <a:p>
            <a:r>
              <a:rPr lang="fa-IR" dirty="0" smtClean="0"/>
              <a:t>ازظاهر خود برای جلب توجه دیگران استفاده می کند</a:t>
            </a:r>
          </a:p>
          <a:p>
            <a:r>
              <a:rPr lang="fa-IR" dirty="0" smtClean="0"/>
              <a:t>صحبت او احساس برانگیز و فاقد جزئیات بسیار است</a:t>
            </a:r>
          </a:p>
          <a:p>
            <a:r>
              <a:rPr lang="fa-IR" dirty="0" smtClean="0"/>
              <a:t>رفتارهای او غالبا نمایشی و اغراق آمیز است</a:t>
            </a:r>
          </a:p>
          <a:p>
            <a:r>
              <a:rPr lang="fa-IR" dirty="0" smtClean="0"/>
              <a:t>بسیار تلقین پذیر است</a:t>
            </a:r>
          </a:p>
          <a:p>
            <a:r>
              <a:rPr lang="fa-IR" dirty="0" smtClean="0"/>
              <a:t>اوروابط خود را بیش از آنچه که هست صمیمانه و پرشور ارزیابی می کند</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جذب افراد نمایشی می شوید ؟</a:t>
            </a:r>
            <a:endParaRPr lang="fa-IR" dirty="0"/>
          </a:p>
        </p:txBody>
      </p:sp>
      <p:sp>
        <p:nvSpPr>
          <p:cNvPr id="3" name="Content Placeholder 2"/>
          <p:cNvSpPr>
            <a:spLocks noGrp="1"/>
          </p:cNvSpPr>
          <p:nvPr>
            <p:ph idx="1"/>
          </p:nvPr>
        </p:nvSpPr>
        <p:spPr/>
        <p:txBody>
          <a:bodyPr/>
          <a:lstStyle/>
          <a:p>
            <a:r>
              <a:rPr lang="fa-IR" dirty="0" smtClean="0"/>
              <a:t>اگر شما به شدت بدنبال ارضا نیازهای جسمی و جنسی هستید و نیازهای عاطفی و عقلانی برایتان اهمیت چندانی ندارد ،به احتمال زیاد جذب افراد نمایشی می شوید</a:t>
            </a:r>
          </a:p>
          <a:p>
            <a:r>
              <a:rPr lang="fa-IR" dirty="0" smtClean="0"/>
              <a:t>افرادی که به طور ناخودآگاه اعتنایی به نیازهای خود ندارندغالبا شیفته ی افراد پرتوقع و توجه طلب از جمله شخصیت های نمایشی می شوند</a:t>
            </a:r>
          </a:p>
          <a:p>
            <a:r>
              <a:rPr lang="fa-IR" dirty="0" smtClean="0"/>
              <a:t>ممکن است شما خودتان شخصیت نمایشی باشید و به ظواهر بیشتر ارزش بدهید و بنابراین جذب افراد نمایشی شوید (ازدواج برخی هنرپیشه ها)</a:t>
            </a:r>
          </a:p>
          <a:p>
            <a:r>
              <a:rPr lang="fa-IR" dirty="0" smtClean="0"/>
              <a:t>اگر شما نمایشی نیستید ولی رفتارهای نمایشی را در پارتنر خود دوست دارید ،احتمالا شما شخصیتی هستیدکه عادت دارد به طور ناخودآگاه هیجان طلبی خود را سرکوب کند</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ویژگی های شخصیت خود شیفته(پارتنر خودپسند)(</a:t>
            </a:r>
            <a:r>
              <a:rPr lang="en-US" dirty="0" smtClean="0"/>
              <a:t>self-absorbed partner</a:t>
            </a:r>
            <a:r>
              <a:rPr lang="fa-IR" dirty="0" smtClean="0"/>
              <a:t>) </a:t>
            </a:r>
            <a:endParaRPr lang="fa-IR" dirty="0"/>
          </a:p>
        </p:txBody>
      </p:sp>
      <p:sp>
        <p:nvSpPr>
          <p:cNvPr id="3" name="Content Placeholder 2"/>
          <p:cNvSpPr>
            <a:spLocks noGrp="1"/>
          </p:cNvSpPr>
          <p:nvPr>
            <p:ph idx="1"/>
          </p:nvPr>
        </p:nvSpPr>
        <p:spPr/>
        <p:txBody>
          <a:bodyPr>
            <a:normAutofit fontScale="85000" lnSpcReduction="20000"/>
          </a:bodyPr>
          <a:lstStyle/>
          <a:p>
            <a:r>
              <a:rPr lang="fa-IR" dirty="0" smtClean="0"/>
              <a:t>خود راشخص بسیار مهمی می داند ودر مورد توانایی ها و موقعیت های خود غلو می کند</a:t>
            </a:r>
          </a:p>
          <a:p>
            <a:r>
              <a:rPr lang="fa-IR" dirty="0" smtClean="0"/>
              <a:t>ذهن او همواره مشغول خیالپردازی در باره ی موفقیت ،قدرت ،زیبایی و عشق است</a:t>
            </a:r>
          </a:p>
          <a:p>
            <a:r>
              <a:rPr lang="fa-IR" dirty="0" smtClean="0"/>
              <a:t>او خود را فرد خاصی می داند که فقط توسط افراد خاص ،باهوش و مشهور درک می شود</a:t>
            </a:r>
          </a:p>
          <a:p>
            <a:r>
              <a:rPr lang="fa-IR" dirty="0" smtClean="0"/>
              <a:t>او نیاز به تحسین شدید و مداوم شما دارد</a:t>
            </a:r>
          </a:p>
          <a:p>
            <a:r>
              <a:rPr lang="fa-IR" dirty="0" smtClean="0"/>
              <a:t>همواره خود را حق به جانب می داند و انتظار دارد که دیگران به گونه ای خاص با او رفتار کنند و با آرزوها و امیالش همراهی کنند</a:t>
            </a:r>
          </a:p>
          <a:p>
            <a:r>
              <a:rPr lang="fa-IR" dirty="0" smtClean="0"/>
              <a:t>غالبا از ارتباط با دیگران در جهت برآوردن نیازهای خود سوئ استفتده می کند </a:t>
            </a:r>
          </a:p>
          <a:p>
            <a:r>
              <a:rPr lang="fa-IR" dirty="0" smtClean="0"/>
              <a:t>به نظر می رسد که فاقد همدلی است .به همین جهت قادر به درک و پاسخگویی نیازها و احساسات دسگران نیست</a:t>
            </a:r>
          </a:p>
          <a:p>
            <a:r>
              <a:rPr lang="fa-IR" dirty="0" smtClean="0"/>
              <a:t>غالبا به دیگران حسادت می ورزد و بر این باور است که دیگران به او حسادت می ورزند</a:t>
            </a:r>
          </a:p>
          <a:p>
            <a:r>
              <a:rPr lang="fa-IR" dirty="0" smtClean="0"/>
              <a:t>غالبا در افکار و رفتارهای او می توان فخرفروشی به دیگران را مشاهده کرد</a:t>
            </a: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جذب افراد خودشیفته می شویم ؟</a:t>
            </a:r>
            <a:endParaRPr lang="fa-IR" dirty="0"/>
          </a:p>
        </p:txBody>
      </p:sp>
      <p:sp>
        <p:nvSpPr>
          <p:cNvPr id="3" name="Content Placeholder 2"/>
          <p:cNvSpPr>
            <a:spLocks noGrp="1"/>
          </p:cNvSpPr>
          <p:nvPr>
            <p:ph idx="1"/>
          </p:nvPr>
        </p:nvSpPr>
        <p:spPr/>
        <p:txBody>
          <a:bodyPr>
            <a:normAutofit lnSpcReduction="10000"/>
          </a:bodyPr>
          <a:lstStyle/>
          <a:p>
            <a:r>
              <a:rPr lang="fa-IR" dirty="0" smtClean="0"/>
              <a:t>چون فرد خودشیفته خود را در هاله ای از دانایی و بزرگی قرار می دهد ،شناختن چهره ی واقعی او در کوتاه مدت دشوار می باشد</a:t>
            </a:r>
          </a:p>
          <a:p>
            <a:r>
              <a:rPr lang="fa-IR" dirty="0" smtClean="0"/>
              <a:t>اگر شما تمایل دارید در درون یک رابطه کنترل شوید و اختیار امور را به کسی واگذار کنید ،جذب افراد خود شیفته می شوید</a:t>
            </a:r>
          </a:p>
          <a:p>
            <a:r>
              <a:rPr lang="fa-IR" dirty="0" smtClean="0"/>
              <a:t>برخی افراد بخاطر کمک به فرد خود شیفته وارد رابطه با او می شوند(نقش یک والد تمام عیار را بر عهده می گیرند)</a:t>
            </a:r>
          </a:p>
          <a:p>
            <a:r>
              <a:rPr lang="fa-IR" dirty="0" smtClean="0"/>
              <a:t>برخی افراد جذب کسانی می شوند که فاقد توانایی همدلی و درک دیگران هستند.این افراد از اینکه در سایه ی پارتنر خود زندگی کنند احساس راحتی می کنند</a:t>
            </a:r>
          </a:p>
          <a:p>
            <a:r>
              <a:rPr lang="fa-IR" dirty="0" smtClean="0"/>
              <a:t>ممکن است شما دیدگاه او را در باره ی خودش،شما و دیگران پذیرفته اید و خود را با اوتطبیق داده اید (دنیا را از دید او می بینید )</a:t>
            </a:r>
          </a:p>
          <a:p>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80728"/>
            <a:ext cx="8280920" cy="1512168"/>
          </a:xfrm>
        </p:spPr>
        <p:txBody>
          <a:bodyPr>
            <a:normAutofit fontScale="90000"/>
          </a:bodyPr>
          <a:lstStyle/>
          <a:p>
            <a:pPr algn="r"/>
            <a:r>
              <a:rPr lang="fa-IR" dirty="0" smtClean="0"/>
              <a:t>ویژگی های پارتنر وابسته (چسب )(</a:t>
            </a:r>
            <a:r>
              <a:rPr lang="en-US" dirty="0" smtClean="0"/>
              <a:t>sticky partner</a:t>
            </a:r>
            <a:r>
              <a:rPr lang="fa-IR" dirty="0" smtClean="0"/>
              <a:t>)</a:t>
            </a:r>
            <a:br>
              <a:rPr lang="fa-IR" dirty="0" smtClean="0"/>
            </a:br>
            <a:endParaRPr lang="fa-IR" dirty="0"/>
          </a:p>
        </p:txBody>
      </p:sp>
      <p:sp>
        <p:nvSpPr>
          <p:cNvPr id="3" name="Content Placeholder 2"/>
          <p:cNvSpPr>
            <a:spLocks noGrp="1"/>
          </p:cNvSpPr>
          <p:nvPr>
            <p:ph idx="1"/>
          </p:nvPr>
        </p:nvSpPr>
        <p:spPr/>
        <p:txBody>
          <a:bodyPr>
            <a:normAutofit fontScale="77500" lnSpcReduction="20000"/>
          </a:bodyPr>
          <a:lstStyle/>
          <a:p>
            <a:r>
              <a:rPr lang="fa-IR" dirty="0" smtClean="0"/>
              <a:t>فاقد قدرت تصمیم گیری در امورروزمره بدون اظهار نظروکسب اطمیناناز سوی شما و دیگران</a:t>
            </a:r>
          </a:p>
          <a:p>
            <a:r>
              <a:rPr lang="fa-IR" dirty="0" smtClean="0"/>
              <a:t>نیاز داردکه مسئولیت غالب حیطه های مهم زندگی خود را به عهده شما یادیگران بگذارد</a:t>
            </a:r>
          </a:p>
          <a:p>
            <a:r>
              <a:rPr lang="fa-IR" dirty="0" smtClean="0"/>
              <a:t>به خاطر هراس از طرد و تنهایی از مخالفت بادیگران و اظهار نظر شخصی خود اجتناب می کند</a:t>
            </a:r>
          </a:p>
          <a:p>
            <a:r>
              <a:rPr lang="fa-IR" dirty="0" smtClean="0"/>
              <a:t>به خاطر فقدان اعتماد نسبت به توانایی و قدرت ارزیابی خود،دشواری زیادی در شروع به انجام کاری و یا به اتمام رساندن آن دارد</a:t>
            </a:r>
          </a:p>
          <a:p>
            <a:r>
              <a:rPr lang="fa-IR" dirty="0" smtClean="0"/>
              <a:t>اهمیت زیادی برای حمایت از سوی دیگران قائل است و این سبب می شود که گاهی به خاطر دیگران تن به کارهایی بدهد که خوشایند خودش نیست</a:t>
            </a:r>
          </a:p>
          <a:p>
            <a:r>
              <a:rPr lang="fa-IR" dirty="0" smtClean="0"/>
              <a:t>هنگام تنهایی احساس ناراحتی و درماندگی می کند؛زیرا از اینکه نتواند به تنهایی از خودش مراقبت کند،به شدت هراس دارد</a:t>
            </a:r>
          </a:p>
          <a:p>
            <a:r>
              <a:rPr lang="fa-IR" dirty="0" smtClean="0"/>
              <a:t>هنگامی که به پایان رابطه با فردی می رسد،به خاطر هراس از تنهاییبه سرعت به جستجوی ایجاد روابط جدید می رود</a:t>
            </a:r>
          </a:p>
          <a:p>
            <a:r>
              <a:rPr lang="fa-IR" dirty="0" smtClean="0"/>
              <a:t>به شدت نگران این است که به تنهایی نتوانداز خودش مراقبت کند</a:t>
            </a: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جذب افراد وابسته می شویم؟</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نیاز به حمایت و مراقبت کردن از دیگران . بعضی از ما تمایل داریم افراد وابسته را پیدا کنیم و از آنها مراقبت نماییم</a:t>
            </a:r>
          </a:p>
          <a:p>
            <a:r>
              <a:rPr lang="fa-IR" dirty="0" smtClean="0"/>
              <a:t>شاید شما در زندگی از افراد خانواده (خواهر و برادر ،پدر ومادر )مراقبت کرده اید و تقویت شده اید </a:t>
            </a:r>
          </a:p>
          <a:p>
            <a:r>
              <a:rPr lang="fa-IR" dirty="0" smtClean="0"/>
              <a:t>برخی افراد نحوه ی رفتار افراد وابسته را جذاب و دوست داشتنی می دانند.شاید والد جنس مخالف شما دارای چنین رفتارهایی بوده است</a:t>
            </a:r>
          </a:p>
          <a:p>
            <a:r>
              <a:rPr lang="fa-IR" dirty="0" smtClean="0"/>
              <a:t>شاید قبلا هم جذب ویژگی دوست داشتنی شخصی که عزت نفس پایینر داشته شده اید و این عادت شده است </a:t>
            </a:r>
          </a:p>
          <a:p>
            <a:r>
              <a:rPr lang="fa-IR" dirty="0" smtClean="0"/>
              <a:t>شاید ما نیاز شدید به تایید از دیگران داریم و افراد وابسته تمام توجه و انرژی خود را معطوف ما می کنند</a:t>
            </a:r>
          </a:p>
          <a:p>
            <a:r>
              <a:rPr lang="fa-IR" dirty="0" smtClean="0"/>
              <a:t>برخی از ما از شکستن دل کسی که روحیه ی ضعیف و نیازمندی دارد ،هراس داریم</a:t>
            </a:r>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ویژگی های شخصیت وسواسی- جبری (پارتنر سر سخت )(</a:t>
            </a:r>
            <a:r>
              <a:rPr lang="en-US" dirty="0" smtClean="0"/>
              <a:t>rigid partner</a:t>
            </a:r>
            <a:r>
              <a:rPr lang="fa-IR" dirty="0" smtClean="0"/>
              <a:t>)</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ذهن او آنچنان مشغول جزئیات ،قوانین و مقررات می شود که اجازه هر گونه تفریحی را بر خود می بندد</a:t>
            </a:r>
          </a:p>
          <a:p>
            <a:r>
              <a:rPr lang="fa-IR" dirty="0" smtClean="0"/>
              <a:t>آنچنان کمالگرا ست که نمی تواندکاری را به پایان برساند</a:t>
            </a:r>
          </a:p>
          <a:p>
            <a:r>
              <a:rPr lang="fa-IR" dirty="0" smtClean="0"/>
              <a:t>به گونه ای افراطی خود را وقف کار و تولید می سازد و فرصتی برای تفریح ،استراحت و روابط اجتماعی پیدا نمی کند</a:t>
            </a:r>
          </a:p>
          <a:p>
            <a:r>
              <a:rPr lang="fa-IR" dirty="0" smtClean="0"/>
              <a:t>بسیار با وجدان است و در زمینه عمل به موازین اخلاقی انعطاف ناپذیراست </a:t>
            </a:r>
          </a:p>
          <a:p>
            <a:r>
              <a:rPr lang="fa-IR" dirty="0" smtClean="0"/>
              <a:t>او قادر به دور انداختن وسایل کهنه ،قدیمی و بی مصرف و فاقد ارزش خود نیست </a:t>
            </a:r>
          </a:p>
          <a:p>
            <a:r>
              <a:rPr lang="fa-IR" dirty="0" smtClean="0"/>
              <a:t>هیچ گاه در کاری حاضر به همکاری با دیگران نیست ،مگر آنکه به شیوه ای که دلخواه اوست ،انجام گردد</a:t>
            </a:r>
          </a:p>
          <a:p>
            <a:r>
              <a:rPr lang="fa-IR" dirty="0" smtClean="0"/>
              <a:t>بسیار خسیس است و به سختی پولی برای خودش و دیگران خرج می کند</a:t>
            </a:r>
          </a:p>
          <a:p>
            <a:r>
              <a:rPr lang="fa-IR" dirty="0" smtClean="0"/>
              <a:t>انعطاف ناپذیر و لجباز است و تلاش بسیار در کنترل دیگران دارد</a:t>
            </a: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چراجذب شخصیت های وسواسی می شویم ؟</a:t>
            </a: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ممکن است که شما اعتقاد داشته باشید که شریک زندگی تان بسیار سخت کوش ،مسئولیت پذیر،بسیار اخلاقی و معتقد به رعایت دقیق قوانین و مقررات جامعه باشد.اما بتدریج متوجه می شوید که او برای تفریح ،استراحت ،خانواده و... وقت نمی گذارد .</a:t>
            </a:r>
          </a:p>
          <a:p>
            <a:r>
              <a:rPr lang="fa-IR" dirty="0" smtClean="0"/>
              <a:t>ممکن است نظم و برنامه ریزی فرد وسواسی برای ما جذاب باشد زیرا که خودمان فاقد آن هستیم و از ضعف خود رنج می بریم.</a:t>
            </a:r>
          </a:p>
          <a:p>
            <a:r>
              <a:rPr lang="fa-IR" dirty="0" smtClean="0"/>
              <a:t>شاید با تسلیم در برابر پارتنر وسواسی خود به طور کلی خودتان را در موضع وابسته به او و احساس اینکه هیچ راهی جز پیروی از کمال گرایی او ندارید ،قرار می دهید .</a:t>
            </a:r>
          </a:p>
          <a:p>
            <a:r>
              <a:rPr lang="fa-IR" dirty="0" smtClean="0"/>
              <a:t>ممکن است شما به طور سنتی به سیستم زناشویی که در آ یکی از افراد کنترل امور را بدست می گیرد ،اعتقاد داشته باشید (ناخوداگاه و تحت تاثیر الگوی خانواده اصلی )</a:t>
            </a:r>
          </a:p>
          <a:p>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pic>
        <p:nvPicPr>
          <p:cNvPr id="1026" name="Picture 2"/>
          <p:cNvPicPr>
            <a:picLocks noChangeAspect="1" noChangeArrowheads="1"/>
          </p:cNvPicPr>
          <p:nvPr/>
        </p:nvPicPr>
        <p:blipFill>
          <a:blip r:embed="rId2" cstate="print"/>
          <a:srcRect/>
          <a:stretch>
            <a:fillRect/>
          </a:stretch>
        </p:blipFill>
        <p:spPr bwMode="auto">
          <a:xfrm>
            <a:off x="395536" y="692696"/>
            <a:ext cx="8280920" cy="5616624"/>
          </a:xfrm>
          <a:prstGeom prst="rect">
            <a:avLst/>
          </a:prstGeom>
          <a:noFill/>
          <a:ln w="9525">
            <a:noFill/>
            <a:miter lim="800000"/>
            <a:headEnd/>
            <a:tailEnd/>
          </a:ln>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شخصیت اجتنابی (پارتنر هراسان)</a:t>
            </a:r>
            <a:r>
              <a:rPr lang="en-US" dirty="0" smtClean="0"/>
              <a:t>( </a:t>
            </a:r>
            <a:r>
              <a:rPr lang="en-US" dirty="0" err="1" smtClean="0"/>
              <a:t>avoident</a:t>
            </a:r>
            <a:r>
              <a:rPr lang="en-US" dirty="0" smtClean="0"/>
              <a:t> </a:t>
            </a:r>
            <a:r>
              <a:rPr lang="fa-IR" dirty="0" smtClean="0"/>
              <a:t>–</a:t>
            </a:r>
            <a:r>
              <a:rPr lang="en-US" dirty="0" smtClean="0"/>
              <a:t>(scared partner)personality</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به سبب هراس از انتقاد ،عدم تایی یا طرد،از فعالیت هایی که نیاز به تعامل با افراد زیادی داشته باشد ،اجتناب می کند.</a:t>
            </a:r>
          </a:p>
          <a:p>
            <a:r>
              <a:rPr lang="fa-IR" dirty="0" smtClean="0"/>
              <a:t>جز با افراد خاصی که از آنها خوشش می آید ،مایل به ارتباط با فرد دیگری نیست </a:t>
            </a:r>
          </a:p>
          <a:p>
            <a:r>
              <a:rPr lang="fa-IR" dirty="0" smtClean="0"/>
              <a:t>به سبب احساس شرم و یا ترس از تمسخر ،از بیان دنیای درون خود حتی به افرادی که با آنها رابطه نزدیک و صمیمانه نیز دارد،خودداری می کند.</a:t>
            </a:r>
          </a:p>
          <a:p>
            <a:r>
              <a:rPr lang="fa-IR" dirty="0" smtClean="0"/>
              <a:t>در موقعیت های اجتماعی همواره به این فکر می کند که مبادا مورد انتقاد یا طرد واقع شود </a:t>
            </a:r>
          </a:p>
          <a:p>
            <a:r>
              <a:rPr lang="fa-IR" dirty="0" smtClean="0"/>
              <a:t>به شبب احساس بی کفایتی ،از حضور در موقعیت های اجتماعی جدید اجتناب می ورزد یا در صورت حضور در آن ،احساس ناراحتی می کند.</a:t>
            </a:r>
          </a:p>
          <a:p>
            <a:r>
              <a:rPr lang="fa-IR" dirty="0" smtClean="0"/>
              <a:t>به سبب احساس کهتری ،خود را فاقد مهارت اجتماعی لازم می داند</a:t>
            </a:r>
          </a:p>
          <a:p>
            <a:r>
              <a:rPr lang="fa-IR" dirty="0" smtClean="0"/>
              <a:t>غالبا به خاطر اجتناب ازاحساس شرمندگی ،از ورود به موقعیت های جدید و ناشناخته دوری می کند</a:t>
            </a:r>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چرا جذب شخصیت های اجتنابی می شویم ؟</a:t>
            </a: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فرد اجتنابی از همان ابتدا قادر به برقراری رابطه صمیمانه با شما نیست و شما از اینکه به اوکمک می کنید تا رابطه برقرار کند ،برای شما می تواند جذاب باشد </a:t>
            </a:r>
          </a:p>
          <a:p>
            <a:r>
              <a:rPr lang="fa-IR" dirty="0" smtClean="0"/>
              <a:t>شما متوجه می شوید که هرچه بیشتر روی او کار می کنید ،او بیشتر به شما اعتماد می کند و توجه نشان می دهد و این پاداش بخش است .</a:t>
            </a:r>
          </a:p>
          <a:p>
            <a:r>
              <a:rPr lang="fa-IR" dirty="0" smtClean="0"/>
              <a:t>اگر شما جذب افراد سرد و کمرو واجتنابی می شوید ،احتمالا ریشه در کودکی شما دارد.ما تمایل داریم الگوی رابطه با والدین خود را بارها با دیگران تکرار کنیم. اگر از ارتباط با اینگونه الگو راضی هستید بهتر است با یک روانشناس در میان بگذارید .</a:t>
            </a:r>
          </a:p>
          <a:p>
            <a:r>
              <a:rPr lang="fa-IR" dirty="0" smtClean="0"/>
              <a:t>بیشتر افرادی که با شخصیت های اجتنابی وارد رابطه عاطفی می شوند ،بیش از حد معقول در آن می مانند ، زیرا در صورت ترک رابطه دچار احساس گناه می شوند ،چون این افراد زیاد به حمایت نیاز دارند</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ادامه مقدمه</a:t>
            </a:r>
            <a:endParaRPr lang="fa-IR" dirty="0"/>
          </a:p>
        </p:txBody>
      </p:sp>
      <p:sp>
        <p:nvSpPr>
          <p:cNvPr id="3" name="Content Placeholder 2"/>
          <p:cNvSpPr>
            <a:spLocks noGrp="1"/>
          </p:cNvSpPr>
          <p:nvPr>
            <p:ph idx="1"/>
          </p:nvPr>
        </p:nvSpPr>
        <p:spPr/>
        <p:txBody>
          <a:bodyPr>
            <a:normAutofit lnSpcReduction="10000"/>
          </a:bodyPr>
          <a:lstStyle/>
          <a:p>
            <a:r>
              <a:rPr lang="fa-IR" dirty="0" smtClean="0"/>
              <a:t>وابسته است و در هنگام جدایی اضطراب شدید ی دارد</a:t>
            </a:r>
          </a:p>
          <a:p>
            <a:r>
              <a:rPr lang="fa-IR" dirty="0" smtClean="0"/>
              <a:t>خشک ،منضبط و فاقد حس شوخ طبعی است</a:t>
            </a:r>
          </a:p>
          <a:p>
            <a:r>
              <a:rPr lang="fa-IR" dirty="0" smtClean="0"/>
              <a:t>بسیار عجیب و غریب و خرافاتی است</a:t>
            </a:r>
          </a:p>
          <a:p>
            <a:r>
              <a:rPr lang="fa-IR" dirty="0" smtClean="0"/>
              <a:t>بی ثبات و غیر قابل پیش بینی است</a:t>
            </a:r>
          </a:p>
          <a:p>
            <a:r>
              <a:rPr lang="fa-IR" dirty="0" smtClean="0"/>
              <a:t>توجه طلب و نمایشی است </a:t>
            </a:r>
          </a:p>
          <a:p>
            <a:r>
              <a:rPr lang="fa-IR" dirty="0" smtClean="0"/>
              <a:t>خود پسند و خود خواه است </a:t>
            </a:r>
          </a:p>
          <a:p>
            <a:r>
              <a:rPr lang="fa-IR" dirty="0" smtClean="0"/>
              <a:t>از فعالیت های اجتماعی هراس دارد و دوری می کند</a:t>
            </a:r>
          </a:p>
          <a:p>
            <a:pPr>
              <a:buNone/>
            </a:pPr>
            <a:r>
              <a:rPr lang="fa-IR" dirty="0" smtClean="0"/>
              <a:t>وقتی با یکی از این وضعیت ها روبرو می شود ،بتدریج احساس ناکامی و ناامنی می کند و ممکن است این سوال برای او مطرح شود چطور جذب چنین فردی شده است ؟چگونه این همه مشکلات را متوجه نشده است ؟</a:t>
            </a:r>
          </a:p>
          <a:p>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ادامه</a:t>
            </a:r>
            <a:endParaRPr lang="fa-IR" dirty="0"/>
          </a:p>
        </p:txBody>
      </p:sp>
      <p:sp>
        <p:nvSpPr>
          <p:cNvPr id="3" name="Content Placeholder 2"/>
          <p:cNvSpPr>
            <a:spLocks noGrp="1"/>
          </p:cNvSpPr>
          <p:nvPr>
            <p:ph idx="1"/>
          </p:nvPr>
        </p:nvSpPr>
        <p:spPr/>
        <p:txBody>
          <a:bodyPr>
            <a:normAutofit lnSpcReduction="10000"/>
          </a:bodyPr>
          <a:lstStyle/>
          <a:p>
            <a:r>
              <a:rPr lang="fa-IR" dirty="0" smtClean="0"/>
              <a:t>اگرچنین جریانی برای شما آشنا به نظر می رسد ،اگر با فردی که رفتارهایش به طور مکرر شما را آزار می دهد ،وارد رابطه عاطفی شده اید و یا زندگی می کنید،به احتمال زیاد فردی را وارد زندگی خود کرده اید که دارای اختلال شخصیت است.</a:t>
            </a:r>
          </a:p>
          <a:p>
            <a:r>
              <a:rPr lang="fa-IR" dirty="0" smtClean="0"/>
              <a:t>حتی ممکن است در گذشته ی شما هم چنین مواردی وجود داشته باشد ،یعنی شما نا خواسته جذب افرادی منزوی ،خطرناک و ...شده بودید . اینها علت هایی دارد که در آینده به آنها خواهیم پرداخت.</a:t>
            </a:r>
          </a:p>
          <a:p>
            <a:r>
              <a:rPr lang="fa-IR" dirty="0" smtClean="0"/>
              <a:t>باتوجه به شیوع بالای اختلالات شخصیت(تا 15 درصد در امریکا) احتمال اینکه با فردی که اختلال شخصیت دارد روبرو شوید بسیار بالاست ،مخصوصا اگر آشنایی شما از طریق فضای مجازی ،بنگاه های همسریابی و یا برخوردهای اتفاقی بوده باشد .</a:t>
            </a:r>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sz="5400" b="1" dirty="0" smtClean="0">
                <a:solidFill>
                  <a:srgbClr val="800000"/>
                </a:solidFill>
                <a:effectLst>
                  <a:outerShdw blurRad="38100" dist="38100" dir="2700000" algn="tl">
                    <a:srgbClr val="C0C0C0"/>
                  </a:outerShdw>
                </a:effectLst>
                <a:cs typeface="Titr" pitchFamily="2" charset="-78"/>
              </a:rPr>
              <a:t>شخصيت</a:t>
            </a:r>
            <a:r>
              <a:rPr lang="en-US" sz="5400" b="1" dirty="0" smtClean="0">
                <a:solidFill>
                  <a:srgbClr val="800000"/>
                </a:solidFill>
                <a:effectLst>
                  <a:outerShdw blurRad="38100" dist="38100" dir="2700000" algn="tl">
                    <a:srgbClr val="C0C0C0"/>
                  </a:outerShdw>
                </a:effectLst>
                <a:cs typeface="Titr" pitchFamily="2" charset="-78"/>
              </a:rPr>
              <a:t> </a:t>
            </a:r>
            <a:r>
              <a:rPr lang="fa-IR" sz="5400" b="1" dirty="0" smtClean="0">
                <a:solidFill>
                  <a:srgbClr val="800000"/>
                </a:solidFill>
                <a:effectLst>
                  <a:outerShdw blurRad="38100" dist="38100" dir="2700000" algn="tl">
                    <a:srgbClr val="C0C0C0"/>
                  </a:outerShdw>
                </a:effectLst>
                <a:cs typeface="Titr" pitchFamily="2" charset="-78"/>
              </a:rPr>
              <a:t/>
            </a:r>
            <a:br>
              <a:rPr lang="fa-IR" sz="5400" b="1" dirty="0" smtClean="0">
                <a:solidFill>
                  <a:srgbClr val="800000"/>
                </a:solidFill>
                <a:effectLst>
                  <a:outerShdw blurRad="38100" dist="38100" dir="2700000" algn="tl">
                    <a:srgbClr val="C0C0C0"/>
                  </a:outerShdw>
                </a:effectLst>
                <a:cs typeface="Titr" pitchFamily="2" charset="-78"/>
              </a:rPr>
            </a:br>
            <a:endParaRPr lang="fa-IR" dirty="0"/>
          </a:p>
        </p:txBody>
      </p:sp>
      <p:sp>
        <p:nvSpPr>
          <p:cNvPr id="5" name="Content Placeholder 4"/>
          <p:cNvSpPr>
            <a:spLocks noGrp="1"/>
          </p:cNvSpPr>
          <p:nvPr>
            <p:ph idx="1"/>
          </p:nvPr>
        </p:nvSpPr>
        <p:spPr/>
        <p:txBody>
          <a:bodyPr/>
          <a:lstStyle/>
          <a:p>
            <a:pPr>
              <a:defRPr/>
            </a:pPr>
            <a:r>
              <a:rPr lang="fa-IR" sz="2800" dirty="0" smtClean="0"/>
              <a:t>در سلامت روان، کلمه شخصیت به کل خصوصیات یا ویژگی هایی که هر کدام از ما را به عنوان یک فرد می سازد</a:t>
            </a:r>
            <a:r>
              <a:rPr lang="en-US" sz="2800" dirty="0" smtClean="0"/>
              <a:t> </a:t>
            </a:r>
            <a:r>
              <a:rPr lang="fa-IR" sz="2800" dirty="0" smtClean="0"/>
              <a:t>برمیگردد. اینها شامل روشهایی است که ما:</a:t>
            </a:r>
            <a:endParaRPr lang="en-US" sz="2800" dirty="0" smtClean="0"/>
          </a:p>
          <a:p>
            <a:pPr>
              <a:defRPr/>
            </a:pPr>
            <a:r>
              <a:rPr lang="fa-IR" sz="2800" b="1" dirty="0" smtClean="0">
                <a:solidFill>
                  <a:srgbClr val="C00000"/>
                </a:solidFill>
              </a:rPr>
              <a:t>فکر می کنیم</a:t>
            </a:r>
            <a:endParaRPr lang="en-US" sz="2800" b="1" dirty="0" smtClean="0">
              <a:solidFill>
                <a:srgbClr val="C00000"/>
              </a:solidFill>
            </a:endParaRPr>
          </a:p>
          <a:p>
            <a:pPr>
              <a:defRPr/>
            </a:pPr>
            <a:r>
              <a:rPr lang="fa-IR" sz="2800" b="1" dirty="0" smtClean="0">
                <a:solidFill>
                  <a:srgbClr val="C00000"/>
                </a:solidFill>
              </a:rPr>
              <a:t>احساس می کنیم</a:t>
            </a:r>
            <a:endParaRPr lang="en-US" sz="2800" b="1" dirty="0" smtClean="0">
              <a:solidFill>
                <a:srgbClr val="C00000"/>
              </a:solidFill>
            </a:endParaRPr>
          </a:p>
          <a:p>
            <a:pPr>
              <a:defRPr/>
            </a:pPr>
            <a:r>
              <a:rPr lang="fa-IR" sz="2800" b="1" dirty="0" smtClean="0">
                <a:solidFill>
                  <a:srgbClr val="C00000"/>
                </a:solidFill>
              </a:rPr>
              <a:t>رفتار می کنیم</a:t>
            </a:r>
            <a:endParaRPr lang="en-US" sz="2800" b="1" dirty="0" smtClean="0">
              <a:solidFill>
                <a:srgbClr val="C00000"/>
              </a:solidFill>
            </a:endParaRPr>
          </a:p>
          <a:p>
            <a:endParaRPr lang="fa-I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تعریف اختلال شخصیت</a:t>
            </a:r>
            <a:endParaRPr lang="fa-IR" dirty="0"/>
          </a:p>
        </p:txBody>
      </p:sp>
      <p:sp>
        <p:nvSpPr>
          <p:cNvPr id="3" name="Content Placeholder 2"/>
          <p:cNvSpPr>
            <a:spLocks noGrp="1"/>
          </p:cNvSpPr>
          <p:nvPr>
            <p:ph idx="1"/>
          </p:nvPr>
        </p:nvSpPr>
        <p:spPr/>
        <p:txBody>
          <a:bodyPr/>
          <a:lstStyle/>
          <a:p>
            <a:r>
              <a:rPr lang="fa-IR" dirty="0" smtClean="0"/>
              <a:t>اختلال شخصيت عبارت است از تجارب درون ذهني و رفتاري با دوامي كه بر معيارهاي فرهنگي منطبق نيست، نفوذي غيرقابل انعطاف دارد، از نوجواني يا جواني شروع مي شود، در طول زمان تغيير نمي كند و موجب ناخشنودي فرد و مختل شدن كاركردهايش مي شود</a:t>
            </a:r>
            <a:r>
              <a:rPr lang="en-US" dirty="0" smtClean="0"/>
              <a:t>.</a:t>
            </a:r>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ادامه </a:t>
            </a:r>
            <a:endParaRPr lang="fa-IR" dirty="0"/>
          </a:p>
        </p:txBody>
      </p:sp>
      <p:sp>
        <p:nvSpPr>
          <p:cNvPr id="3" name="Content Placeholder 2"/>
          <p:cNvSpPr>
            <a:spLocks noGrp="1"/>
          </p:cNvSpPr>
          <p:nvPr>
            <p:ph idx="1"/>
          </p:nvPr>
        </p:nvSpPr>
        <p:spPr/>
        <p:txBody>
          <a:bodyPr/>
          <a:lstStyle/>
          <a:p>
            <a:r>
              <a:rPr lang="fa-IR" dirty="0" smtClean="0"/>
              <a:t>اختلالات شخصیت برخلاف دیگر اختلالات روانی (افسردگی ،اسکیزوفرنی ،فوبی ها و...)از همان دوران کودکی آغاز و با اساس شخصیت عجین می گردند و تا حدود زیادی تغییر ناپذیرند . برخلاف سایر اختلالات فاقد تاریخ شروع و علت مشخصی اند وتا حدودی می توان گفت که درمان قطعی برای آنها وجود ندارد.</a:t>
            </a:r>
          </a:p>
          <a:p>
            <a:r>
              <a:rPr lang="fa-IR" dirty="0" smtClean="0"/>
              <a:t>افراد دارای اختلال شخصیت به گونه ای به جهان و روابط عاطفی خود واکنش نشان می دهند که در غالب موارد به ایجاد مشکل و ناراحتی منجر می شود .</a:t>
            </a: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ویژگی های کلی افراد دارای اختلال شخصیت</a:t>
            </a:r>
            <a:endParaRPr lang="fa-IR" dirty="0"/>
          </a:p>
        </p:txBody>
      </p:sp>
      <p:sp>
        <p:nvSpPr>
          <p:cNvPr id="3" name="Content Placeholder 2"/>
          <p:cNvSpPr>
            <a:spLocks noGrp="1"/>
          </p:cNvSpPr>
          <p:nvPr>
            <p:ph idx="1"/>
          </p:nvPr>
        </p:nvSpPr>
        <p:spPr/>
        <p:txBody>
          <a:bodyPr>
            <a:normAutofit/>
          </a:bodyPr>
          <a:lstStyle/>
          <a:p>
            <a:r>
              <a:rPr lang="fa-IR" dirty="0" smtClean="0"/>
              <a:t>نحوه ی تجربه ی فرد از جهان ،ابراز عواطف و رفتار اوغیر قابل انعطاف و عمیقا کلیشه ای است.</a:t>
            </a:r>
          </a:p>
          <a:p>
            <a:r>
              <a:rPr lang="fa-IR" dirty="0" smtClean="0"/>
              <a:t>الگوی غیر متعارف تجربه و رفتار نشان دهنده ی شیوه ی تفکر ،ابراز عواطف ،روابط بین فردی و خود کنترلی شخص دارای اختلال است</a:t>
            </a:r>
          </a:p>
          <a:p>
            <a:r>
              <a:rPr lang="fa-IR" dirty="0" smtClean="0"/>
              <a:t>الگوی شخصیتی ،خشک و غیر قابل انعطاف است</a:t>
            </a:r>
          </a:p>
          <a:p>
            <a:r>
              <a:rPr lang="fa-IR" dirty="0" smtClean="0"/>
              <a:t>الگوهای مزمن و مقاوم منجر به آسیب های روانی شدیدمانند افسردگی ،اضطراب و...خواهد شد و عملکردهای فرد مختل می شود </a:t>
            </a:r>
          </a:p>
          <a:p>
            <a:r>
              <a:rPr lang="fa-IR" dirty="0" smtClean="0"/>
              <a:t>الگوهای شخصیتی ،ثابت و مداوم هستند و سابقه ی آنها نیزحداقل به دوران نوجوانی ویا اوایل بزرگسالی است</a:t>
            </a:r>
          </a:p>
          <a:p>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749</TotalTime>
  <Words>3518</Words>
  <Application>Microsoft Office PowerPoint</Application>
  <PresentationFormat>On-screen Show (4:3)</PresentationFormat>
  <Paragraphs>203</Paragraphs>
  <Slides>31</Slides>
  <Notes>0</Notes>
  <HiddenSlides>1</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Flow</vt:lpstr>
      <vt:lpstr>Slide 1</vt:lpstr>
      <vt:lpstr>مشاوره پیش از ازدواج و اختلالات شخصیت</vt:lpstr>
      <vt:lpstr>Slide 3</vt:lpstr>
      <vt:lpstr>ادامه مقدمه</vt:lpstr>
      <vt:lpstr>ادامه</vt:lpstr>
      <vt:lpstr>شخصيت  </vt:lpstr>
      <vt:lpstr>تعریف اختلال شخصیت</vt:lpstr>
      <vt:lpstr>ادامه </vt:lpstr>
      <vt:lpstr>ویژگی های کلی افراد دارای اختلال شخصیت</vt:lpstr>
      <vt:lpstr>ادامه</vt:lpstr>
      <vt:lpstr>دلایل اصلی جذب شدن به افراد دارای اختلال شخصیت</vt:lpstr>
      <vt:lpstr>آیا پارتنر شما دچار اختلال شخصیت است ؟</vt:lpstr>
      <vt:lpstr>ویژگی های پارتنر دارای اختلال پارانویید(پارتنر شکاک)(doubting partner)</vt:lpstr>
      <vt:lpstr>پارتنر منزوی(شخصیت اسکیزوئید)(detached partner)</vt:lpstr>
      <vt:lpstr>چرا جذب افراد اسکیزوئید می شویم</vt:lpstr>
      <vt:lpstr>پارتنر عجیب و غریب(ویژگی ها)(odd partner)</vt:lpstr>
      <vt:lpstr>چرا جذب افراد عجیب و غیر عادی(اسکیزوتایپال) می شوید </vt:lpstr>
      <vt:lpstr>ویژگی های پارتنر ضذ اجتماعی (خطرناک)(dangerous partner)</vt:lpstr>
      <vt:lpstr>چرا جذب افراد ضد اجتماعی می شویم؟</vt:lpstr>
      <vt:lpstr>ویژگی های پارتنر مرزی(طوفانی )(stormy partner)</vt:lpstr>
      <vt:lpstr>چرا عاشق فرد مرزی می شوید ؟</vt:lpstr>
      <vt:lpstr>ویژگی های پارتنر نمایشی(theatrical partner) </vt:lpstr>
      <vt:lpstr>چرا جذب افراد نمایشی می شوید ؟</vt:lpstr>
      <vt:lpstr>ویژگی های شخصیت خود شیفته(پارتنر خودپسند)(self-absorbed partner) </vt:lpstr>
      <vt:lpstr>چرا جذب افراد خودشیفته می شویم ؟</vt:lpstr>
      <vt:lpstr>ویژگی های پارتنر وابسته (چسب )(sticky partner) </vt:lpstr>
      <vt:lpstr>چرا جذب افراد وابسته می شویم؟</vt:lpstr>
      <vt:lpstr>ویژگی های شخصیت وسواسی- جبری (پارتنر سر سخت )(rigid partner)</vt:lpstr>
      <vt:lpstr>چراجذب شخصیت های وسواسی می شویم ؟</vt:lpstr>
      <vt:lpstr>شخصیت اجتنابی (پارتنر هراسان)( avoident –(scared partner)personality</vt:lpstr>
      <vt:lpstr>چرا جذب شخصیت های اجتنابی می شویم ؟</vt:lpstr>
    </vt:vector>
  </TitlesOfParts>
  <Company>Novin Pendar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87</cp:revision>
  <dcterms:created xsi:type="dcterms:W3CDTF">2018-03-05T18:13:23Z</dcterms:created>
  <dcterms:modified xsi:type="dcterms:W3CDTF">2025-11-25T16:34:17Z</dcterms:modified>
</cp:coreProperties>
</file>