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328" r:id="rId2"/>
    <p:sldId id="257" r:id="rId3"/>
    <p:sldId id="368" r:id="rId4"/>
    <p:sldId id="290" r:id="rId5"/>
    <p:sldId id="292" r:id="rId6"/>
    <p:sldId id="362" r:id="rId7"/>
    <p:sldId id="300" r:id="rId8"/>
    <p:sldId id="268" r:id="rId9"/>
    <p:sldId id="269" r:id="rId10"/>
    <p:sldId id="363" r:id="rId11"/>
    <p:sldId id="270" r:id="rId12"/>
    <p:sldId id="302" r:id="rId13"/>
    <p:sldId id="364" r:id="rId14"/>
    <p:sldId id="271" r:id="rId15"/>
    <p:sldId id="329" r:id="rId16"/>
    <p:sldId id="316" r:id="rId17"/>
    <p:sldId id="272" r:id="rId18"/>
    <p:sldId id="365" r:id="rId19"/>
    <p:sldId id="273" r:id="rId20"/>
    <p:sldId id="274" r:id="rId21"/>
    <p:sldId id="275" r:id="rId22"/>
    <p:sldId id="340" r:id="rId23"/>
    <p:sldId id="303" r:id="rId24"/>
    <p:sldId id="313" r:id="rId25"/>
    <p:sldId id="339" r:id="rId26"/>
    <p:sldId id="276" r:id="rId27"/>
    <p:sldId id="317" r:id="rId28"/>
    <p:sldId id="278" r:id="rId29"/>
    <p:sldId id="312" r:id="rId30"/>
    <p:sldId id="318" r:id="rId31"/>
    <p:sldId id="279" r:id="rId32"/>
    <p:sldId id="341" r:id="rId33"/>
    <p:sldId id="342" r:id="rId34"/>
    <p:sldId id="343" r:id="rId35"/>
    <p:sldId id="344" r:id="rId36"/>
    <p:sldId id="345" r:id="rId37"/>
    <p:sldId id="346" r:id="rId38"/>
    <p:sldId id="347" r:id="rId39"/>
    <p:sldId id="348" r:id="rId40"/>
    <p:sldId id="350" r:id="rId41"/>
    <p:sldId id="349" r:id="rId42"/>
    <p:sldId id="351" r:id="rId43"/>
    <p:sldId id="352" r:id="rId44"/>
    <p:sldId id="353" r:id="rId45"/>
    <p:sldId id="354" r:id="rId46"/>
    <p:sldId id="355" r:id="rId47"/>
    <p:sldId id="356" r:id="rId48"/>
    <p:sldId id="358" r:id="rId49"/>
    <p:sldId id="359" r:id="rId50"/>
    <p:sldId id="360" r:id="rId51"/>
    <p:sldId id="361" r:id="rId52"/>
    <p:sldId id="357" r:id="rId53"/>
    <p:sldId id="366" r:id="rId54"/>
    <p:sldId id="367" r:id="rId55"/>
    <p:sldId id="314" r:id="rId56"/>
    <p:sldId id="280" r:id="rId57"/>
    <p:sldId id="319" r:id="rId58"/>
    <p:sldId id="304" r:id="rId59"/>
    <p:sldId id="281" r:id="rId60"/>
    <p:sldId id="305" r:id="rId61"/>
    <p:sldId id="306" r:id="rId62"/>
    <p:sldId id="282" r:id="rId63"/>
    <p:sldId id="311" r:id="rId64"/>
    <p:sldId id="310" r:id="rId65"/>
    <p:sldId id="283" r:id="rId66"/>
    <p:sldId id="308" r:id="rId67"/>
    <p:sldId id="307" r:id="rId68"/>
    <p:sldId id="284" r:id="rId69"/>
    <p:sldId id="315" r:id="rId70"/>
    <p:sldId id="286" r:id="rId71"/>
    <p:sldId id="320" r:id="rId72"/>
    <p:sldId id="321" r:id="rId73"/>
    <p:sldId id="324" r:id="rId74"/>
    <p:sldId id="287" r:id="rId75"/>
    <p:sldId id="330" r:id="rId76"/>
    <p:sldId id="322" r:id="rId77"/>
    <p:sldId id="288" r:id="rId78"/>
    <p:sldId id="323" r:id="rId79"/>
    <p:sldId id="327" r:id="rId80"/>
    <p:sldId id="325"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25" d="100"/>
          <a:sy n="25" d="100"/>
        </p:scale>
        <p:origin x="1860"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12A271D-BB05-4E01-B138-FE7E9FF25EE1}" type="datetimeFigureOut">
              <a:rPr lang="fa-IR" smtClean="0"/>
              <a:t>01/01/1445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74EFFFA-A570-45F1-8E97-521136E960D7}" type="slidenum">
              <a:rPr lang="fa-IR" smtClean="0"/>
              <a:t>‹#›</a:t>
            </a:fld>
            <a:endParaRPr lang="fa-IR"/>
          </a:p>
        </p:txBody>
      </p:sp>
    </p:spTree>
    <p:extLst>
      <p:ext uri="{BB962C8B-B14F-4D97-AF65-F5344CB8AC3E}">
        <p14:creationId xmlns:p14="http://schemas.microsoft.com/office/powerpoint/2010/main" val="11874434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EFFFA-A570-45F1-8E97-521136E960D7}" type="slidenum">
              <a:rPr lang="fa-IR" smtClean="0"/>
              <a:t>8</a:t>
            </a:fld>
            <a:endParaRPr lang="fa-IR"/>
          </a:p>
        </p:txBody>
      </p:sp>
    </p:spTree>
    <p:extLst>
      <p:ext uri="{BB962C8B-B14F-4D97-AF65-F5344CB8AC3E}">
        <p14:creationId xmlns:p14="http://schemas.microsoft.com/office/powerpoint/2010/main" val="197497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EFFFA-A570-45F1-8E97-521136E960D7}" type="slidenum">
              <a:rPr lang="fa-IR" smtClean="0"/>
              <a:t>74</a:t>
            </a:fld>
            <a:endParaRPr lang="fa-IR"/>
          </a:p>
        </p:txBody>
      </p:sp>
    </p:spTree>
    <p:extLst>
      <p:ext uri="{BB962C8B-B14F-4D97-AF65-F5344CB8AC3E}">
        <p14:creationId xmlns:p14="http://schemas.microsoft.com/office/powerpoint/2010/main" val="309307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EFFFA-A570-45F1-8E97-521136E960D7}" type="slidenum">
              <a:rPr lang="fa-IR" smtClean="0"/>
              <a:t>75</a:t>
            </a:fld>
            <a:endParaRPr lang="fa-IR"/>
          </a:p>
        </p:txBody>
      </p:sp>
    </p:spTree>
    <p:extLst>
      <p:ext uri="{BB962C8B-B14F-4D97-AF65-F5344CB8AC3E}">
        <p14:creationId xmlns:p14="http://schemas.microsoft.com/office/powerpoint/2010/main" val="844978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A EntezareZohoor 1 **" panose="00000700000000000000" pitchFamily="2" charset="-78"/>
        </a:defRPr>
      </a:lvl1pPr>
    </p:titleStyle>
    <p:bodyStyle>
      <a:lvl1pPr marL="0" indent="0" algn="just" defTabSz="914400" rtl="1" eaLnBrk="1" latinLnBrk="0" hangingPunct="1">
        <a:lnSpc>
          <a:spcPct val="150000"/>
        </a:lnSpc>
        <a:spcBef>
          <a:spcPct val="20000"/>
        </a:spcBef>
        <a:buFont typeface="Arial" pitchFamily="34" charset="0"/>
        <a:buNone/>
        <a:defRPr sz="3200" kern="1200">
          <a:solidFill>
            <a:schemeClr val="tx1"/>
          </a:solidFill>
          <a:latin typeface="+mn-lt"/>
          <a:ea typeface="+mn-ea"/>
          <a:cs typeface="B Nazanin" panose="00000400000000000000" pitchFamily="2" charset="-78"/>
        </a:defRPr>
      </a:lvl1pPr>
      <a:lvl2pPr marL="457200" indent="0" algn="just" defTabSz="914400" rtl="1" eaLnBrk="1" latinLnBrk="0" hangingPunct="1">
        <a:lnSpc>
          <a:spcPct val="150000"/>
        </a:lnSpc>
        <a:spcBef>
          <a:spcPct val="20000"/>
        </a:spcBef>
        <a:buFont typeface="Arial" pitchFamily="34" charset="0"/>
        <a:buNone/>
        <a:defRPr sz="2800" kern="1200">
          <a:solidFill>
            <a:schemeClr val="tx1"/>
          </a:solidFill>
          <a:latin typeface="+mn-lt"/>
          <a:ea typeface="+mn-ea"/>
          <a:cs typeface="B Nazanin" panose="00000400000000000000" pitchFamily="2" charset="-78"/>
        </a:defRPr>
      </a:lvl2pPr>
      <a:lvl3pPr marL="914400" indent="0" algn="just" defTabSz="914400" rtl="1" eaLnBrk="1" latinLnBrk="0" hangingPunct="1">
        <a:lnSpc>
          <a:spcPct val="150000"/>
        </a:lnSpc>
        <a:spcBef>
          <a:spcPct val="20000"/>
        </a:spcBef>
        <a:buFont typeface="Arial" pitchFamily="34" charset="0"/>
        <a:buNone/>
        <a:defRPr sz="2400" kern="1200">
          <a:solidFill>
            <a:schemeClr val="tx1"/>
          </a:solidFill>
          <a:latin typeface="+mn-lt"/>
          <a:ea typeface="+mn-ea"/>
          <a:cs typeface="B Nazanin" panose="00000400000000000000" pitchFamily="2" charset="-78"/>
        </a:defRPr>
      </a:lvl3pPr>
      <a:lvl4pPr marL="1371600" indent="0" algn="just" defTabSz="914400" rtl="1" eaLnBrk="1" latinLnBrk="0" hangingPunct="1">
        <a:lnSpc>
          <a:spcPct val="150000"/>
        </a:lnSpc>
        <a:spcBef>
          <a:spcPct val="20000"/>
        </a:spcBef>
        <a:buFont typeface="Arial" pitchFamily="34" charset="0"/>
        <a:buNone/>
        <a:defRPr sz="2000" kern="1200">
          <a:solidFill>
            <a:schemeClr val="tx1"/>
          </a:solidFill>
          <a:latin typeface="+mn-lt"/>
          <a:ea typeface="+mn-ea"/>
          <a:cs typeface="B Nazanin" panose="00000400000000000000" pitchFamily="2" charset="-78"/>
        </a:defRPr>
      </a:lvl4pPr>
      <a:lvl5pPr marL="1828800" indent="0" algn="just" defTabSz="914400" rtl="1" eaLnBrk="1" latinLnBrk="0" hangingPunct="1">
        <a:lnSpc>
          <a:spcPct val="150000"/>
        </a:lnSpc>
        <a:spcBef>
          <a:spcPct val="20000"/>
        </a:spcBef>
        <a:buFont typeface="Arial" pitchFamily="34" charset="0"/>
        <a:buNone/>
        <a:defRPr sz="2000" kern="1200">
          <a:solidFill>
            <a:schemeClr val="tx1"/>
          </a:solidFill>
          <a:latin typeface="+mn-lt"/>
          <a:ea typeface="+mn-ea"/>
          <a:cs typeface="B Nazanin" panose="00000400000000000000"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4924" y="857250"/>
            <a:ext cx="5101673" cy="5148053"/>
          </a:xfrm>
        </p:spPr>
      </p:pic>
      <p:sp>
        <p:nvSpPr>
          <p:cNvPr id="4" name="AutoShape 2" descr="https://images.saatchiart.com/saatchi/555747/art/3549076/2618962-IQBRNNUM-7.jpg"/>
          <p:cNvSpPr>
            <a:spLocks noChangeAspect="1" noChangeArrowheads="1"/>
          </p:cNvSpPr>
          <p:nvPr/>
        </p:nvSpPr>
        <p:spPr bwMode="auto">
          <a:xfrm>
            <a:off x="116681" y="-1737123"/>
            <a:ext cx="5357813" cy="54078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a-IR" sz="1350"/>
          </a:p>
        </p:txBody>
      </p:sp>
    </p:spTree>
    <p:extLst>
      <p:ext uri="{BB962C8B-B14F-4D97-AF65-F5344CB8AC3E}">
        <p14:creationId xmlns:p14="http://schemas.microsoft.com/office/powerpoint/2010/main" val="4164660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solidFill>
                  <a:srgbClr val="FF0000"/>
                </a:solidFill>
                <a:cs typeface="B Nazanin" panose="00000400000000000000" pitchFamily="2" charset="-78"/>
              </a:rPr>
              <a:t>انواع آزمون های تفسیر نقاشی</a:t>
            </a:r>
            <a:endParaRPr lang="en-US"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r>
              <a:rPr lang="fa-IR" dirty="0" smtClean="0"/>
              <a:t>نقاشی خانه درخت آدمک</a:t>
            </a:r>
          </a:p>
          <a:p>
            <a:r>
              <a:rPr lang="fa-IR" dirty="0" smtClean="0"/>
              <a:t>آزمون آدمک گودیناف</a:t>
            </a:r>
          </a:p>
          <a:p>
            <a:r>
              <a:rPr lang="fa-IR" dirty="0" smtClean="0"/>
              <a:t>آزمون ترسیم خانواده</a:t>
            </a:r>
            <a:endParaRPr lang="en-US" dirty="0"/>
          </a:p>
        </p:txBody>
      </p:sp>
    </p:spTree>
    <p:extLst>
      <p:ext uri="{BB962C8B-B14F-4D97-AF65-F5344CB8AC3E}">
        <p14:creationId xmlns:p14="http://schemas.microsoft.com/office/powerpoint/2010/main" val="517215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32973"/>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روش اجرای آزمون :</a:t>
            </a:r>
            <a:endPar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152400" y="1066800"/>
            <a:ext cx="8839200" cy="5334000"/>
          </a:xfrm>
          <a:blipFill>
            <a:blip r:embed="rId2"/>
            <a:stretch>
              <a:fillRect/>
            </a:stretch>
          </a:blipFill>
        </p:spPr>
        <p:txBody>
          <a:bodyPr>
            <a:noAutofit/>
          </a:bodyPr>
          <a:lstStyle/>
          <a:p>
            <a:pPr marL="0" indent="0" algn="r">
              <a:buNone/>
            </a:pPr>
            <a:r>
              <a:rPr lang="fa-IR" sz="3600"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120725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heel(1)">
                                      <p:cBhvr>
                                        <p:cTn id="14" dur="2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heel(1)">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fa-I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روش اجرا آزمون :</a:t>
            </a:r>
            <a:endParaRPr lang="en-US" dirty="0"/>
          </a:p>
        </p:txBody>
      </p:sp>
      <p:sp>
        <p:nvSpPr>
          <p:cNvPr id="3" name="Content Placeholder 2"/>
          <p:cNvSpPr>
            <a:spLocks noGrp="1"/>
          </p:cNvSpPr>
          <p:nvPr>
            <p:ph idx="1"/>
          </p:nvPr>
        </p:nvSpPr>
        <p:spPr>
          <a:blipFill dpi="0" rotWithShape="1">
            <a:blip r:embed="rId2">
              <a:alphaModFix amt="20000"/>
            </a:blip>
            <a:srcRect/>
            <a:stretch>
              <a:fillRect/>
            </a:stretch>
          </a:blipFill>
        </p:spPr>
        <p:txBody>
          <a:bodyPr>
            <a:normAutofit fontScale="85000" lnSpcReduction="10000"/>
          </a:bodyPr>
          <a:lstStyle/>
          <a:p>
            <a:pPr marL="0" indent="0">
              <a:buNone/>
            </a:pPr>
            <a:r>
              <a:rPr lang="fa-IR" dirty="0">
                <a:solidFill>
                  <a:srgbClr val="002060"/>
                </a:solidFill>
                <a:cs typeface="B Nazanin" pitchFamily="2" charset="-78"/>
              </a:rPr>
              <a:t>بعد از این که کودک در مقابل میزی که </a:t>
            </a:r>
            <a:r>
              <a:rPr lang="fa-IR" dirty="0" smtClean="0">
                <a:solidFill>
                  <a:srgbClr val="002060"/>
                </a:solidFill>
                <a:cs typeface="B Nazanin" pitchFamily="2" charset="-78"/>
              </a:rPr>
              <a:t>با وضعیت </a:t>
            </a:r>
            <a:r>
              <a:rPr lang="fa-IR" dirty="0">
                <a:solidFill>
                  <a:srgbClr val="002060"/>
                </a:solidFill>
                <a:cs typeface="B Nazanin" pitchFamily="2" charset="-78"/>
              </a:rPr>
              <a:t>جسمانی او تناسب دارد </a:t>
            </a:r>
            <a:r>
              <a:rPr lang="fa-IR" dirty="0" smtClean="0">
                <a:solidFill>
                  <a:srgbClr val="002060"/>
                </a:solidFill>
                <a:cs typeface="B Nazanin" pitchFamily="2" charset="-78"/>
              </a:rPr>
              <a:t>قرار گرفت، آزمونگرکاغذ </a:t>
            </a:r>
            <a:r>
              <a:rPr lang="fa-IR" dirty="0">
                <a:solidFill>
                  <a:srgbClr val="002060"/>
                </a:solidFill>
                <a:cs typeface="B Nazanin" pitchFamily="2" charset="-78"/>
              </a:rPr>
              <a:t>و مداد مشکی  نرم در اختیار او قرار می </a:t>
            </a:r>
            <a:r>
              <a:rPr lang="fa-IR" dirty="0" smtClean="0">
                <a:solidFill>
                  <a:srgbClr val="002060"/>
                </a:solidFill>
                <a:cs typeface="B Nazanin" pitchFamily="2" charset="-78"/>
              </a:rPr>
              <a:t>دهد و </a:t>
            </a:r>
            <a:r>
              <a:rPr lang="fa-IR" dirty="0">
                <a:solidFill>
                  <a:srgbClr val="002060"/>
                </a:solidFill>
                <a:cs typeface="B Nazanin" pitchFamily="2" charset="-78"/>
              </a:rPr>
              <a:t>سپس او را از لحاظ  روانی و ذهنی آماده می کند و به او می گوید : </a:t>
            </a:r>
            <a:endParaRPr lang="fa-IR" dirty="0" smtClean="0">
              <a:solidFill>
                <a:srgbClr val="002060"/>
              </a:solidFill>
              <a:cs typeface="B Nazanin" pitchFamily="2" charset="-78"/>
            </a:endParaRPr>
          </a:p>
          <a:p>
            <a:pPr marL="0" indent="0">
              <a:buNone/>
            </a:pPr>
            <a:r>
              <a:rPr lang="fa-IR" dirty="0" smtClean="0">
                <a:solidFill>
                  <a:srgbClr val="002060"/>
                </a:solidFill>
                <a:cs typeface="B Nazanin" pitchFamily="2" charset="-78"/>
              </a:rPr>
              <a:t>یک </a:t>
            </a:r>
            <a:r>
              <a:rPr lang="fa-IR" dirty="0">
                <a:solidFill>
                  <a:srgbClr val="002060"/>
                </a:solidFill>
                <a:cs typeface="B Nazanin" pitchFamily="2" charset="-78"/>
              </a:rPr>
              <a:t>خانواده نقاشی </a:t>
            </a:r>
            <a:r>
              <a:rPr lang="fa-IR" dirty="0" smtClean="0">
                <a:solidFill>
                  <a:srgbClr val="002060"/>
                </a:solidFill>
                <a:cs typeface="B Nazanin" pitchFamily="2" charset="-78"/>
              </a:rPr>
              <a:t>کن یا یک </a:t>
            </a:r>
            <a:r>
              <a:rPr lang="fa-IR" dirty="0">
                <a:solidFill>
                  <a:srgbClr val="002060"/>
                </a:solidFill>
                <a:cs typeface="B Nazanin" pitchFamily="2" charset="-78"/>
              </a:rPr>
              <a:t>خانواده </a:t>
            </a:r>
            <a:r>
              <a:rPr lang="fa-IR" dirty="0" smtClean="0">
                <a:solidFill>
                  <a:srgbClr val="002060"/>
                </a:solidFill>
                <a:cs typeface="B Nazanin" pitchFamily="2" charset="-78"/>
              </a:rPr>
              <a:t>ای </a:t>
            </a:r>
            <a:r>
              <a:rPr lang="fa-IR" dirty="0">
                <a:solidFill>
                  <a:srgbClr val="002060"/>
                </a:solidFill>
                <a:cs typeface="B Nazanin" pitchFamily="2" charset="-78"/>
              </a:rPr>
              <a:t>که دوست داری یا در فکرت هست نقاشی </a:t>
            </a:r>
            <a:r>
              <a:rPr lang="fa-IR" dirty="0" smtClean="0">
                <a:solidFill>
                  <a:srgbClr val="002060"/>
                </a:solidFill>
                <a:cs typeface="B Nazanin" pitchFamily="2" charset="-78"/>
              </a:rPr>
              <a:t>کن.</a:t>
            </a:r>
          </a:p>
          <a:p>
            <a:pPr marL="0" indent="0">
              <a:buNone/>
            </a:pPr>
            <a:r>
              <a:rPr lang="fa-IR" dirty="0" smtClean="0">
                <a:solidFill>
                  <a:srgbClr val="002060"/>
                </a:solidFill>
                <a:cs typeface="B Nazanin" pitchFamily="2" charset="-78"/>
              </a:rPr>
              <a:t>اگر </a:t>
            </a:r>
            <a:r>
              <a:rPr lang="fa-IR" dirty="0">
                <a:solidFill>
                  <a:srgbClr val="002060"/>
                </a:solidFill>
                <a:cs typeface="B Nazanin" pitchFamily="2" charset="-78"/>
              </a:rPr>
              <a:t>آزمودنی در شرایط روانی خوبی بود وتوانست با آزمونگر رابطه عاطفی خوبی </a:t>
            </a:r>
            <a:r>
              <a:rPr lang="fa-IR" dirty="0" smtClean="0">
                <a:solidFill>
                  <a:srgbClr val="002060"/>
                </a:solidFill>
                <a:cs typeface="B Nazanin" pitchFamily="2" charset="-78"/>
              </a:rPr>
              <a:t>برقرار </a:t>
            </a:r>
            <a:r>
              <a:rPr lang="fa-IR" dirty="0">
                <a:solidFill>
                  <a:srgbClr val="002060"/>
                </a:solidFill>
                <a:cs typeface="B Nazanin" pitchFamily="2" charset="-78"/>
              </a:rPr>
              <a:t>سازد می توانیم بگوییم </a:t>
            </a:r>
            <a:r>
              <a:rPr lang="fa-IR" dirty="0" smtClean="0">
                <a:solidFill>
                  <a:srgbClr val="002060"/>
                </a:solidFill>
                <a:cs typeface="B Nazanin" pitchFamily="2" charset="-78"/>
              </a:rPr>
              <a:t>خانواده خودت </a:t>
            </a:r>
            <a:r>
              <a:rPr lang="fa-IR" dirty="0">
                <a:solidFill>
                  <a:srgbClr val="002060"/>
                </a:solidFill>
                <a:cs typeface="B Nazanin" pitchFamily="2" charset="-78"/>
              </a:rPr>
              <a:t>را ترسیم کن.</a:t>
            </a:r>
            <a:endParaRPr lang="en-US" dirty="0">
              <a:solidFill>
                <a:srgbClr val="002060"/>
              </a:solidFill>
              <a:cs typeface="B Nazanin" pitchFamily="2" charset="-78"/>
            </a:endParaRPr>
          </a:p>
          <a:p>
            <a:endParaRPr lang="en-US" dirty="0">
              <a:cs typeface="B Nazanin" pitchFamily="2" charset="-78"/>
            </a:endParaRPr>
          </a:p>
        </p:txBody>
      </p:sp>
    </p:spTree>
    <p:extLst>
      <p:ext uri="{BB962C8B-B14F-4D97-AF65-F5344CB8AC3E}">
        <p14:creationId xmlns:p14="http://schemas.microsoft.com/office/powerpoint/2010/main" val="406979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80">
                                          <p:stCondLst>
                                            <p:cond delay="0"/>
                                          </p:stCondLst>
                                        </p:cTn>
                                        <p:tgtEl>
                                          <p:spTgt spid="3">
                                            <p:bg/>
                                          </p:spTgt>
                                        </p:tgtEl>
                                      </p:cBhvr>
                                    </p:animEffect>
                                    <p:anim calcmode="lin" valueType="num">
                                      <p:cBhvr>
                                        <p:cTn id="13"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bg/>
                                          </p:spTgt>
                                        </p:tgtEl>
                                      </p:cBhvr>
                                      <p:to x="100000" y="60000"/>
                                    </p:animScale>
                                    <p:animScale>
                                      <p:cBhvr>
                                        <p:cTn id="19" dur="166" decel="50000">
                                          <p:stCondLst>
                                            <p:cond delay="676"/>
                                          </p:stCondLst>
                                        </p:cTn>
                                        <p:tgtEl>
                                          <p:spTgt spid="3">
                                            <p:bg/>
                                          </p:spTgt>
                                        </p:tgtEl>
                                      </p:cBhvr>
                                      <p:to x="100000" y="100000"/>
                                    </p:animScale>
                                    <p:animScale>
                                      <p:cBhvr>
                                        <p:cTn id="20" dur="26">
                                          <p:stCondLst>
                                            <p:cond delay="1312"/>
                                          </p:stCondLst>
                                        </p:cTn>
                                        <p:tgtEl>
                                          <p:spTgt spid="3">
                                            <p:bg/>
                                          </p:spTgt>
                                        </p:tgtEl>
                                      </p:cBhvr>
                                      <p:to x="100000" y="80000"/>
                                    </p:animScale>
                                    <p:animScale>
                                      <p:cBhvr>
                                        <p:cTn id="21" dur="166" decel="50000">
                                          <p:stCondLst>
                                            <p:cond delay="1338"/>
                                          </p:stCondLst>
                                        </p:cTn>
                                        <p:tgtEl>
                                          <p:spTgt spid="3">
                                            <p:bg/>
                                          </p:spTgt>
                                        </p:tgtEl>
                                      </p:cBhvr>
                                      <p:to x="100000" y="100000"/>
                                    </p:animScale>
                                    <p:animScale>
                                      <p:cBhvr>
                                        <p:cTn id="22" dur="26">
                                          <p:stCondLst>
                                            <p:cond delay="1642"/>
                                          </p:stCondLst>
                                        </p:cTn>
                                        <p:tgtEl>
                                          <p:spTgt spid="3">
                                            <p:bg/>
                                          </p:spTgt>
                                        </p:tgtEl>
                                      </p:cBhvr>
                                      <p:to x="100000" y="90000"/>
                                    </p:animScale>
                                    <p:animScale>
                                      <p:cBhvr>
                                        <p:cTn id="23" dur="166" decel="50000">
                                          <p:stCondLst>
                                            <p:cond delay="1668"/>
                                          </p:stCondLst>
                                        </p:cTn>
                                        <p:tgtEl>
                                          <p:spTgt spid="3">
                                            <p:bg/>
                                          </p:spTgt>
                                        </p:tgtEl>
                                      </p:cBhvr>
                                      <p:to x="100000" y="100000"/>
                                    </p:animScale>
                                    <p:animScale>
                                      <p:cBhvr>
                                        <p:cTn id="24" dur="26">
                                          <p:stCondLst>
                                            <p:cond delay="1808"/>
                                          </p:stCondLst>
                                        </p:cTn>
                                        <p:tgtEl>
                                          <p:spTgt spid="3">
                                            <p:bg/>
                                          </p:spTgt>
                                        </p:tgtEl>
                                      </p:cBhvr>
                                      <p:to x="100000" y="95000"/>
                                    </p:animScale>
                                    <p:animScale>
                                      <p:cBhvr>
                                        <p:cTn id="25" dur="166" decel="50000">
                                          <p:stCondLst>
                                            <p:cond delay="1834"/>
                                          </p:stCondLst>
                                        </p:cTn>
                                        <p:tgtEl>
                                          <p:spTgt spid="3">
                                            <p:bg/>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down)">
                                      <p:cBhvr>
                                        <p:cTn id="30" dur="580">
                                          <p:stCondLst>
                                            <p:cond delay="0"/>
                                          </p:stCondLst>
                                        </p:cTn>
                                        <p:tgtEl>
                                          <p:spTgt spid="3">
                                            <p:txEl>
                                              <p:pRg st="0" end="0"/>
                                            </p:txEl>
                                          </p:spTgt>
                                        </p:tgtEl>
                                      </p:cBhvr>
                                    </p:animEffect>
                                    <p:anim calcmode="lin" valueType="num">
                                      <p:cBhvr>
                                        <p:cTn id="3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0" end="0"/>
                                            </p:txEl>
                                          </p:spTgt>
                                        </p:tgtEl>
                                      </p:cBhvr>
                                      <p:to x="100000" y="60000"/>
                                    </p:animScale>
                                    <p:animScale>
                                      <p:cBhvr>
                                        <p:cTn id="37" dur="166" decel="50000">
                                          <p:stCondLst>
                                            <p:cond delay="676"/>
                                          </p:stCondLst>
                                        </p:cTn>
                                        <p:tgtEl>
                                          <p:spTgt spid="3">
                                            <p:txEl>
                                              <p:pRg st="0" end="0"/>
                                            </p:txEl>
                                          </p:spTgt>
                                        </p:tgtEl>
                                      </p:cBhvr>
                                      <p:to x="100000" y="100000"/>
                                    </p:animScale>
                                    <p:animScale>
                                      <p:cBhvr>
                                        <p:cTn id="38" dur="26">
                                          <p:stCondLst>
                                            <p:cond delay="1312"/>
                                          </p:stCondLst>
                                        </p:cTn>
                                        <p:tgtEl>
                                          <p:spTgt spid="3">
                                            <p:txEl>
                                              <p:pRg st="0" end="0"/>
                                            </p:txEl>
                                          </p:spTgt>
                                        </p:tgtEl>
                                      </p:cBhvr>
                                      <p:to x="100000" y="80000"/>
                                    </p:animScale>
                                    <p:animScale>
                                      <p:cBhvr>
                                        <p:cTn id="39" dur="166" decel="50000">
                                          <p:stCondLst>
                                            <p:cond delay="1338"/>
                                          </p:stCondLst>
                                        </p:cTn>
                                        <p:tgtEl>
                                          <p:spTgt spid="3">
                                            <p:txEl>
                                              <p:pRg st="0" end="0"/>
                                            </p:txEl>
                                          </p:spTgt>
                                        </p:tgtEl>
                                      </p:cBhvr>
                                      <p:to x="100000" y="100000"/>
                                    </p:animScale>
                                    <p:animScale>
                                      <p:cBhvr>
                                        <p:cTn id="40" dur="26">
                                          <p:stCondLst>
                                            <p:cond delay="1642"/>
                                          </p:stCondLst>
                                        </p:cTn>
                                        <p:tgtEl>
                                          <p:spTgt spid="3">
                                            <p:txEl>
                                              <p:pRg st="0" end="0"/>
                                            </p:txEl>
                                          </p:spTgt>
                                        </p:tgtEl>
                                      </p:cBhvr>
                                      <p:to x="100000" y="90000"/>
                                    </p:animScale>
                                    <p:animScale>
                                      <p:cBhvr>
                                        <p:cTn id="41" dur="166" decel="50000">
                                          <p:stCondLst>
                                            <p:cond delay="1668"/>
                                          </p:stCondLst>
                                        </p:cTn>
                                        <p:tgtEl>
                                          <p:spTgt spid="3">
                                            <p:txEl>
                                              <p:pRg st="0" end="0"/>
                                            </p:txEl>
                                          </p:spTgt>
                                        </p:tgtEl>
                                      </p:cBhvr>
                                      <p:to x="100000" y="100000"/>
                                    </p:animScale>
                                    <p:animScale>
                                      <p:cBhvr>
                                        <p:cTn id="42" dur="26">
                                          <p:stCondLst>
                                            <p:cond delay="1808"/>
                                          </p:stCondLst>
                                        </p:cTn>
                                        <p:tgtEl>
                                          <p:spTgt spid="3">
                                            <p:txEl>
                                              <p:pRg st="0" end="0"/>
                                            </p:txEl>
                                          </p:spTgt>
                                        </p:tgtEl>
                                      </p:cBhvr>
                                      <p:to x="100000" y="95000"/>
                                    </p:animScale>
                                    <p:animScale>
                                      <p:cBhvr>
                                        <p:cTn id="43" dur="166" decel="50000">
                                          <p:stCondLst>
                                            <p:cond delay="1834"/>
                                          </p:stCondLst>
                                        </p:cTn>
                                        <p:tgtEl>
                                          <p:spTgt spid="3">
                                            <p:txEl>
                                              <p:pRg st="0" end="0"/>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wipe(down)">
                                      <p:cBhvr>
                                        <p:cTn id="48" dur="580">
                                          <p:stCondLst>
                                            <p:cond delay="0"/>
                                          </p:stCondLst>
                                        </p:cTn>
                                        <p:tgtEl>
                                          <p:spTgt spid="3">
                                            <p:txEl>
                                              <p:pRg st="1" end="1"/>
                                            </p:txEl>
                                          </p:spTgt>
                                        </p:tgtEl>
                                      </p:cBhvr>
                                    </p:animEffect>
                                    <p:anim calcmode="lin" valueType="num">
                                      <p:cBhvr>
                                        <p:cTn id="4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1" end="1"/>
                                            </p:txEl>
                                          </p:spTgt>
                                        </p:tgtEl>
                                      </p:cBhvr>
                                      <p:to x="100000" y="60000"/>
                                    </p:animScale>
                                    <p:animScale>
                                      <p:cBhvr>
                                        <p:cTn id="55" dur="166" decel="50000">
                                          <p:stCondLst>
                                            <p:cond delay="676"/>
                                          </p:stCondLst>
                                        </p:cTn>
                                        <p:tgtEl>
                                          <p:spTgt spid="3">
                                            <p:txEl>
                                              <p:pRg st="1" end="1"/>
                                            </p:txEl>
                                          </p:spTgt>
                                        </p:tgtEl>
                                      </p:cBhvr>
                                      <p:to x="100000" y="100000"/>
                                    </p:animScale>
                                    <p:animScale>
                                      <p:cBhvr>
                                        <p:cTn id="56" dur="26">
                                          <p:stCondLst>
                                            <p:cond delay="1312"/>
                                          </p:stCondLst>
                                        </p:cTn>
                                        <p:tgtEl>
                                          <p:spTgt spid="3">
                                            <p:txEl>
                                              <p:pRg st="1" end="1"/>
                                            </p:txEl>
                                          </p:spTgt>
                                        </p:tgtEl>
                                      </p:cBhvr>
                                      <p:to x="100000" y="80000"/>
                                    </p:animScale>
                                    <p:animScale>
                                      <p:cBhvr>
                                        <p:cTn id="57" dur="166" decel="50000">
                                          <p:stCondLst>
                                            <p:cond delay="1338"/>
                                          </p:stCondLst>
                                        </p:cTn>
                                        <p:tgtEl>
                                          <p:spTgt spid="3">
                                            <p:txEl>
                                              <p:pRg st="1" end="1"/>
                                            </p:txEl>
                                          </p:spTgt>
                                        </p:tgtEl>
                                      </p:cBhvr>
                                      <p:to x="100000" y="100000"/>
                                    </p:animScale>
                                    <p:animScale>
                                      <p:cBhvr>
                                        <p:cTn id="58" dur="26">
                                          <p:stCondLst>
                                            <p:cond delay="1642"/>
                                          </p:stCondLst>
                                        </p:cTn>
                                        <p:tgtEl>
                                          <p:spTgt spid="3">
                                            <p:txEl>
                                              <p:pRg st="1" end="1"/>
                                            </p:txEl>
                                          </p:spTgt>
                                        </p:tgtEl>
                                      </p:cBhvr>
                                      <p:to x="100000" y="90000"/>
                                    </p:animScale>
                                    <p:animScale>
                                      <p:cBhvr>
                                        <p:cTn id="59" dur="166" decel="50000">
                                          <p:stCondLst>
                                            <p:cond delay="1668"/>
                                          </p:stCondLst>
                                        </p:cTn>
                                        <p:tgtEl>
                                          <p:spTgt spid="3">
                                            <p:txEl>
                                              <p:pRg st="1" end="1"/>
                                            </p:txEl>
                                          </p:spTgt>
                                        </p:tgtEl>
                                      </p:cBhvr>
                                      <p:to x="100000" y="100000"/>
                                    </p:animScale>
                                    <p:animScale>
                                      <p:cBhvr>
                                        <p:cTn id="60" dur="26">
                                          <p:stCondLst>
                                            <p:cond delay="1808"/>
                                          </p:stCondLst>
                                        </p:cTn>
                                        <p:tgtEl>
                                          <p:spTgt spid="3">
                                            <p:txEl>
                                              <p:pRg st="1" end="1"/>
                                            </p:txEl>
                                          </p:spTgt>
                                        </p:tgtEl>
                                      </p:cBhvr>
                                      <p:to x="100000" y="95000"/>
                                    </p:animScale>
                                    <p:animScale>
                                      <p:cBhvr>
                                        <p:cTn id="61" dur="166" decel="50000">
                                          <p:stCondLst>
                                            <p:cond delay="1834"/>
                                          </p:stCondLst>
                                        </p:cTn>
                                        <p:tgtEl>
                                          <p:spTgt spid="3">
                                            <p:txEl>
                                              <p:pRg st="1" end="1"/>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2" end="2"/>
                                            </p:txEl>
                                          </p:spTgt>
                                        </p:tgtEl>
                                        <p:attrNameLst>
                                          <p:attrName>style.visibility</p:attrName>
                                        </p:attrNameLst>
                                      </p:cBhvr>
                                      <p:to>
                                        <p:strVal val="visible"/>
                                      </p:to>
                                    </p:set>
                                    <p:animEffect transition="in" filter="wipe(down)">
                                      <p:cBhvr>
                                        <p:cTn id="66" dur="580">
                                          <p:stCondLst>
                                            <p:cond delay="0"/>
                                          </p:stCondLst>
                                        </p:cTn>
                                        <p:tgtEl>
                                          <p:spTgt spid="3">
                                            <p:txEl>
                                              <p:pRg st="2" end="2"/>
                                            </p:txEl>
                                          </p:spTgt>
                                        </p:tgtEl>
                                      </p:cBhvr>
                                    </p:animEffect>
                                    <p:anim calcmode="lin" valueType="num">
                                      <p:cBhvr>
                                        <p:cTn id="6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2" end="2"/>
                                            </p:txEl>
                                          </p:spTgt>
                                        </p:tgtEl>
                                      </p:cBhvr>
                                      <p:to x="100000" y="60000"/>
                                    </p:animScale>
                                    <p:animScale>
                                      <p:cBhvr>
                                        <p:cTn id="73" dur="166" decel="50000">
                                          <p:stCondLst>
                                            <p:cond delay="676"/>
                                          </p:stCondLst>
                                        </p:cTn>
                                        <p:tgtEl>
                                          <p:spTgt spid="3">
                                            <p:txEl>
                                              <p:pRg st="2" end="2"/>
                                            </p:txEl>
                                          </p:spTgt>
                                        </p:tgtEl>
                                      </p:cBhvr>
                                      <p:to x="100000" y="100000"/>
                                    </p:animScale>
                                    <p:animScale>
                                      <p:cBhvr>
                                        <p:cTn id="74" dur="26">
                                          <p:stCondLst>
                                            <p:cond delay="1312"/>
                                          </p:stCondLst>
                                        </p:cTn>
                                        <p:tgtEl>
                                          <p:spTgt spid="3">
                                            <p:txEl>
                                              <p:pRg st="2" end="2"/>
                                            </p:txEl>
                                          </p:spTgt>
                                        </p:tgtEl>
                                      </p:cBhvr>
                                      <p:to x="100000" y="80000"/>
                                    </p:animScale>
                                    <p:animScale>
                                      <p:cBhvr>
                                        <p:cTn id="75" dur="166" decel="50000">
                                          <p:stCondLst>
                                            <p:cond delay="1338"/>
                                          </p:stCondLst>
                                        </p:cTn>
                                        <p:tgtEl>
                                          <p:spTgt spid="3">
                                            <p:txEl>
                                              <p:pRg st="2" end="2"/>
                                            </p:txEl>
                                          </p:spTgt>
                                        </p:tgtEl>
                                      </p:cBhvr>
                                      <p:to x="100000" y="100000"/>
                                    </p:animScale>
                                    <p:animScale>
                                      <p:cBhvr>
                                        <p:cTn id="76" dur="26">
                                          <p:stCondLst>
                                            <p:cond delay="1642"/>
                                          </p:stCondLst>
                                        </p:cTn>
                                        <p:tgtEl>
                                          <p:spTgt spid="3">
                                            <p:txEl>
                                              <p:pRg st="2" end="2"/>
                                            </p:txEl>
                                          </p:spTgt>
                                        </p:tgtEl>
                                      </p:cBhvr>
                                      <p:to x="100000" y="90000"/>
                                    </p:animScale>
                                    <p:animScale>
                                      <p:cBhvr>
                                        <p:cTn id="77" dur="166" decel="50000">
                                          <p:stCondLst>
                                            <p:cond delay="1668"/>
                                          </p:stCondLst>
                                        </p:cTn>
                                        <p:tgtEl>
                                          <p:spTgt spid="3">
                                            <p:txEl>
                                              <p:pRg st="2" end="2"/>
                                            </p:txEl>
                                          </p:spTgt>
                                        </p:tgtEl>
                                      </p:cBhvr>
                                      <p:to x="100000" y="100000"/>
                                    </p:animScale>
                                    <p:animScale>
                                      <p:cBhvr>
                                        <p:cTn id="78" dur="26">
                                          <p:stCondLst>
                                            <p:cond delay="1808"/>
                                          </p:stCondLst>
                                        </p:cTn>
                                        <p:tgtEl>
                                          <p:spTgt spid="3">
                                            <p:txEl>
                                              <p:pRg st="2" end="2"/>
                                            </p:txEl>
                                          </p:spTgt>
                                        </p:tgtEl>
                                      </p:cBhvr>
                                      <p:to x="100000" y="95000"/>
                                    </p:animScale>
                                    <p:animScale>
                                      <p:cBhvr>
                                        <p:cTn id="79"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solidFill>
                  <a:srgbClr val="FF0000"/>
                </a:solidFill>
                <a:cs typeface="B Nazanin" panose="00000400000000000000" pitchFamily="2" charset="-78"/>
              </a:rPr>
              <a:t>روش اجرای آزمون ترسیم خانواده</a:t>
            </a:r>
            <a:br>
              <a:rPr lang="fa-IR" b="1" dirty="0">
                <a:solidFill>
                  <a:srgbClr val="FF0000"/>
                </a:solidFill>
                <a:cs typeface="B Nazanin" panose="00000400000000000000" pitchFamily="2" charset="-78"/>
              </a:rPr>
            </a:br>
            <a:endParaRPr lang="en-US"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fontScale="62500" lnSpcReduction="20000"/>
          </a:bodyPr>
          <a:lstStyle/>
          <a:p>
            <a:r>
              <a:rPr lang="fa-IR" dirty="0" smtClean="0"/>
              <a:t>روش </a:t>
            </a:r>
            <a:r>
              <a:rPr lang="fa-IR" dirty="0"/>
              <a:t>اجرای آزمون ترسیم خانواده بسیار ساده است .کودک را در مقابل میزی که کاملا اندازه اوست بنشانید ٬ویک برگ کاغذ سفید و یک مداد نوک تیز نسبتا نرم و مشکی  در اختیار او قرار دهید .</a:t>
            </a:r>
          </a:p>
          <a:p>
            <a:r>
              <a:rPr lang="fa-IR" b="1" dirty="0">
                <a:solidFill>
                  <a:srgbClr val="0000FF"/>
                </a:solidFill>
              </a:rPr>
              <a:t>دستورالعمل آزمون ترسیم خانواده </a:t>
            </a:r>
            <a:r>
              <a:rPr lang="fa-IR" b="1" dirty="0"/>
              <a:t>چنین است</a:t>
            </a:r>
          </a:p>
          <a:p>
            <a:r>
              <a:rPr lang="fa-IR" dirty="0"/>
              <a:t>“یک خانواده را نقاشی کن “یا اینکه “یک خانواده را در فکر خودت مجسم کن و آن را نقاشی کن”.اگر کودک پرسید :که آیا خانواده خودم را نقاشی کنم “به او بگویید :” هرطور که دوست داری “اگر کودک گفت :”بدون خط کش و مدادپاک کن نمی تواند این کار را انجام دهد ” او را تشویق کنید و مطمئن کنید که آنچه می کشد مورد توجه است ٬وهرگز به هیچوجه خوبی یا بدی نقاشی مورد قضاوت قرار نخواهد گرفت و منظور تکلیفی نیست که مثل تکالیف درسی به آن نمره داده شود.</a:t>
            </a:r>
          </a:p>
        </p:txBody>
      </p:sp>
    </p:spTree>
    <p:extLst>
      <p:ext uri="{BB962C8B-B14F-4D97-AF65-F5344CB8AC3E}">
        <p14:creationId xmlns:p14="http://schemas.microsoft.com/office/powerpoint/2010/main" val="27690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81000"/>
            <a:ext cx="8458200" cy="609600"/>
          </a:xfrm>
        </p:spPr>
        <p:txBody>
          <a:bodyPr>
            <a:normAutofit fontScale="90000"/>
            <a:scene3d>
              <a:camera prst="perspectiveFront"/>
              <a:lightRig rig="threePt" dir="t"/>
            </a:scene3d>
          </a:bodyPr>
          <a:lstStyle/>
          <a:p>
            <a:r>
              <a:rPr lang="fa-IR" dirty="0" smtClean="0"/>
              <a:t>نقش آزمونگر :</a:t>
            </a:r>
            <a:endParaRPr lang="en-US" dirty="0"/>
          </a:p>
        </p:txBody>
      </p:sp>
      <p:sp>
        <p:nvSpPr>
          <p:cNvPr id="4" name="Content Placeholder 3"/>
          <p:cNvSpPr>
            <a:spLocks noGrp="1"/>
          </p:cNvSpPr>
          <p:nvPr>
            <p:ph idx="1"/>
          </p:nvPr>
        </p:nvSpPr>
        <p:spPr>
          <a:xfrm>
            <a:off x="228600" y="1066800"/>
            <a:ext cx="8686800" cy="5638800"/>
          </a:xfrm>
        </p:spPr>
        <p:txBody>
          <a:bodyPr>
            <a:normAutofit fontScale="92500" lnSpcReduction="20000"/>
          </a:bodyPr>
          <a:lstStyle/>
          <a:p>
            <a:pPr algn="r"/>
            <a:r>
              <a:rPr lang="fa-IR" dirty="0">
                <a:effectLst>
                  <a:outerShdw blurRad="38100" dist="38100" dir="2700000" algn="tl">
                    <a:srgbClr val="000000">
                      <a:alpha val="43137"/>
                    </a:srgbClr>
                  </a:outerShdw>
                </a:effectLst>
              </a:rPr>
              <a:t>چنانچه دربرخورد اول بدون اینکه کودک در وضعیت روانی خوبی باشد ، آزمونگر از او بخواهد خانواده اش را نقاشی کند ممکن است ، مسئله فرافکنی یا برون ریزی تمایلات نهفته و ناهشیارشان در مورد خانواده اش صورت نگیرد. </a:t>
            </a:r>
          </a:p>
          <a:p>
            <a:pPr algn="r"/>
            <a:r>
              <a:rPr lang="fa-IR" dirty="0">
                <a:effectLst>
                  <a:outerShdw blurRad="38100" dist="38100" dir="2700000" algn="tl">
                    <a:srgbClr val="000000">
                      <a:alpha val="43137"/>
                    </a:srgbClr>
                  </a:outerShdw>
                </a:effectLst>
              </a:rPr>
              <a:t>بنابراین وضعیت روانی کودک در تمام مراحل نقاشی باید مورد توجه آزمونگر باشد . </a:t>
            </a:r>
          </a:p>
          <a:p>
            <a:pPr algn="r"/>
            <a:r>
              <a:rPr lang="fa-IR" dirty="0">
                <a:effectLst>
                  <a:outerShdw blurRad="38100" dist="38100" dir="2700000" algn="tl">
                    <a:srgbClr val="000000">
                      <a:alpha val="43137"/>
                    </a:srgbClr>
                  </a:outerShdw>
                </a:effectLst>
              </a:rPr>
              <a:t>به همین دلیل در آزمون نقاشی نه تنها نتیجه کار (یعنی اتمام کار نقاشی ) مهم است بلکه فرایند که به اتمام کار منجر می شود ( فرایند کشیدن نقاشی ) هم مهم است  . </a:t>
            </a:r>
          </a:p>
        </p:txBody>
      </p:sp>
    </p:spTree>
    <p:extLst>
      <p:ext uri="{BB962C8B-B14F-4D97-AF65-F5344CB8AC3E}">
        <p14:creationId xmlns:p14="http://schemas.microsoft.com/office/powerpoint/2010/main" val="31957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780BF"/>
            </a:gs>
            <a:gs pos="0">
              <a:schemeClr val="bg1"/>
            </a:gs>
            <a:gs pos="100000">
              <a:schemeClr val="accent1">
                <a:tint val="88000"/>
                <a:shade val="65000"/>
                <a:satMod val="172000"/>
              </a:schemeClr>
            </a:gs>
            <a:gs pos="100000">
              <a:schemeClr val="accent1">
                <a:shade val="65000"/>
                <a:satMod val="130000"/>
              </a:schemeClr>
            </a:gs>
            <a:gs pos="100000">
              <a:schemeClr val="accent1">
                <a:shade val="50000"/>
                <a:satMod val="12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170985"/>
            <a:ext cx="8458200" cy="609600"/>
          </a:xfrm>
        </p:spPr>
        <p:txBody>
          <a:bodyPr>
            <a:normAutofit fontScale="90000"/>
            <a:scene3d>
              <a:camera prst="perspectiveFront"/>
              <a:lightRig rig="threePt" dir="t"/>
            </a:scene3d>
          </a:bodyPr>
          <a:lstStyle/>
          <a:p>
            <a:r>
              <a:rPr lang="fa-IR" dirty="0" smtClean="0"/>
              <a:t>نقش آزمونگر :</a:t>
            </a:r>
            <a:endParaRPr lang="en-US" dirty="0"/>
          </a:p>
        </p:txBody>
      </p:sp>
      <p:sp>
        <p:nvSpPr>
          <p:cNvPr id="3" name="Content Placeholder 2"/>
          <p:cNvSpPr>
            <a:spLocks noGrp="1"/>
          </p:cNvSpPr>
          <p:nvPr>
            <p:ph idx="1"/>
          </p:nvPr>
        </p:nvSpPr>
        <p:spPr>
          <a:xfrm>
            <a:off x="0" y="762000"/>
            <a:ext cx="9144000" cy="6096000"/>
          </a:xfrm>
          <a:blipFill dpi="0" rotWithShape="1">
            <a:blip r:embed="rId2">
              <a:alphaModFix amt="58000"/>
            </a:blip>
            <a:srcRect/>
            <a:stretch>
              <a:fillRect/>
            </a:stretch>
          </a:blipFill>
        </p:spPr>
        <p:txBody>
          <a:bodyPr>
            <a:noAutofit/>
          </a:bodyPr>
          <a:lstStyle/>
          <a:p>
            <a:pPr>
              <a:lnSpc>
                <a:spcPct val="200000"/>
              </a:lnSpc>
            </a:pPr>
            <a:r>
              <a:rPr lang="fa-IR" sz="2400" b="1" dirty="0">
                <a:solidFill>
                  <a:schemeClr val="accent2">
                    <a:lumMod val="50000"/>
                  </a:schemeClr>
                </a:solidFill>
                <a:effectLst>
                  <a:outerShdw blurRad="38100" dist="38100" dir="2700000" algn="tl">
                    <a:srgbClr val="000000">
                      <a:alpha val="43137"/>
                    </a:srgbClr>
                  </a:outerShdw>
                </a:effectLst>
              </a:rPr>
              <a:t>جهت نیل به این مقصود ، آزمونگر باید دایما در تمام طول نقاشی حضور فعال داشته باشد  ، به گونه ای که نه تنها فرایند نظم و ترتیب کشیدن نقاشی را بدون این که کودک احساس نماید کنترل کند ،</a:t>
            </a:r>
          </a:p>
          <a:p>
            <a:pPr>
              <a:lnSpc>
                <a:spcPct val="200000"/>
              </a:lnSpc>
            </a:pPr>
            <a:r>
              <a:rPr lang="fa-IR" sz="2400" b="1" dirty="0">
                <a:solidFill>
                  <a:schemeClr val="accent2">
                    <a:lumMod val="50000"/>
                  </a:schemeClr>
                </a:solidFill>
                <a:effectLst>
                  <a:outerShdw blurRad="38100" dist="38100" dir="2700000" algn="tl">
                    <a:srgbClr val="000000">
                      <a:alpha val="43137"/>
                    </a:srgbClr>
                  </a:outerShdw>
                </a:effectLst>
              </a:rPr>
              <a:t>بلکه چنان چه کودک در وضعیت روانی بدی قرار گرفت ، </a:t>
            </a:r>
          </a:p>
          <a:p>
            <a:pPr>
              <a:lnSpc>
                <a:spcPct val="200000"/>
              </a:lnSpc>
            </a:pPr>
            <a:r>
              <a:rPr lang="fa-IR" sz="2400" b="1" dirty="0">
                <a:solidFill>
                  <a:schemeClr val="accent2">
                    <a:lumMod val="50000"/>
                  </a:schemeClr>
                </a:solidFill>
                <a:effectLst>
                  <a:outerShdw blurRad="38100" dist="38100" dir="2700000" algn="tl">
                    <a:srgbClr val="000000">
                      <a:alpha val="43137"/>
                    </a:srgbClr>
                  </a:outerShdw>
                </a:effectLst>
              </a:rPr>
              <a:t>سعی نمایید با کلمات ترغیب کننده و با کلمات آرامش بخش او را ترغیب به کشیدن نقاشی نماید. </a:t>
            </a:r>
            <a:endParaRPr lang="fa-IR" sz="2400" b="1" dirty="0" smtClean="0">
              <a:solidFill>
                <a:schemeClr val="accent2">
                  <a:lumMod val="50000"/>
                </a:schemeClr>
              </a:solidFill>
              <a:effectLst>
                <a:outerShdw blurRad="38100" dist="38100" dir="2700000" algn="tl">
                  <a:srgbClr val="000000">
                    <a:alpha val="43137"/>
                  </a:srgbClr>
                </a:outerShdw>
              </a:effectLst>
            </a:endParaRPr>
          </a:p>
          <a:p>
            <a:pPr>
              <a:lnSpc>
                <a:spcPct val="200000"/>
              </a:lnSpc>
            </a:pPr>
            <a:r>
              <a:rPr lang="fa-IR" sz="2400" b="1" dirty="0" smtClean="0">
                <a:solidFill>
                  <a:schemeClr val="accent2">
                    <a:lumMod val="50000"/>
                  </a:schemeClr>
                </a:solidFill>
                <a:effectLst>
                  <a:outerShdw blurRad="38100" dist="38100" dir="2700000" algn="tl">
                    <a:srgbClr val="000000">
                      <a:alpha val="43137"/>
                    </a:srgbClr>
                  </a:outerShdw>
                </a:effectLst>
              </a:rPr>
              <a:t>( </a:t>
            </a:r>
            <a:r>
              <a:rPr lang="fa-IR" sz="2400" b="1" dirty="0">
                <a:solidFill>
                  <a:schemeClr val="accent2">
                    <a:lumMod val="50000"/>
                  </a:schemeClr>
                </a:solidFill>
                <a:effectLst>
                  <a:outerShdw blurRad="38100" dist="38100" dir="2700000" algn="tl">
                    <a:srgbClr val="000000">
                      <a:alpha val="43137"/>
                    </a:srgbClr>
                  </a:outerShdw>
                </a:effectLst>
              </a:rPr>
              <a:t>ترلاک و همکاران 2005 </a:t>
            </a:r>
            <a:r>
              <a:rPr lang="fa-IR" sz="2400" b="1" dirty="0" smtClean="0">
                <a:solidFill>
                  <a:schemeClr val="accent2">
                    <a:lumMod val="50000"/>
                  </a:schemeClr>
                </a:solidFill>
                <a:effectLst>
                  <a:outerShdw blurRad="38100" dist="38100" dir="2700000" algn="tl">
                    <a:srgbClr val="000000">
                      <a:alpha val="43137"/>
                    </a:srgbClr>
                  </a:outerShdw>
                </a:effectLst>
              </a:rPr>
              <a:t>)</a:t>
            </a:r>
            <a:endParaRPr lang="en-US" sz="24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193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45144">
              <a:schemeClr val="bg1"/>
            </a:gs>
            <a:gs pos="100000">
              <a:schemeClr val="bg1"/>
            </a:gs>
            <a:gs pos="0">
              <a:schemeClr val="bg1"/>
            </a:gs>
            <a:gs pos="0">
              <a:schemeClr val="bg1"/>
            </a:gs>
            <a:gs pos="100000">
              <a:schemeClr val="accent1">
                <a:tint val="88000"/>
                <a:shade val="65000"/>
                <a:satMod val="172000"/>
              </a:schemeClr>
            </a:gs>
            <a:gs pos="100000">
              <a:schemeClr val="accent1">
                <a:shade val="65000"/>
                <a:satMod val="130000"/>
              </a:schemeClr>
            </a:gs>
            <a:gs pos="100000">
              <a:schemeClr val="accent1">
                <a:shade val="50000"/>
                <a:satMod val="12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477000"/>
          </a:xfrm>
          <a:blipFill dpi="0" rotWithShape="1">
            <a:blip r:embed="rId2">
              <a:alphaModFix amt="59000"/>
            </a:blip>
            <a:srcRect/>
            <a:stretch>
              <a:fillRect/>
            </a:stretch>
          </a:blipFill>
        </p:spPr>
        <p:txBody>
          <a:bodyPr>
            <a:noAutofit/>
          </a:bodyPr>
          <a:lstStyle/>
          <a:p>
            <a:pPr marL="0" indent="0">
              <a:buNone/>
            </a:pPr>
            <a:endParaRPr lang="fa-IR" sz="2800" b="1" dirty="0" smtClean="0">
              <a:solidFill>
                <a:schemeClr val="tx1">
                  <a:lumMod val="95000"/>
                  <a:lumOff val="5000"/>
                </a:schemeClr>
              </a:solidFill>
              <a:effectLst>
                <a:outerShdw blurRad="38100" dist="38100" dir="2700000" algn="tl">
                  <a:srgbClr val="000000">
                    <a:alpha val="43137"/>
                  </a:srgbClr>
                </a:outerShdw>
              </a:effectLst>
              <a:cs typeface="B Nazanin" pitchFamily="2" charset="-78"/>
            </a:endParaRPr>
          </a:p>
          <a:p>
            <a:pPr marL="0" indent="0">
              <a:buNone/>
            </a:pPr>
            <a:r>
              <a:rPr lang="fa-IR" sz="2800" b="1" dirty="0" smtClean="0">
                <a:solidFill>
                  <a:schemeClr val="tx1">
                    <a:lumMod val="95000"/>
                    <a:lumOff val="5000"/>
                  </a:schemeClr>
                </a:solidFill>
                <a:effectLst>
                  <a:outerShdw blurRad="38100" dist="38100" dir="2700000" algn="tl">
                    <a:srgbClr val="000000">
                      <a:alpha val="43137"/>
                    </a:srgbClr>
                  </a:outerShdw>
                </a:effectLst>
                <a:cs typeface="B Nazanin" pitchFamily="2" charset="-78"/>
              </a:rPr>
              <a:t>کرمن( به نقل از منصور و دادستان 1379 ) در مورد نقش آزمونگر در هنگام نقاشی کودک اشاره می کند ، آزمونگر باید این که نقاشی در چه قسمتی از </a:t>
            </a:r>
            <a:endParaRPr lang="en-US" sz="2800" b="1" dirty="0" smtClean="0">
              <a:solidFill>
                <a:schemeClr val="tx1">
                  <a:lumMod val="95000"/>
                  <a:lumOff val="5000"/>
                </a:schemeClr>
              </a:solidFill>
              <a:effectLst>
                <a:outerShdw blurRad="38100" dist="38100" dir="2700000" algn="tl">
                  <a:srgbClr val="000000">
                    <a:alpha val="43137"/>
                  </a:srgbClr>
                </a:outerShdw>
              </a:effectLst>
              <a:cs typeface="B Nazanin" pitchFamily="2" charset="-78"/>
            </a:endParaRPr>
          </a:p>
          <a:p>
            <a:pPr marL="0" indent="0">
              <a:buNone/>
            </a:pPr>
            <a:r>
              <a:rPr lang="fa-IR" sz="2800" b="1" dirty="0" smtClean="0">
                <a:solidFill>
                  <a:schemeClr val="tx1">
                    <a:lumMod val="95000"/>
                    <a:lumOff val="5000"/>
                  </a:schemeClr>
                </a:solidFill>
                <a:effectLst>
                  <a:outerShdw blurRad="38100" dist="38100" dir="2700000" algn="tl">
                    <a:srgbClr val="000000">
                      <a:alpha val="43137"/>
                    </a:srgbClr>
                  </a:outerShdw>
                </a:effectLst>
                <a:cs typeface="B Nazanin" pitchFamily="2" charset="-78"/>
              </a:rPr>
              <a:t>کاغذ یا با چه شخصی آغاز شده را یادداشت کند.</a:t>
            </a:r>
          </a:p>
          <a:p>
            <a:pPr marL="0" indent="0">
              <a:buNone/>
            </a:pPr>
            <a:r>
              <a:rPr lang="fa-IR" sz="2800" b="1" dirty="0" smtClean="0">
                <a:solidFill>
                  <a:schemeClr val="tx1">
                    <a:lumMod val="95000"/>
                    <a:lumOff val="5000"/>
                  </a:schemeClr>
                </a:solidFill>
                <a:effectLst>
                  <a:outerShdw blurRad="38100" dist="38100" dir="2700000" algn="tl">
                    <a:srgbClr val="000000">
                      <a:alpha val="43137"/>
                    </a:srgbClr>
                  </a:outerShdw>
                </a:effectLst>
                <a:cs typeface="B Nazanin" pitchFamily="2" charset="-78"/>
              </a:rPr>
              <a:t>چنانچه آزمونگر ترتیبی که بر حسب آن کودک اعضای خانواده را نقاشی می کند ، یادداشت نماید ، باید پس از نقاشی آن را از کودک پرسش نماید . آزمونگر باید در سراسر ترسیم نقاشی واکنش عاطفی کودک مانند غم ، ترس ، شادی ، تغیییرات خلقی را یادداشت نمایید . </a:t>
            </a:r>
          </a:p>
        </p:txBody>
      </p:sp>
    </p:spTree>
    <p:extLst>
      <p:ext uri="{BB962C8B-B14F-4D97-AF65-F5344CB8AC3E}">
        <p14:creationId xmlns:p14="http://schemas.microsoft.com/office/powerpoint/2010/main" val="407081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35563"/>
          </a:xfrm>
        </p:spPr>
        <p:txBody>
          <a:bodyPr>
            <a:normAutofit lnSpcReduction="10000"/>
          </a:bodyPr>
          <a:lstStyle/>
          <a:p>
            <a:r>
              <a:rPr lang="fa-IR" b="1" dirty="0" smtClean="0">
                <a:solidFill>
                  <a:schemeClr val="tx1">
                    <a:lumMod val="95000"/>
                    <a:lumOff val="5000"/>
                  </a:schemeClr>
                </a:solidFill>
              </a:rPr>
              <a:t>چرا </a:t>
            </a:r>
            <a:r>
              <a:rPr lang="fa-IR" b="1" dirty="0">
                <a:solidFill>
                  <a:schemeClr val="tx1">
                    <a:lumMod val="95000"/>
                    <a:lumOff val="5000"/>
                  </a:schemeClr>
                </a:solidFill>
              </a:rPr>
              <a:t>که تمام این حالات معنا دار است ، بالاخره پس از اتمام نقاشی باید </a:t>
            </a:r>
            <a:r>
              <a:rPr lang="fa-IR" b="1" dirty="0" smtClean="0">
                <a:solidFill>
                  <a:schemeClr val="tx1">
                    <a:lumMod val="95000"/>
                    <a:lumOff val="5000"/>
                  </a:schemeClr>
                </a:solidFill>
              </a:rPr>
              <a:t>از  </a:t>
            </a:r>
            <a:r>
              <a:rPr lang="fa-IR" b="1" dirty="0">
                <a:solidFill>
                  <a:schemeClr val="tx1">
                    <a:lumMod val="95000"/>
                    <a:lumOff val="5000"/>
                  </a:schemeClr>
                </a:solidFill>
              </a:rPr>
              <a:t>کودک پرسید از نقاشی که کشیدی احساس رضایت دارد ؟ اگر بخواهی </a:t>
            </a:r>
            <a:r>
              <a:rPr lang="fa-IR" b="1" dirty="0" smtClean="0">
                <a:solidFill>
                  <a:schemeClr val="tx1">
                    <a:lumMod val="95000"/>
                    <a:lumOff val="5000"/>
                  </a:schemeClr>
                </a:solidFill>
              </a:rPr>
              <a:t>دوباره </a:t>
            </a:r>
            <a:r>
              <a:rPr lang="fa-IR" b="1" dirty="0">
                <a:solidFill>
                  <a:schemeClr val="tx1">
                    <a:lumMod val="95000"/>
                    <a:lumOff val="5000"/>
                  </a:schemeClr>
                </a:solidFill>
              </a:rPr>
              <a:t>نقاشی را از سر بگیری آیا همین شکل را خواهی کشید ؟ یا این که چیزی را به آن اضافه یا کم خواهی کرد ؟چنین پرسش هایی  گاهی اطلاعات </a:t>
            </a:r>
            <a:r>
              <a:rPr lang="fa-IR" b="1" dirty="0" smtClean="0">
                <a:solidFill>
                  <a:schemeClr val="tx1">
                    <a:lumMod val="95000"/>
                    <a:lumOff val="5000"/>
                  </a:schemeClr>
                </a:solidFill>
              </a:rPr>
              <a:t>بسیار </a:t>
            </a:r>
            <a:r>
              <a:rPr lang="fa-IR" b="1" dirty="0">
                <a:solidFill>
                  <a:schemeClr val="tx1">
                    <a:lumMod val="95000"/>
                    <a:lumOff val="5000"/>
                  </a:schemeClr>
                </a:solidFill>
              </a:rPr>
              <a:t>ارزشمندی را در اختیار آزمونگر قرار می دهد.</a:t>
            </a:r>
            <a:r>
              <a:rPr lang="en-US" b="1" dirty="0">
                <a:solidFill>
                  <a:schemeClr val="tx1">
                    <a:lumMod val="95000"/>
                    <a:lumOff val="5000"/>
                  </a:schemeClr>
                </a:solidFill>
              </a:rPr>
              <a:t> </a:t>
            </a:r>
            <a:r>
              <a:rPr lang="fa-IR" b="1" dirty="0">
                <a:solidFill>
                  <a:schemeClr val="tx1">
                    <a:lumMod val="95000"/>
                    <a:lumOff val="5000"/>
                  </a:schemeClr>
                </a:solidFill>
              </a:rPr>
              <a:t>  </a:t>
            </a:r>
            <a:endParaRPr lang="en-US" b="1" dirty="0">
              <a:solidFill>
                <a:schemeClr val="tx1">
                  <a:lumMod val="95000"/>
                  <a:lumOff val="5000"/>
                </a:schemeClr>
              </a:solidFill>
            </a:endParaRPr>
          </a:p>
        </p:txBody>
      </p:sp>
    </p:spTree>
    <p:extLst>
      <p:ext uri="{BB962C8B-B14F-4D97-AF65-F5344CB8AC3E}">
        <p14:creationId xmlns:p14="http://schemas.microsoft.com/office/powerpoint/2010/main" val="3528831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2700" b="1" dirty="0">
                <a:solidFill>
                  <a:srgbClr val="FF0000"/>
                </a:solidFill>
                <a:cs typeface="B Nazanin" panose="00000400000000000000" pitchFamily="2" charset="-78"/>
              </a:rPr>
              <a:t>هنگام ترسیم نقاشی در کنار کودک باشید و این نکات را یادداشت کنید:</a:t>
            </a:r>
            <a:r>
              <a:rPr lang="fa-IR" sz="2700" dirty="0">
                <a:solidFill>
                  <a:srgbClr val="FF0000"/>
                </a:solidFill>
                <a:cs typeface="B Nazanin" panose="00000400000000000000" pitchFamily="2" charset="-78"/>
              </a:rPr>
              <a:t/>
            </a:r>
            <a:br>
              <a:rPr lang="fa-IR" sz="2700" dirty="0">
                <a:solidFill>
                  <a:srgbClr val="FF0000"/>
                </a:solidFill>
                <a:cs typeface="B Nazanin" panose="00000400000000000000" pitchFamily="2" charset="-78"/>
              </a:rPr>
            </a:br>
            <a:endParaRPr lang="en-US"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r>
              <a:rPr lang="fa-IR" dirty="0" smtClean="0"/>
              <a:t>– </a:t>
            </a:r>
            <a:r>
              <a:rPr lang="fa-IR" dirty="0"/>
              <a:t>کودک نقاشی را از چپ شروع می کند یا از راست</a:t>
            </a:r>
          </a:p>
          <a:p>
            <a:r>
              <a:rPr lang="fa-IR" dirty="0"/>
              <a:t>– ترتیب کشیدن افراد</a:t>
            </a:r>
          </a:p>
          <a:p>
            <a:r>
              <a:rPr lang="fa-IR" dirty="0"/>
              <a:t>– اسامی افرادی که کشیده را از او بپرسید و بالای تصویرشان بنویسید</a:t>
            </a:r>
          </a:p>
          <a:p>
            <a:r>
              <a:rPr lang="fa-IR" dirty="0"/>
              <a:t>– اگر کودک قبل از کشیدن فرد خاصی دچار وقفه شد یادداشت کنید</a:t>
            </a:r>
          </a:p>
          <a:p>
            <a:r>
              <a:rPr lang="fa-IR" dirty="0"/>
              <a:t>– بازگشت مجدد به قسمت معینی از نقاشی و کامل کردن و اضافه کردن جزئیات دیگر به آن را یادداشت کنید</a:t>
            </a:r>
          </a:p>
          <a:p>
            <a:endParaRPr lang="en-US" dirty="0"/>
          </a:p>
        </p:txBody>
      </p:sp>
    </p:spTree>
    <p:extLst>
      <p:ext uri="{BB962C8B-B14F-4D97-AF65-F5344CB8AC3E}">
        <p14:creationId xmlns:p14="http://schemas.microsoft.com/office/powerpoint/2010/main" val="575751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610600" cy="6248400"/>
          </a:xfrm>
        </p:spPr>
        <p:txBody>
          <a:bodyPr>
            <a:normAutofit fontScale="85000" lnSpcReduction="10000"/>
          </a:bodyPr>
          <a:lstStyle/>
          <a:p>
            <a:r>
              <a:rPr lang="fa-IR" dirty="0"/>
              <a:t>نکته مهمی که باید در آزمون نقاشی بدان توجه داشت ، این واقعیت است که ، بعد از این که نقاشی کودک تمام شد وظیفه آزمونگر به پایان نرسیده است . </a:t>
            </a:r>
            <a:endParaRPr lang="fa-IR" dirty="0" smtClean="0"/>
          </a:p>
          <a:p>
            <a:r>
              <a:rPr lang="fa-IR" dirty="0" smtClean="0"/>
              <a:t>آزمونگر </a:t>
            </a:r>
            <a:r>
              <a:rPr lang="fa-IR" dirty="0"/>
              <a:t>جهت از بین بردن یا کاهش تفسیرهای شخصی خود نیاز به اطلاعات بیشتری دارد . </a:t>
            </a:r>
            <a:endParaRPr lang="fa-IR" dirty="0" smtClean="0"/>
          </a:p>
          <a:p>
            <a:r>
              <a:rPr lang="fa-IR" dirty="0" smtClean="0"/>
              <a:t>از </a:t>
            </a:r>
            <a:r>
              <a:rPr lang="fa-IR" dirty="0"/>
              <a:t>این رو ، سعی  می کند به طور کلامی و به شکل مصاحبه ، از او بخواهد به سوالات </a:t>
            </a:r>
            <a:r>
              <a:rPr lang="fa-IR" dirty="0" smtClean="0"/>
              <a:t>زیر </a:t>
            </a:r>
            <a:r>
              <a:rPr lang="fa-IR" dirty="0"/>
              <a:t>پاسخ دهد .</a:t>
            </a:r>
          </a:p>
          <a:p>
            <a:r>
              <a:rPr lang="fa-IR" dirty="0"/>
              <a:t>1) در این خانواده ای که کشیدی کدام یک از همه مهربان تر </a:t>
            </a:r>
            <a:r>
              <a:rPr lang="fa-IR" dirty="0" smtClean="0"/>
              <a:t>است </a:t>
            </a:r>
            <a:r>
              <a:rPr lang="fa-IR" dirty="0"/>
              <a:t>؟ چرا ؟</a:t>
            </a:r>
          </a:p>
          <a:p>
            <a:r>
              <a:rPr lang="fa-IR" dirty="0"/>
              <a:t>2)کدام یک از همه کمتر مهربان است و چرا ؟</a:t>
            </a:r>
          </a:p>
          <a:p>
            <a:r>
              <a:rPr lang="fa-IR" dirty="0"/>
              <a:t>3)کدام یک از همه خوشبخت تر است و چرا </a:t>
            </a:r>
            <a:r>
              <a:rPr lang="fa-IR" dirty="0" smtClean="0"/>
              <a:t>؟</a:t>
            </a:r>
            <a:endParaRPr lang="en-US" dirty="0"/>
          </a:p>
        </p:txBody>
      </p:sp>
    </p:spTree>
    <p:extLst>
      <p:ext uri="{BB962C8B-B14F-4D97-AF65-F5344CB8AC3E}">
        <p14:creationId xmlns:p14="http://schemas.microsoft.com/office/powerpoint/2010/main" val="1420753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066800"/>
            <a:ext cx="5257800" cy="4953000"/>
          </a:xfrm>
        </p:spPr>
        <p:txBody>
          <a:bodyPr>
            <a:noAutofit/>
          </a:bodyPr>
          <a:lstStyle/>
          <a:p>
            <a:pPr marL="0" indent="0" algn="ctr">
              <a:buNone/>
            </a:pPr>
            <a:r>
              <a:rPr lang="fa-IR" sz="6600" b="1" dirty="0" smtClean="0">
                <a:ln w="12700">
                  <a:solidFill>
                    <a:schemeClr val="tx2">
                      <a:satMod val="155000"/>
                    </a:schemeClr>
                  </a:solidFill>
                  <a:prstDash val="solid"/>
                </a:ln>
                <a:effectLst>
                  <a:outerShdw blurRad="41275" dist="20320" dir="1800000" algn="tl" rotWithShape="0">
                    <a:srgbClr val="000000">
                      <a:alpha val="40000"/>
                    </a:srgbClr>
                  </a:outerShdw>
                </a:effectLst>
                <a:cs typeface="A EntezareZohoor 1 **" panose="00000700000000000000" pitchFamily="2" charset="-78"/>
              </a:rPr>
              <a:t>آزمون ترسیم خانواده</a:t>
            </a:r>
          </a:p>
          <a:p>
            <a:pPr marL="0" indent="0" algn="ctr">
              <a:buNone/>
            </a:pPr>
            <a:endParaRPr lang="fa-IR" sz="3600" b="1" dirty="0" smtClean="0">
              <a:ln w="12700">
                <a:solidFill>
                  <a:schemeClr val="tx2">
                    <a:satMod val="155000"/>
                  </a:schemeClr>
                </a:solidFill>
                <a:prstDash val="solid"/>
              </a:ln>
              <a:effectLst>
                <a:outerShdw blurRad="41275" dist="20320" dir="1800000" algn="tl" rotWithShape="0">
                  <a:srgbClr val="000000">
                    <a:alpha val="40000"/>
                  </a:srgbClr>
                </a:outerShdw>
              </a:effectLst>
              <a:cs typeface="A EntezareZohoor 1 **" panose="00000700000000000000" pitchFamily="2" charset="-78"/>
            </a:endParaRPr>
          </a:p>
          <a:p>
            <a:pPr marL="0" indent="0" algn="ctr">
              <a:buNone/>
            </a:pPr>
            <a:endParaRPr lang="fa-IR" sz="3600" b="1" dirty="0">
              <a:ln w="12700">
                <a:solidFill>
                  <a:schemeClr val="tx2">
                    <a:satMod val="155000"/>
                  </a:schemeClr>
                </a:solidFill>
                <a:prstDash val="solid"/>
              </a:ln>
              <a:effectLst>
                <a:outerShdw blurRad="41275" dist="20320" dir="1800000" algn="tl" rotWithShape="0">
                  <a:srgbClr val="000000">
                    <a:alpha val="40000"/>
                  </a:srgbClr>
                </a:outerShdw>
              </a:effectLst>
              <a:cs typeface="A EntezareZohoor 1 **" panose="00000700000000000000" pitchFamily="2" charset="-78"/>
            </a:endParaRPr>
          </a:p>
          <a:p>
            <a:pPr marL="0" indent="0" algn="ctr">
              <a:buNone/>
            </a:pPr>
            <a:r>
              <a:rPr lang="fa-IR" sz="3600" b="1" dirty="0" smtClean="0">
                <a:ln w="12700">
                  <a:solidFill>
                    <a:schemeClr val="tx2">
                      <a:satMod val="155000"/>
                    </a:schemeClr>
                  </a:solidFill>
                  <a:prstDash val="solid"/>
                </a:ln>
                <a:effectLst>
                  <a:outerShdw blurRad="41275" dist="20320" dir="1800000" algn="tl" rotWithShape="0">
                    <a:srgbClr val="000000">
                      <a:alpha val="40000"/>
                    </a:srgbClr>
                  </a:outerShdw>
                </a:effectLst>
                <a:cs typeface="A EntezareZohoor 1 **" panose="00000700000000000000" pitchFamily="2" charset="-78"/>
              </a:rPr>
              <a:t> </a:t>
            </a:r>
          </a:p>
          <a:p>
            <a:pPr marL="0" indent="0" algn="r">
              <a:buNone/>
            </a:pPr>
            <a:r>
              <a:rPr lang="fa-IR"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cs typeface="A EntezareZohoor 1 **" panose="00000700000000000000" pitchFamily="2" charset="-78"/>
              </a:rPr>
              <a:t> </a:t>
            </a:r>
            <a:r>
              <a:rPr lang="fa-IR" sz="28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cs typeface="A EntezareZohoor 1 **" panose="00000700000000000000" pitchFamily="2" charset="-78"/>
              </a:rPr>
              <a:t>استا د محترم : </a:t>
            </a:r>
          </a:p>
          <a:p>
            <a:pPr marL="0" indent="0" algn="r">
              <a:buNone/>
            </a:pPr>
            <a:endParaRPr lang="fa-IR" sz="28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cs typeface="A EntezareZohoor 1 **" panose="00000700000000000000" pitchFamily="2" charset="-78"/>
            </a:endParaRPr>
          </a:p>
          <a:p>
            <a:pPr marL="0" indent="0" algn="r">
              <a:buNone/>
            </a:pPr>
            <a:r>
              <a:rPr lang="fa-IR" sz="36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cs typeface="A EntezareZohoor 1 **" panose="00000700000000000000" pitchFamily="2" charset="-78"/>
              </a:rPr>
              <a:t>تهیه و تنظیم :</a:t>
            </a:r>
            <a:endParaRPr lang="fa-IR" sz="3600"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cs typeface="A EntezareZohoor 1 **" panose="00000700000000000000" pitchFamily="2" charset="-78"/>
            </a:endParaRPr>
          </a:p>
          <a:p>
            <a:pPr algn="ctr"/>
            <a:endParaRPr lang="en-US" sz="4000"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cs typeface="A EntezareZohoor 1 **" panose="00000700000000000000" pitchFamily="2" charset="-78"/>
            </a:endParaRPr>
          </a:p>
          <a:p>
            <a:endParaRPr lang="fa-IR" sz="3600" dirty="0">
              <a:cs typeface="A EntezareZohoor 1 **" panose="00000700000000000000" pitchFamily="2" charset="-78"/>
            </a:endParaRPr>
          </a:p>
        </p:txBody>
      </p:sp>
    </p:spTree>
    <p:extLst>
      <p:ext uri="{BB962C8B-B14F-4D97-AF65-F5344CB8AC3E}">
        <p14:creationId xmlns:p14="http://schemas.microsoft.com/office/powerpoint/2010/main" val="17282278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blipFill dpi="0" rotWithShape="1">
            <a:blip r:embed="rId2">
              <a:alphaModFix amt="45000"/>
            </a:blip>
            <a:srcRect/>
            <a:stretch>
              <a:fillRect/>
            </a:stretch>
          </a:blipFill>
        </p:spPr>
        <p:txBody>
          <a:bodyPr>
            <a:normAutofit lnSpcReduction="10000"/>
          </a:bodyPr>
          <a:lstStyle/>
          <a:p>
            <a:pPr marL="0" indent="0" algn="r">
              <a:buNone/>
            </a:pPr>
            <a:endParaRPr lang="fa-IR" b="1" dirty="0" smtClean="0">
              <a:effectLst>
                <a:outerShdw blurRad="38100" dist="38100" dir="2700000" algn="tl">
                  <a:srgbClr val="000000">
                    <a:alpha val="43137"/>
                  </a:srgbClr>
                </a:outerShdw>
              </a:effectLst>
              <a:cs typeface="B Nazanin" pitchFamily="2" charset="-78"/>
            </a:endParaRPr>
          </a:p>
          <a:p>
            <a:pPr marL="0" indent="0" algn="r">
              <a:buNone/>
            </a:pPr>
            <a:endParaRPr lang="fa-IR" b="1" dirty="0">
              <a:effectLst>
                <a:outerShdw blurRad="38100" dist="38100" dir="2700000" algn="tl">
                  <a:srgbClr val="000000">
                    <a:alpha val="43137"/>
                  </a:srgbClr>
                </a:outerShdw>
              </a:effectLst>
              <a:cs typeface="B Nazanin" pitchFamily="2" charset="-78"/>
            </a:endParaRPr>
          </a:p>
          <a:p>
            <a:pPr marL="0" indent="0" algn="r">
              <a:buNone/>
            </a:pPr>
            <a:r>
              <a:rPr lang="fa-IR" b="1" dirty="0" smtClean="0">
                <a:effectLst>
                  <a:outerShdw blurRad="38100" dist="38100" dir="2700000" algn="tl">
                    <a:srgbClr val="000000">
                      <a:alpha val="43137"/>
                    </a:srgbClr>
                  </a:outerShdw>
                </a:effectLst>
                <a:cs typeface="B Nazanin" pitchFamily="2" charset="-78"/>
              </a:rPr>
              <a:t>4 ) کدام یک از همه کمتر خوشبخت است و چرا ؟ </a:t>
            </a:r>
          </a:p>
          <a:p>
            <a:pPr marL="0" indent="0" algn="r">
              <a:buNone/>
            </a:pPr>
            <a:r>
              <a:rPr lang="fa-IR" b="1" dirty="0" smtClean="0">
                <a:effectLst>
                  <a:outerShdw blurRad="38100" dist="38100" dir="2700000" algn="tl">
                    <a:srgbClr val="000000">
                      <a:alpha val="43137"/>
                    </a:srgbClr>
                  </a:outerShdw>
                </a:effectLst>
                <a:cs typeface="B Nazanin" pitchFamily="2" charset="-78"/>
              </a:rPr>
              <a:t>5 ) در این خانواده به نظر تو چه کسی از همه بهتر است ؟ چرا </a:t>
            </a:r>
            <a:r>
              <a:rPr lang="fa-IR" b="1" dirty="0" smtClean="0">
                <a:effectLst>
                  <a:outerShdw blurRad="38100" dist="38100" dir="2700000" algn="tl">
                    <a:srgbClr val="000000">
                      <a:alpha val="43137"/>
                    </a:srgbClr>
                  </a:outerShdw>
                </a:effectLst>
                <a:cs typeface="B Nazanin" pitchFamily="2" charset="-78"/>
              </a:rPr>
              <a:t>؟</a:t>
            </a:r>
            <a:endParaRPr lang="fa-IR" b="1" dirty="0" smtClean="0">
              <a:effectLst>
                <a:outerShdw blurRad="38100" dist="38100" dir="2700000" algn="tl">
                  <a:srgbClr val="000000">
                    <a:alpha val="43137"/>
                  </a:srgbClr>
                </a:outerShdw>
              </a:effectLst>
              <a:cs typeface="B Nazanin" pitchFamily="2" charset="-78"/>
            </a:endParaRPr>
          </a:p>
          <a:p>
            <a:pPr marL="0" indent="0" algn="r">
              <a:buNone/>
            </a:pPr>
            <a:r>
              <a:rPr lang="fa-IR" b="1" dirty="0" smtClean="0">
                <a:effectLst>
                  <a:outerShdw blurRad="38100" dist="38100" dir="2700000" algn="tl">
                    <a:srgbClr val="000000">
                      <a:alpha val="43137"/>
                    </a:srgbClr>
                  </a:outerShdw>
                </a:effectLst>
                <a:cs typeface="B Nazanin" pitchFamily="2" charset="-78"/>
              </a:rPr>
              <a:t>6) تو دوست داری جای کدام یک از </a:t>
            </a:r>
            <a:r>
              <a:rPr lang="fa-IR" b="1" dirty="0">
                <a:effectLst>
                  <a:outerShdw blurRad="38100" dist="38100" dir="2700000" algn="tl">
                    <a:srgbClr val="000000">
                      <a:alpha val="43137"/>
                    </a:srgbClr>
                  </a:outerShdw>
                </a:effectLst>
                <a:cs typeface="B Nazanin" pitchFamily="2" charset="-78"/>
              </a:rPr>
              <a:t>آنها باشی یا مثلا </a:t>
            </a:r>
            <a:r>
              <a:rPr lang="fa-IR" b="1" dirty="0" smtClean="0">
                <a:effectLst>
                  <a:outerShdw blurRad="38100" dist="38100" dir="2700000" algn="tl">
                    <a:srgbClr val="000000">
                      <a:alpha val="43137"/>
                    </a:srgbClr>
                  </a:outerShdw>
                </a:effectLst>
                <a:cs typeface="B Nazanin" pitchFamily="2" charset="-78"/>
              </a:rPr>
              <a:t>می</a:t>
            </a:r>
            <a:r>
              <a:rPr lang="fa-IR" b="1" dirty="0">
                <a:effectLst>
                  <a:outerShdw blurRad="38100" dist="38100" dir="2700000" algn="tl">
                    <a:srgbClr val="000000">
                      <a:alpha val="43137"/>
                    </a:srgbClr>
                  </a:outerShdw>
                </a:effectLst>
                <a:cs typeface="B Nazanin" pitchFamily="2" charset="-78"/>
              </a:rPr>
              <a:t> </a:t>
            </a:r>
            <a:r>
              <a:rPr lang="fa-IR" b="1" dirty="0" smtClean="0">
                <a:effectLst>
                  <a:outerShdw blurRad="38100" dist="38100" dir="2700000" algn="tl">
                    <a:srgbClr val="000000">
                      <a:alpha val="43137"/>
                    </a:srgbClr>
                  </a:outerShdw>
                </a:effectLst>
                <a:cs typeface="B Nazanin" pitchFamily="2" charset="-78"/>
              </a:rPr>
              <a:t>خواهیم  بازی کنیم که </a:t>
            </a:r>
            <a:r>
              <a:rPr lang="fa-IR" b="1" dirty="0">
                <a:effectLst>
                  <a:outerShdw blurRad="38100" dist="38100" dir="2700000" algn="tl">
                    <a:srgbClr val="000000">
                      <a:alpha val="43137"/>
                    </a:srgbClr>
                  </a:outerShdw>
                </a:effectLst>
                <a:cs typeface="B Nazanin" pitchFamily="2" charset="-78"/>
              </a:rPr>
              <a:t>تو </a:t>
            </a:r>
            <a:r>
              <a:rPr lang="fa-IR" b="1" dirty="0" smtClean="0">
                <a:effectLst>
                  <a:outerShdw blurRad="38100" dist="38100" dir="2700000" algn="tl">
                    <a:srgbClr val="000000">
                      <a:alpha val="43137"/>
                    </a:srgbClr>
                  </a:outerShdw>
                </a:effectLst>
                <a:cs typeface="B Nazanin" pitchFamily="2" charset="-78"/>
              </a:rPr>
              <a:t>یکی از این افراد خانواده باشی ، دوست داری کدام یک از آنها باشی و چرا ؟ ( همان منبع )</a:t>
            </a:r>
          </a:p>
          <a:p>
            <a:pPr marL="0" indent="0" algn="ctr">
              <a:buNone/>
            </a:pPr>
            <a:r>
              <a:rPr lang="fa-IR" b="1" dirty="0" smtClean="0">
                <a:solidFill>
                  <a:srgbClr val="7030A0"/>
                </a:solidFill>
                <a:effectLst>
                  <a:outerShdw blurRad="38100" dist="38100" dir="2700000" algn="tl">
                    <a:srgbClr val="000000">
                      <a:alpha val="43137"/>
                    </a:srgbClr>
                  </a:outerShdw>
                </a:effectLst>
                <a:cs typeface="B Nazanin" pitchFamily="2" charset="-78"/>
              </a:rPr>
              <a:t>بعد از این که آزمونگر اطلاعات مورد نیاز را کاملا جمع آوری نموده، به تعبیر و تفسیر آن می پردازد. </a:t>
            </a:r>
            <a:endParaRPr lang="en-US" b="1" dirty="0">
              <a:solidFill>
                <a:srgbClr val="7030A0"/>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185518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362200"/>
          </a:xfrm>
        </p:spPr>
        <p:txBody>
          <a:bodyPr>
            <a:noAutofit/>
          </a:bodyPr>
          <a:lstStyle/>
          <a:p>
            <a:pPr algn="just">
              <a:lnSpc>
                <a:spcPct val="150000"/>
              </a:lnSpc>
            </a:pPr>
            <a:r>
              <a:rPr lang="fa-IR" sz="3200" b="1" dirty="0" smtClean="0">
                <a:cs typeface="B Nazanin" pitchFamily="2" charset="-78"/>
              </a:rPr>
              <a:t>تفسیر نقاشی کودکان همانند دیگر آزمون های فرافکن تا حد زیادی به آموزش ، تجربه ، مهارت و شخصیت آزمونگر یا روان شناس بستگی دارد.</a:t>
            </a:r>
            <a:endParaRPr lang="en-US" sz="3200" b="1" dirty="0">
              <a:cs typeface="B Nazanin" pitchFamily="2" charset="-78"/>
            </a:endParaRPr>
          </a:p>
        </p:txBody>
      </p:sp>
      <p:sp>
        <p:nvSpPr>
          <p:cNvPr id="3" name="Content Placeholder 2"/>
          <p:cNvSpPr>
            <a:spLocks noGrp="1"/>
          </p:cNvSpPr>
          <p:nvPr>
            <p:ph idx="1"/>
          </p:nvPr>
        </p:nvSpPr>
        <p:spPr>
          <a:xfrm>
            <a:off x="381000" y="2743200"/>
            <a:ext cx="8305800" cy="3382963"/>
          </a:xfrm>
        </p:spPr>
        <p:txBody>
          <a:bodyPr>
            <a:normAutofit/>
          </a:bodyPr>
          <a:lstStyle/>
          <a:p>
            <a:pPr marL="0" indent="0">
              <a:buNone/>
            </a:pPr>
            <a:r>
              <a:rPr lang="fa-IR" b="1" dirty="0" smtClean="0">
                <a:cs typeface="B Nazanin" pitchFamily="2" charset="-78"/>
              </a:rPr>
              <a:t>کرمن به نقل از منصور و دادستان(1379) ،دادستان(1383 ) کلین (1999 ) ، مارنات به نقل ازنیکخو و شریفی ( 1384) نقاشی کودکان در زمینه ترسیم خانواده را به شرح زیر تفسیر می نماید. </a:t>
            </a:r>
            <a:endParaRPr lang="en-US" b="1" dirty="0">
              <a:cs typeface="B Nazanin" pitchFamily="2" charset="-78"/>
            </a:endParaRPr>
          </a:p>
        </p:txBody>
      </p:sp>
    </p:spTree>
    <p:extLst>
      <p:ext uri="{BB962C8B-B14F-4D97-AF65-F5344CB8AC3E}">
        <p14:creationId xmlns:p14="http://schemas.microsoft.com/office/powerpoint/2010/main" val="302201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fa-IR" sz="6000" dirty="0" smtClean="0">
                <a:solidFill>
                  <a:srgbClr val="FF0000"/>
                </a:solidFill>
              </a:rPr>
              <a:t>الف) سطح ترسیمی</a:t>
            </a:r>
            <a:endParaRPr lang="en-US" sz="6000" dirty="0">
              <a:solidFill>
                <a:srgbClr val="FF0000"/>
              </a:solidFill>
            </a:endParaRPr>
          </a:p>
        </p:txBody>
      </p:sp>
    </p:spTree>
    <p:extLst>
      <p:ext uri="{BB962C8B-B14F-4D97-AF65-F5344CB8AC3E}">
        <p14:creationId xmlns:p14="http://schemas.microsoft.com/office/powerpoint/2010/main" val="1782695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45144">
              <a:schemeClr val="bg1"/>
            </a:gs>
            <a:gs pos="100000">
              <a:schemeClr val="bg1"/>
            </a:gs>
            <a:gs pos="0">
              <a:schemeClr val="bg1"/>
            </a:gs>
            <a:gs pos="0">
              <a:schemeClr val="bg1"/>
            </a:gs>
            <a:gs pos="100000">
              <a:schemeClr val="accent1">
                <a:tint val="88000"/>
                <a:shade val="65000"/>
                <a:satMod val="172000"/>
              </a:schemeClr>
            </a:gs>
            <a:gs pos="100000">
              <a:schemeClr val="accent1">
                <a:shade val="65000"/>
                <a:satMod val="130000"/>
              </a:schemeClr>
            </a:gs>
            <a:gs pos="100000">
              <a:schemeClr val="accent1">
                <a:shade val="50000"/>
                <a:satMod val="12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534400" cy="6096000"/>
          </a:xfrm>
          <a:blipFill dpi="0" rotWithShape="1">
            <a:blip r:embed="rId2">
              <a:alphaModFix amt="19000"/>
            </a:blip>
            <a:srcRect/>
            <a:stretch>
              <a:fillRect/>
            </a:stretch>
          </a:blipFill>
        </p:spPr>
        <p:txBody>
          <a:bodyPr>
            <a:normAutofit lnSpcReduction="10000"/>
          </a:bodyPr>
          <a:lstStyle/>
          <a:p>
            <a:pPr marL="0" indent="0">
              <a:buNone/>
            </a:pPr>
            <a:r>
              <a:rPr lang="fa-IR" b="1" dirty="0" smtClean="0">
                <a:solidFill>
                  <a:srgbClr val="FF0000"/>
                </a:solidFill>
                <a:effectLst>
                  <a:outerShdw blurRad="38100" dist="38100" dir="2700000" algn="tl">
                    <a:srgbClr val="000000">
                      <a:alpha val="43137"/>
                    </a:srgbClr>
                  </a:outerShdw>
                </a:effectLst>
                <a:cs typeface="B Nazanin" pitchFamily="2" charset="-78"/>
              </a:rPr>
              <a:t>1) از </a:t>
            </a:r>
            <a:r>
              <a:rPr lang="fa-IR" b="1" dirty="0">
                <a:solidFill>
                  <a:srgbClr val="FF0000"/>
                </a:solidFill>
                <a:effectLst>
                  <a:outerShdw blurRad="38100" dist="38100" dir="2700000" algn="tl">
                    <a:srgbClr val="000000">
                      <a:alpha val="43137"/>
                    </a:srgbClr>
                  </a:outerShdw>
                </a:effectLst>
                <a:cs typeface="B Nazanin" pitchFamily="2" charset="-78"/>
              </a:rPr>
              <a:t>جهت پررنگ و پر نیرو بودن خطوط نقاشی : </a:t>
            </a:r>
            <a:endParaRPr lang="en-US" b="1" dirty="0" smtClean="0">
              <a:solidFill>
                <a:srgbClr val="FF0000"/>
              </a:solidFill>
              <a:effectLst>
                <a:outerShdw blurRad="38100" dist="38100" dir="2700000" algn="tl">
                  <a:srgbClr val="000000">
                    <a:alpha val="43137"/>
                  </a:srgbClr>
                </a:outerShdw>
              </a:effectLst>
              <a:cs typeface="B Nazanin" pitchFamily="2" charset="-78"/>
            </a:endParaRPr>
          </a:p>
          <a:p>
            <a:pPr marL="0" indent="0">
              <a:buNone/>
            </a:pPr>
            <a:r>
              <a:rPr lang="fa-IR" b="1" dirty="0" smtClean="0">
                <a:cs typeface="B Nazanin" pitchFamily="2" charset="-78"/>
              </a:rPr>
              <a:t>کودکانی </a:t>
            </a:r>
            <a:r>
              <a:rPr lang="fa-IR" b="1" dirty="0">
                <a:cs typeface="B Nazanin" pitchFamily="2" charset="-78"/>
              </a:rPr>
              <a:t>که خطوط نقاشی را پر نیرو و پررنگ می کشند ، نیرومندی کشاننده ها ، شهامت ، خشونت یا رها سازی کشاننده ها در آن ها زیاد می باشد </a:t>
            </a:r>
            <a:r>
              <a:rPr lang="fa-IR" b="1" dirty="0" smtClean="0">
                <a:cs typeface="B Nazanin" pitchFamily="2" charset="-78"/>
              </a:rPr>
              <a:t>. </a:t>
            </a:r>
          </a:p>
          <a:p>
            <a:pPr marL="0" indent="0">
              <a:buNone/>
            </a:pPr>
            <a:r>
              <a:rPr lang="fa-IR" b="1" dirty="0" smtClean="0">
                <a:cs typeface="B Nazanin" pitchFamily="2" charset="-78"/>
              </a:rPr>
              <a:t>به </a:t>
            </a:r>
            <a:r>
              <a:rPr lang="fa-IR" b="1" dirty="0">
                <a:cs typeface="B Nazanin" pitchFamily="2" charset="-78"/>
              </a:rPr>
              <a:t>عبارت دیگر خط پررنگ و ضخیم مبین شهوت گرایی و تمایل به لذت بردن ، می باشد. خط برانگیخته و خشنی که تا حد پاره کردن کاغذ پیش می رود ، پرخاشگری را نشان می دهد. </a:t>
            </a:r>
            <a:endParaRPr lang="fa-IR" b="1" dirty="0" smtClean="0">
              <a:cs typeface="B Nazanin" pitchFamily="2" charset="-78"/>
            </a:endParaRPr>
          </a:p>
        </p:txBody>
      </p:sp>
    </p:spTree>
    <p:extLst>
      <p:ext uri="{BB962C8B-B14F-4D97-AF65-F5344CB8AC3E}">
        <p14:creationId xmlns:p14="http://schemas.microsoft.com/office/powerpoint/2010/main" val="51978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10000"/>
          </a:bodyPr>
          <a:lstStyle/>
          <a:p>
            <a:pPr marL="0" indent="0" rtl="1">
              <a:buNone/>
            </a:pPr>
            <a:endParaRPr lang="fa-IR" b="1" dirty="0" smtClean="0">
              <a:cs typeface="B Nazanin" pitchFamily="2" charset="-78"/>
            </a:endParaRPr>
          </a:p>
          <a:p>
            <a:pPr marL="0" indent="0" rtl="1">
              <a:buNone/>
            </a:pPr>
            <a:r>
              <a:rPr lang="fa-IR" b="1" dirty="0" smtClean="0">
                <a:cs typeface="B Nazanin" pitchFamily="2" charset="-78"/>
              </a:rPr>
              <a:t>اما </a:t>
            </a:r>
            <a:r>
              <a:rPr lang="fa-IR" b="1" dirty="0">
                <a:cs typeface="B Nazanin" pitchFamily="2" charset="-78"/>
              </a:rPr>
              <a:t>کودکانی که خطوط نقاشی را کم رنگ و کم نیرو ترسیم می کنند ، کشاننده های ضعیف و ملایمی </a:t>
            </a:r>
            <a:r>
              <a:rPr lang="fa-IR" b="1" dirty="0" smtClean="0">
                <a:cs typeface="B Nazanin" pitchFamily="2" charset="-78"/>
              </a:rPr>
              <a:t>دارند، </a:t>
            </a:r>
            <a:r>
              <a:rPr lang="fa-IR" b="1" dirty="0">
                <a:cs typeface="B Nazanin" pitchFamily="2" charset="-78"/>
              </a:rPr>
              <a:t>کم رو هستند و آزادسازی </a:t>
            </a:r>
            <a:r>
              <a:rPr lang="fa-IR" b="1" dirty="0" smtClean="0">
                <a:cs typeface="B Nazanin" pitchFamily="2" charset="-78"/>
              </a:rPr>
              <a:t>کشاننده ها </a:t>
            </a:r>
            <a:r>
              <a:rPr lang="fa-IR" b="1" dirty="0">
                <a:cs typeface="B Nazanin" pitchFamily="2" charset="-78"/>
              </a:rPr>
              <a:t>آ نها با وقفه می باشد . </a:t>
            </a:r>
            <a:endParaRPr lang="fa-IR" b="1" dirty="0" smtClean="0">
              <a:cs typeface="B Nazanin" pitchFamily="2" charset="-78"/>
            </a:endParaRPr>
          </a:p>
          <a:p>
            <a:pPr marL="0" indent="0" rtl="1">
              <a:buNone/>
            </a:pPr>
            <a:r>
              <a:rPr lang="fa-IR" b="1" dirty="0" smtClean="0">
                <a:cs typeface="B Nazanin" pitchFamily="2" charset="-78"/>
              </a:rPr>
              <a:t>به </a:t>
            </a:r>
            <a:r>
              <a:rPr lang="fa-IR" b="1" dirty="0">
                <a:cs typeface="B Nazanin" pitchFamily="2" charset="-78"/>
              </a:rPr>
              <a:t>عبارت دیگر خط کمرنگ نشان دهنده حساسیت ، ملایمت و </a:t>
            </a:r>
            <a:r>
              <a:rPr lang="fa-IR" b="1" dirty="0" smtClean="0">
                <a:cs typeface="B Nazanin" pitchFamily="2" charset="-78"/>
              </a:rPr>
              <a:t>ظرافت، </a:t>
            </a:r>
            <a:r>
              <a:rPr lang="fa-IR" b="1" dirty="0">
                <a:cs typeface="B Nazanin" pitchFamily="2" charset="-78"/>
              </a:rPr>
              <a:t>فقدان اعتماد به نفس و تردید است و اگر خطوط نقاشی به طور فزاینده ای کم رنگ باشد نشان دهنده کمرویی در حد </a:t>
            </a:r>
            <a:r>
              <a:rPr lang="fa-IR" b="1" dirty="0" smtClean="0">
                <a:cs typeface="B Nazanin" pitchFamily="2" charset="-78"/>
              </a:rPr>
              <a:t>مرضی، </a:t>
            </a:r>
            <a:r>
              <a:rPr lang="fa-IR" b="1" dirty="0">
                <a:cs typeface="B Nazanin" pitchFamily="2" charset="-78"/>
              </a:rPr>
              <a:t>ناتوانی در تایید خویشتن و روان </a:t>
            </a:r>
            <a:r>
              <a:rPr lang="fa-IR" b="1" dirty="0" smtClean="0">
                <a:cs typeface="B Nazanin" pitchFamily="2" charset="-78"/>
              </a:rPr>
              <a:t>آزردگی و </a:t>
            </a:r>
            <a:r>
              <a:rPr lang="fa-IR" b="1" dirty="0">
                <a:cs typeface="B Nazanin" pitchFamily="2" charset="-78"/>
              </a:rPr>
              <a:t>شکست می باشد.</a:t>
            </a:r>
            <a:endParaRPr lang="en-US" b="1" dirty="0">
              <a:cs typeface="B Nazanin" pitchFamily="2" charset="-78"/>
            </a:endParaRPr>
          </a:p>
          <a:p>
            <a:pPr marL="0" indent="0" rtl="1">
              <a:buNone/>
            </a:pPr>
            <a:endParaRPr lang="en-US" dirty="0"/>
          </a:p>
        </p:txBody>
      </p:sp>
    </p:spTree>
    <p:extLst>
      <p:ext uri="{BB962C8B-B14F-4D97-AF65-F5344CB8AC3E}">
        <p14:creationId xmlns:p14="http://schemas.microsoft.com/office/powerpoint/2010/main" val="134467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Nazanin" panose="00000400000000000000" pitchFamily="2" charset="-78"/>
              </a:rPr>
              <a:t>2. ریتم و آهنگ ترسیم</a:t>
            </a:r>
            <a:endParaRPr lang="en-US"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r>
              <a:rPr lang="fa-IR" dirty="0"/>
              <a:t>اگر در نقاشی کودک به تکرار خطوط قرینه‌ای مثلاً خط‌ها یا نقطه‌ها را ترسیم کند به این معناست که آزمودنی بخشی از حالت طبیعی </a:t>
            </a:r>
            <a:r>
              <a:rPr lang="fa-IR" dirty="0" smtClean="0"/>
              <a:t>خود </a:t>
            </a:r>
            <a:r>
              <a:rPr lang="fa-IR" dirty="0"/>
              <a:t>را از دست داده است و زیر تأیید قواعد تحمیل شده زندگی می‌‌کند در چنین مواقعی میتوان فرضیه وجود یک روان آزردگی یا وجود خصیصه‌های وسواسی و یا مراقبت موشکافانه از کودک را عنوان کرد.</a:t>
            </a:r>
            <a:endParaRPr lang="en-US" dirty="0"/>
          </a:p>
        </p:txBody>
      </p:sp>
    </p:spTree>
    <p:extLst>
      <p:ext uri="{BB962C8B-B14F-4D97-AF65-F5344CB8AC3E}">
        <p14:creationId xmlns:p14="http://schemas.microsoft.com/office/powerpoint/2010/main" val="3816156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6172200"/>
          </a:xfrm>
        </p:spPr>
        <p:txBody>
          <a:bodyPr>
            <a:noAutofit/>
          </a:bodyPr>
          <a:lstStyle/>
          <a:p>
            <a:pPr marL="0" indent="0" algn="ctr">
              <a:buNone/>
            </a:pPr>
            <a:r>
              <a:rPr lang="fa-IR" sz="2800" b="1" dirty="0" smtClean="0">
                <a:solidFill>
                  <a:srgbClr val="FF0000"/>
                </a:solidFill>
                <a:effectLst>
                  <a:outerShdw blurRad="38100" dist="38100" dir="2700000" algn="tl">
                    <a:srgbClr val="000000">
                      <a:alpha val="43137"/>
                    </a:srgbClr>
                  </a:outerShdw>
                </a:effectLst>
                <a:cs typeface="B Nazanin" pitchFamily="2" charset="-78"/>
              </a:rPr>
              <a:t>3)ناحیه ترسیم</a:t>
            </a:r>
          </a:p>
          <a:p>
            <a:pPr marL="0" indent="0">
              <a:buNone/>
            </a:pPr>
            <a:r>
              <a:rPr lang="fa-IR" sz="2000" b="1" dirty="0" smtClean="0">
                <a:solidFill>
                  <a:srgbClr val="FF0000"/>
                </a:solidFill>
                <a:effectLst>
                  <a:outerShdw blurRad="38100" dist="38100" dir="2700000" algn="tl">
                    <a:srgbClr val="000000">
                      <a:alpha val="43137"/>
                    </a:srgbClr>
                  </a:outerShdw>
                </a:effectLst>
                <a:cs typeface="B Nazanin" pitchFamily="2" charset="-78"/>
              </a:rPr>
              <a:t> از جهت این که چه ناحیه ای از صفحه نقاشی شده است : </a:t>
            </a:r>
            <a:endParaRPr lang="en-US" sz="2000" b="1" dirty="0" smtClean="0">
              <a:solidFill>
                <a:srgbClr val="FF0000"/>
              </a:solidFill>
              <a:effectLst>
                <a:outerShdw blurRad="38100" dist="38100" dir="2700000" algn="tl">
                  <a:srgbClr val="000000">
                    <a:alpha val="43137"/>
                  </a:srgbClr>
                </a:outerShdw>
              </a:effectLst>
              <a:cs typeface="B Nazanin" pitchFamily="2" charset="-78"/>
            </a:endParaRPr>
          </a:p>
          <a:p>
            <a:pPr marL="0" indent="0">
              <a:buNone/>
            </a:pPr>
            <a:r>
              <a:rPr lang="fa-IR" sz="2000" b="1" dirty="0" smtClean="0">
                <a:cs typeface="B Nazanin" pitchFamily="2" charset="-78"/>
              </a:rPr>
              <a:t>بسته به این که کودک در هنگام نقاشی </a:t>
            </a:r>
            <a:r>
              <a:rPr lang="fa-IR" sz="2000" b="1" dirty="0" smtClean="0">
                <a:cs typeface="B Nazanin" pitchFamily="2" charset="-78"/>
              </a:rPr>
              <a:t>چه </a:t>
            </a:r>
            <a:r>
              <a:rPr lang="fa-IR" sz="2000" b="1" dirty="0" smtClean="0">
                <a:cs typeface="B Nazanin" pitchFamily="2" charset="-78"/>
              </a:rPr>
              <a:t>ناحیه ای از صفحه کاغذ را انتخاب می کند ، معنای متفاوتی دارد.</a:t>
            </a:r>
          </a:p>
          <a:p>
            <a:pPr marL="0" indent="0">
              <a:buNone/>
            </a:pPr>
            <a:r>
              <a:rPr lang="fa-IR" sz="2000" b="1" dirty="0" smtClean="0">
                <a:solidFill>
                  <a:srgbClr val="FF0000"/>
                </a:solidFill>
                <a:effectLst>
                  <a:outerShdw blurRad="38100" dist="38100" dir="2700000" algn="tl">
                    <a:srgbClr val="000000">
                      <a:alpha val="43137"/>
                    </a:srgbClr>
                  </a:outerShdw>
                </a:effectLst>
                <a:cs typeface="B Nazanin" pitchFamily="2" charset="-78"/>
              </a:rPr>
              <a:t>الف ) ناحیه پایین صفحه:  </a:t>
            </a:r>
            <a:endParaRPr lang="en-US" sz="2000" b="1" dirty="0" smtClean="0">
              <a:solidFill>
                <a:srgbClr val="FF0000"/>
              </a:solidFill>
              <a:effectLst>
                <a:outerShdw blurRad="38100" dist="38100" dir="2700000" algn="tl">
                  <a:srgbClr val="000000">
                    <a:alpha val="43137"/>
                  </a:srgbClr>
                </a:outerShdw>
              </a:effectLst>
              <a:cs typeface="B Nazanin" pitchFamily="2" charset="-78"/>
            </a:endParaRPr>
          </a:p>
          <a:p>
            <a:pPr marL="0" indent="0">
              <a:buNone/>
            </a:pPr>
            <a:r>
              <a:rPr lang="fa-IR" sz="2000" b="1" dirty="0" smtClean="0">
                <a:cs typeface="B Nazanin" pitchFamily="2" charset="-78"/>
              </a:rPr>
              <a:t>کودکانی که ناحیه پایین صفحه کاغذ را برای نقاشی انتخاب می کنند، اغلب افسرده، واجد خستگی روانی </a:t>
            </a:r>
            <a:r>
              <a:rPr lang="fa-IR" sz="2000" b="1" dirty="0" smtClean="0">
                <a:cs typeface="B Nazanin" pitchFamily="2" charset="-78"/>
              </a:rPr>
              <a:t>و روان </a:t>
            </a:r>
            <a:r>
              <a:rPr lang="fa-IR" sz="2000" b="1" dirty="0" smtClean="0">
                <a:cs typeface="B Nazanin" pitchFamily="2" charset="-78"/>
              </a:rPr>
              <a:t>آزرده می باشد. </a:t>
            </a:r>
          </a:p>
          <a:p>
            <a:r>
              <a:rPr lang="fa-IR" sz="2000" b="1" dirty="0">
                <a:solidFill>
                  <a:srgbClr val="FF0000"/>
                </a:solidFill>
                <a:effectLst>
                  <a:outerShdw blurRad="38100" dist="38100" dir="2700000" algn="tl">
                    <a:srgbClr val="000000">
                      <a:alpha val="43137"/>
                    </a:srgbClr>
                  </a:outerShdw>
                </a:effectLst>
              </a:rPr>
              <a:t>ب) ناحیه بالای صفحه:  </a:t>
            </a:r>
            <a:endParaRPr lang="en-US" sz="2000" b="1" dirty="0">
              <a:solidFill>
                <a:srgbClr val="FF0000"/>
              </a:solidFill>
              <a:effectLst>
                <a:outerShdw blurRad="38100" dist="38100" dir="2700000" algn="tl">
                  <a:srgbClr val="000000">
                    <a:alpha val="43137"/>
                  </a:srgbClr>
                </a:outerShdw>
              </a:effectLst>
            </a:endParaRPr>
          </a:p>
          <a:p>
            <a:pPr marL="0" indent="0">
              <a:buNone/>
            </a:pPr>
            <a:r>
              <a:rPr lang="fa-IR" sz="2000" b="1" dirty="0" smtClean="0">
                <a:cs typeface="B Nazanin" pitchFamily="2" charset="-78"/>
              </a:rPr>
              <a:t>کودکانی که ناحیه بالای صفحه کاغذ را برای نقاشی انتخاب می کنند، اغلب ارمانگر، رویاپرداز می باشند به عبارت دیگر قسمت بالای صفحه معرف ارزش های برتر جهان رویاها،خیال پردازی ها و آرمان هاست.  </a:t>
            </a:r>
            <a:endParaRPr lang="en-US" sz="2000" b="1" dirty="0">
              <a:cs typeface="B Nazanin" pitchFamily="2" charset="-78"/>
            </a:endParaRPr>
          </a:p>
        </p:txBody>
      </p:sp>
    </p:spTree>
    <p:extLst>
      <p:ext uri="{BB962C8B-B14F-4D97-AF65-F5344CB8AC3E}">
        <p14:creationId xmlns:p14="http://schemas.microsoft.com/office/powerpoint/2010/main" val="244209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fa-IR" b="1" dirty="0" smtClean="0">
                <a:solidFill>
                  <a:srgbClr val="FF0000"/>
                </a:solidFill>
              </a:rPr>
              <a:t>4</a:t>
            </a:r>
            <a:r>
              <a:rPr lang="fa-IR" b="1" dirty="0" smtClean="0">
                <a:solidFill>
                  <a:srgbClr val="FF0000"/>
                </a:solidFill>
                <a:effectLst>
                  <a:outerShdw blurRad="38100" dist="38100" dir="2700000" algn="tl">
                    <a:srgbClr val="000000">
                      <a:alpha val="43137"/>
                    </a:srgbClr>
                  </a:outerShdw>
                </a:effectLst>
              </a:rPr>
              <a:t>) </a:t>
            </a:r>
            <a:r>
              <a:rPr lang="fa-IR" b="1" dirty="0">
                <a:solidFill>
                  <a:srgbClr val="FF0000"/>
                </a:solidFill>
                <a:effectLst>
                  <a:outerShdw blurRad="38100" dist="38100" dir="2700000" algn="tl">
                    <a:srgbClr val="000000">
                      <a:alpha val="43137"/>
                    </a:srgbClr>
                  </a:outerShdw>
                </a:effectLst>
              </a:rPr>
              <a:t>ناحیه راست صفحه:</a:t>
            </a:r>
            <a:endParaRPr lang="en-US" b="1" dirty="0">
              <a:solidFill>
                <a:srgbClr val="FF0000"/>
              </a:solidFill>
              <a:effectLst>
                <a:outerShdw blurRad="38100" dist="38100" dir="2700000" algn="tl">
                  <a:srgbClr val="000000">
                    <a:alpha val="43137"/>
                  </a:srgbClr>
                </a:outerShdw>
              </a:effectLst>
            </a:endParaRPr>
          </a:p>
          <a:p>
            <a:pPr marL="0" indent="0">
              <a:buNone/>
            </a:pPr>
            <a:r>
              <a:rPr lang="fa-IR" b="1" dirty="0" smtClean="0">
                <a:cs typeface="B Nazanin" pitchFamily="2" charset="-78"/>
              </a:rPr>
              <a:t>کودکانی </a:t>
            </a:r>
            <a:r>
              <a:rPr lang="fa-IR" b="1" dirty="0">
                <a:cs typeface="B Nazanin" pitchFamily="2" charset="-78"/>
              </a:rPr>
              <a:t>که ناحیه راست صفحه کاغذ را برای نقاشی انتخاب می کنند،اغلب </a:t>
            </a:r>
            <a:r>
              <a:rPr lang="fa-IR" b="1" dirty="0" smtClean="0">
                <a:cs typeface="B Nazanin" pitchFamily="2" charset="-78"/>
              </a:rPr>
              <a:t>آینده </a:t>
            </a:r>
            <a:r>
              <a:rPr lang="fa-IR" b="1" dirty="0">
                <a:cs typeface="B Nazanin" pitchFamily="2" charset="-78"/>
              </a:rPr>
              <a:t>نگر هستندو به دنبال اهداف خود در </a:t>
            </a:r>
            <a:r>
              <a:rPr lang="fa-IR" b="1" dirty="0" smtClean="0">
                <a:cs typeface="B Nazanin" pitchFamily="2" charset="-78"/>
              </a:rPr>
              <a:t>آینده </a:t>
            </a:r>
            <a:r>
              <a:rPr lang="fa-IR" b="1" dirty="0">
                <a:cs typeface="B Nazanin" pitchFamily="2" charset="-78"/>
              </a:rPr>
              <a:t>می گردند </a:t>
            </a:r>
            <a:r>
              <a:rPr lang="fa-IR" b="1" dirty="0" smtClean="0">
                <a:cs typeface="B Nazanin" pitchFamily="2" charset="-78"/>
              </a:rPr>
              <a:t>و سعی </a:t>
            </a:r>
            <a:r>
              <a:rPr lang="fa-IR" b="1" dirty="0">
                <a:cs typeface="B Nazanin" pitchFamily="2" charset="-78"/>
              </a:rPr>
              <a:t>دارند مستقل باشند.به عبارت دیگر ترسیم در صفحه راست </a:t>
            </a:r>
            <a:r>
              <a:rPr lang="fa-IR" b="1" dirty="0" smtClean="0">
                <a:cs typeface="B Nazanin" pitchFamily="2" charset="-78"/>
              </a:rPr>
              <a:t>کاغذ، مبین </a:t>
            </a:r>
            <a:r>
              <a:rPr lang="fa-IR" b="1" dirty="0">
                <a:cs typeface="B Nazanin" pitchFamily="2" charset="-78"/>
              </a:rPr>
              <a:t>کنترل عقلی و تحول یافتگی است .</a:t>
            </a:r>
            <a:endParaRPr lang="en-US" b="1" dirty="0">
              <a:cs typeface="B Nazanin" pitchFamily="2" charset="-78"/>
            </a:endParaRPr>
          </a:p>
          <a:p>
            <a:pPr rtl="1"/>
            <a:endParaRPr lang="en-US" dirty="0"/>
          </a:p>
        </p:txBody>
      </p:sp>
    </p:spTree>
    <p:extLst>
      <p:ext uri="{BB962C8B-B14F-4D97-AF65-F5344CB8AC3E}">
        <p14:creationId xmlns:p14="http://schemas.microsoft.com/office/powerpoint/2010/main" val="67805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440363"/>
          </a:xfrm>
        </p:spPr>
        <p:txBody>
          <a:bodyPr>
            <a:normAutofit/>
          </a:bodyPr>
          <a:lstStyle/>
          <a:p>
            <a:pPr marL="0" indent="0">
              <a:buNone/>
            </a:pPr>
            <a:r>
              <a:rPr lang="fa-IR" sz="2800" b="1" dirty="0"/>
              <a:t>ج</a:t>
            </a:r>
            <a:r>
              <a:rPr lang="fa-IR" sz="2800" b="1" dirty="0" smtClean="0">
                <a:solidFill>
                  <a:srgbClr val="FF0000"/>
                </a:solidFill>
                <a:effectLst>
                  <a:outerShdw blurRad="38100" dist="38100" dir="2700000" algn="tl">
                    <a:srgbClr val="000000">
                      <a:alpha val="43137"/>
                    </a:srgbClr>
                  </a:outerShdw>
                </a:effectLst>
                <a:cs typeface="B Nazanin" pitchFamily="2" charset="-78"/>
              </a:rPr>
              <a:t>) </a:t>
            </a:r>
            <a:r>
              <a:rPr lang="fa-IR" sz="2800" b="1" dirty="0" smtClean="0">
                <a:solidFill>
                  <a:srgbClr val="FF0000"/>
                </a:solidFill>
                <a:effectLst>
                  <a:outerShdw blurRad="38100" dist="38100" dir="2700000" algn="tl">
                    <a:srgbClr val="000000">
                      <a:alpha val="43137"/>
                    </a:srgbClr>
                  </a:outerShdw>
                </a:effectLst>
                <a:cs typeface="B Nazanin" pitchFamily="2" charset="-78"/>
              </a:rPr>
              <a:t>ناحیه چپ صفحه : </a:t>
            </a:r>
            <a:endParaRPr lang="en-US" sz="2800" b="1" dirty="0" smtClean="0">
              <a:solidFill>
                <a:srgbClr val="FF0000"/>
              </a:solidFill>
              <a:effectLst>
                <a:outerShdw blurRad="38100" dist="38100" dir="2700000" algn="tl">
                  <a:srgbClr val="000000">
                    <a:alpha val="43137"/>
                  </a:srgbClr>
                </a:outerShdw>
              </a:effectLst>
              <a:cs typeface="B Nazanin" pitchFamily="2" charset="-78"/>
            </a:endParaRPr>
          </a:p>
          <a:p>
            <a:pPr marL="0" indent="0">
              <a:buNone/>
            </a:pPr>
            <a:r>
              <a:rPr lang="fa-IR" sz="2800" b="1" dirty="0" smtClean="0">
                <a:cs typeface="B Nazanin" pitchFamily="2" charset="-78"/>
              </a:rPr>
              <a:t>کودکانی که ناحیه چپ صفحه کاغذ را برای نقاشی انتخاب می کنند،اغلب گذشته نگر هستند و قصد دارند به دوران کودکی خودبرگردند</a:t>
            </a:r>
            <a:r>
              <a:rPr lang="fa-IR" sz="2800" b="1" dirty="0" smtClean="0">
                <a:cs typeface="B Nazanin" pitchFamily="2" charset="-78"/>
              </a:rPr>
              <a:t>، بیشتر </a:t>
            </a:r>
            <a:r>
              <a:rPr lang="fa-IR" sz="2800" b="1" dirty="0" smtClean="0">
                <a:cs typeface="B Nazanin" pitchFamily="2" charset="-78"/>
              </a:rPr>
              <a:t>تمایل دارند هیجانات و احساسات خود را بلافاصله و مستقیم بیان کنند</a:t>
            </a:r>
            <a:r>
              <a:rPr lang="fa-IR" sz="2800" b="1" dirty="0" smtClean="0">
                <a:cs typeface="B Nazanin" pitchFamily="2" charset="-78"/>
              </a:rPr>
              <a:t>، رفتار </a:t>
            </a:r>
            <a:r>
              <a:rPr lang="fa-IR" sz="2800" b="1" dirty="0" smtClean="0">
                <a:cs typeface="B Nazanin" pitchFamily="2" charset="-78"/>
              </a:rPr>
              <a:t>کودکانه دارند</a:t>
            </a:r>
            <a:r>
              <a:rPr lang="fa-IR" sz="2800" b="1" dirty="0" smtClean="0">
                <a:cs typeface="B Nazanin" pitchFamily="2" charset="-78"/>
              </a:rPr>
              <a:t>، دوست </a:t>
            </a:r>
            <a:r>
              <a:rPr lang="fa-IR" sz="2800" b="1" dirty="0" smtClean="0">
                <a:cs typeface="B Nazanin" pitchFamily="2" charset="-78"/>
              </a:rPr>
              <a:t>دارند در دامان خانواده باقی بمانند و درمورد حمایت قرار بگیرند </a:t>
            </a:r>
            <a:r>
              <a:rPr lang="fa-IR" sz="2800" b="1" dirty="0" smtClean="0">
                <a:cs typeface="B Nazanin" pitchFamily="2" charset="-78"/>
              </a:rPr>
              <a:t>و از هر </a:t>
            </a:r>
            <a:r>
              <a:rPr lang="fa-IR" sz="2800" b="1" dirty="0" smtClean="0">
                <a:cs typeface="B Nazanin" pitchFamily="2" charset="-78"/>
              </a:rPr>
              <a:t>گونه کوشش برای اثبات خویشتن خود امتناع می ورزند.</a:t>
            </a:r>
          </a:p>
        </p:txBody>
      </p:sp>
    </p:spTree>
    <p:extLst>
      <p:ext uri="{BB962C8B-B14F-4D97-AF65-F5344CB8AC3E}">
        <p14:creationId xmlns:p14="http://schemas.microsoft.com/office/powerpoint/2010/main" val="54531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endParaRPr lang="fa-IR" b="1" dirty="0" smtClean="0">
              <a:cs typeface="B Nazanin" pitchFamily="2" charset="-78"/>
            </a:endParaRPr>
          </a:p>
          <a:p>
            <a:pPr marL="0" indent="0">
              <a:buNone/>
            </a:pPr>
            <a:r>
              <a:rPr lang="fa-IR" b="1" dirty="0" smtClean="0">
                <a:cs typeface="B Nazanin" pitchFamily="2" charset="-78"/>
              </a:rPr>
              <a:t>همچنین </a:t>
            </a:r>
            <a:r>
              <a:rPr lang="fa-IR" b="1" dirty="0">
                <a:cs typeface="B Nazanin" pitchFamily="2" charset="-78"/>
              </a:rPr>
              <a:t>کودکانی که نقاشی خود را به اندازه ای بزرگ می کشند که از حد کاغذ تجاوز کند،تعادل لازم را </a:t>
            </a:r>
            <a:r>
              <a:rPr lang="fa-IR" b="1" dirty="0" smtClean="0">
                <a:cs typeface="B Nazanin" pitchFamily="2" charset="-78"/>
              </a:rPr>
              <a:t>ندارند.</a:t>
            </a:r>
          </a:p>
          <a:p>
            <a:pPr marL="0" indent="0">
              <a:buNone/>
            </a:pPr>
            <a:r>
              <a:rPr lang="fa-IR" b="1" dirty="0" smtClean="0">
                <a:cs typeface="B Nazanin" pitchFamily="2" charset="-78"/>
              </a:rPr>
              <a:t>بر </a:t>
            </a:r>
            <a:r>
              <a:rPr lang="fa-IR" b="1" dirty="0">
                <a:cs typeface="B Nazanin" pitchFamily="2" charset="-78"/>
              </a:rPr>
              <a:t>عکس وقتی نقاشی نسبت به صفحه کاغذ کوچک </a:t>
            </a:r>
            <a:r>
              <a:rPr lang="fa-IR" b="1" dirty="0" smtClean="0">
                <a:cs typeface="B Nazanin" pitchFamily="2" charset="-78"/>
              </a:rPr>
              <a:t>باشد،نشان </a:t>
            </a:r>
            <a:r>
              <a:rPr lang="fa-IR" b="1" dirty="0">
                <a:cs typeface="B Nazanin" pitchFamily="2" charset="-78"/>
              </a:rPr>
              <a:t>دهنده بازداری و  وقفه در کشاننده هاست</a:t>
            </a:r>
            <a:r>
              <a:rPr lang="fa-IR" b="1" dirty="0" smtClean="0">
                <a:cs typeface="B Nazanin" pitchFamily="2" charset="-78"/>
              </a:rPr>
              <a:t>.</a:t>
            </a:r>
          </a:p>
          <a:p>
            <a:pPr marL="0" indent="0">
              <a:buNone/>
            </a:pPr>
            <a:r>
              <a:rPr lang="fa-IR" b="1" dirty="0" smtClean="0">
                <a:cs typeface="B Nazanin" pitchFamily="2" charset="-78"/>
              </a:rPr>
              <a:t>به </a:t>
            </a:r>
            <a:r>
              <a:rPr lang="fa-IR" b="1" dirty="0">
                <a:cs typeface="B Nazanin" pitchFamily="2" charset="-78"/>
              </a:rPr>
              <a:t>دیگر سخن ترسیم یک </a:t>
            </a:r>
            <a:r>
              <a:rPr lang="fa-IR" b="1" dirty="0" smtClean="0">
                <a:cs typeface="B Nazanin" pitchFamily="2" charset="-78"/>
              </a:rPr>
              <a:t>آدمک </a:t>
            </a:r>
            <a:r>
              <a:rPr lang="fa-IR" b="1" dirty="0">
                <a:cs typeface="B Nazanin" pitchFamily="2" charset="-78"/>
              </a:rPr>
              <a:t>کوچک به معنای در </a:t>
            </a:r>
            <a:r>
              <a:rPr lang="fa-IR" b="1" dirty="0" smtClean="0">
                <a:cs typeface="B Nazanin" pitchFamily="2" charset="-78"/>
              </a:rPr>
              <a:t>خودفرورفتگی </a:t>
            </a:r>
            <a:r>
              <a:rPr lang="fa-IR" b="1" dirty="0">
                <a:cs typeface="B Nazanin" pitchFamily="2" charset="-78"/>
              </a:rPr>
              <a:t>من</a:t>
            </a:r>
            <a:r>
              <a:rPr lang="fa-IR" b="1" dirty="0" smtClean="0">
                <a:cs typeface="B Nazanin" pitchFamily="2" charset="-78"/>
              </a:rPr>
              <a:t>، کمرویی </a:t>
            </a:r>
            <a:r>
              <a:rPr lang="fa-IR" b="1" dirty="0">
                <a:cs typeface="B Nazanin" pitchFamily="2" charset="-78"/>
              </a:rPr>
              <a:t>و </a:t>
            </a:r>
            <a:r>
              <a:rPr lang="fa-IR" b="1" dirty="0" smtClean="0">
                <a:cs typeface="B Nazanin" pitchFamily="2" charset="-78"/>
              </a:rPr>
              <a:t>ترس است . </a:t>
            </a:r>
            <a:endParaRPr lang="en-US" b="1" dirty="0">
              <a:cs typeface="B Nazanin" pitchFamily="2" charset="-78"/>
            </a:endParaRPr>
          </a:p>
        </p:txBody>
      </p:sp>
    </p:spTree>
    <p:extLst>
      <p:ext uri="{BB962C8B-B14F-4D97-AF65-F5344CB8AC3E}">
        <p14:creationId xmlns:p14="http://schemas.microsoft.com/office/powerpoint/2010/main" val="76944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2" end="2"/>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anim calcmode="lin" valueType="num">
                                      <p:cBhvr>
                                        <p:cTn id="20"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Nazanin" panose="00000400000000000000" pitchFamily="2" charset="-78"/>
              </a:rPr>
              <a:t>منابع</a:t>
            </a:r>
            <a:endParaRPr lang="en-US"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r>
              <a:rPr lang="fa-IR" dirty="0" smtClean="0"/>
              <a:t>ارزشیابی شخصیت دکتر ترخان نشر پیام نور</a:t>
            </a:r>
          </a:p>
          <a:p>
            <a:r>
              <a:rPr lang="fa-IR" dirty="0" smtClean="0"/>
              <a:t>تفسیر نقاشی کودک لوئیز کرمن ترجمه احمد برجعلی نشر تبیان</a:t>
            </a:r>
          </a:p>
          <a:p>
            <a:endParaRPr lang="fa-IR" dirty="0" smtClean="0"/>
          </a:p>
          <a:p>
            <a:endParaRPr lang="en-US" dirty="0"/>
          </a:p>
        </p:txBody>
      </p:sp>
    </p:spTree>
    <p:extLst>
      <p:ext uri="{BB962C8B-B14F-4D97-AF65-F5344CB8AC3E}">
        <p14:creationId xmlns:p14="http://schemas.microsoft.com/office/powerpoint/2010/main" val="3513856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059363"/>
          </a:xfrm>
        </p:spPr>
        <p:txBody>
          <a:bodyPr>
            <a:normAutofit fontScale="92500" lnSpcReduction="20000"/>
          </a:bodyPr>
          <a:lstStyle/>
          <a:p>
            <a:pPr marL="0" indent="0" rtl="1">
              <a:buNone/>
            </a:pPr>
            <a:r>
              <a:rPr lang="fa-IR" b="1" dirty="0" smtClean="0">
                <a:cs typeface="B Nazanin" pitchFamily="2" charset="-78"/>
              </a:rPr>
              <a:t>پاره </a:t>
            </a:r>
            <a:r>
              <a:rPr lang="fa-IR" b="1" dirty="0">
                <a:cs typeface="B Nazanin" pitchFamily="2" charset="-78"/>
              </a:rPr>
              <a:t>ای از کودکان برخی از قسمت های کاغذ را سفید می </a:t>
            </a:r>
            <a:r>
              <a:rPr lang="fa-IR" b="1" dirty="0" smtClean="0">
                <a:cs typeface="B Nazanin" pitchFamily="2" charset="-78"/>
              </a:rPr>
              <a:t>گذراند.</a:t>
            </a:r>
            <a:r>
              <a:rPr lang="fa-IR" b="1" dirty="0"/>
              <a:t> </a:t>
            </a:r>
            <a:r>
              <a:rPr lang="fa-IR" b="1" dirty="0" smtClean="0">
                <a:cs typeface="B Nazanin" pitchFamily="2" charset="-78"/>
              </a:rPr>
              <a:t>به </a:t>
            </a:r>
            <a:r>
              <a:rPr lang="fa-IR" b="1" dirty="0">
                <a:cs typeface="B Nazanin" pitchFamily="2" charset="-78"/>
              </a:rPr>
              <a:t>این قسمت ها</a:t>
            </a:r>
            <a:r>
              <a:rPr lang="fa-IR" b="1" dirty="0" smtClean="0">
                <a:cs typeface="B Nazanin" pitchFamily="2" charset="-78"/>
              </a:rPr>
              <a:t>، نواحی </a:t>
            </a:r>
            <a:r>
              <a:rPr lang="fa-IR" b="1" dirty="0">
                <a:cs typeface="B Nazanin" pitchFamily="2" charset="-78"/>
              </a:rPr>
              <a:t>سفید گفته می شود</a:t>
            </a:r>
            <a:r>
              <a:rPr lang="fa-IR" b="1" dirty="0" smtClean="0">
                <a:cs typeface="B Nazanin" pitchFamily="2" charset="-78"/>
              </a:rPr>
              <a:t>.</a:t>
            </a:r>
            <a:endParaRPr lang="en-US" b="1" dirty="0" smtClean="0">
              <a:cs typeface="B Nazanin" pitchFamily="2" charset="-78"/>
            </a:endParaRPr>
          </a:p>
          <a:p>
            <a:pPr marL="0" indent="0" rtl="1">
              <a:buNone/>
            </a:pPr>
            <a:r>
              <a:rPr lang="fa-IR" b="1" dirty="0" smtClean="0">
                <a:cs typeface="B Nazanin" pitchFamily="2" charset="-78"/>
              </a:rPr>
              <a:t>نواحی </a:t>
            </a:r>
            <a:r>
              <a:rPr lang="fa-IR" b="1" dirty="0">
                <a:cs typeface="B Nazanin" pitchFamily="2" charset="-78"/>
              </a:rPr>
              <a:t>که کودکان در انجا نقاشی نکشیده اند</a:t>
            </a:r>
            <a:r>
              <a:rPr lang="fa-IR" b="1" dirty="0" smtClean="0">
                <a:cs typeface="B Nazanin" pitchFamily="2" charset="-78"/>
              </a:rPr>
              <a:t>،</a:t>
            </a:r>
            <a:r>
              <a:rPr lang="en-US" b="1" dirty="0" smtClean="0">
                <a:cs typeface="B Nazanin" pitchFamily="2" charset="-78"/>
              </a:rPr>
              <a:t> </a:t>
            </a:r>
            <a:r>
              <a:rPr lang="fa-IR" b="1" dirty="0" smtClean="0">
                <a:cs typeface="B Nazanin" pitchFamily="2" charset="-78"/>
              </a:rPr>
              <a:t>نواحی </a:t>
            </a:r>
            <a:r>
              <a:rPr lang="fa-IR" b="1" dirty="0">
                <a:cs typeface="B Nazanin" pitchFamily="2" charset="-78"/>
              </a:rPr>
              <a:t>ممنوعه گفته می شود</a:t>
            </a:r>
            <a:r>
              <a:rPr lang="fa-IR" b="1" dirty="0" smtClean="0">
                <a:cs typeface="B Nazanin" pitchFamily="2" charset="-78"/>
              </a:rPr>
              <a:t>.</a:t>
            </a:r>
            <a:endParaRPr lang="en-US" b="1" dirty="0" smtClean="0">
              <a:cs typeface="B Nazanin" pitchFamily="2" charset="-78"/>
            </a:endParaRPr>
          </a:p>
          <a:p>
            <a:pPr marL="0" indent="0" rtl="1">
              <a:buNone/>
            </a:pPr>
            <a:r>
              <a:rPr lang="fa-IR" b="1" dirty="0" smtClean="0">
                <a:cs typeface="B Nazanin" pitchFamily="2" charset="-78"/>
              </a:rPr>
              <a:t>نواحی </a:t>
            </a:r>
            <a:r>
              <a:rPr lang="fa-IR" b="1" dirty="0">
                <a:cs typeface="B Nazanin" pitchFamily="2" charset="-78"/>
              </a:rPr>
              <a:t>ممنوعه بیانگر این واقعیت است که کودکان به غرایز خود اجازه جولان نداده </a:t>
            </a:r>
            <a:r>
              <a:rPr lang="fa-IR" b="1" dirty="0" smtClean="0">
                <a:cs typeface="B Nazanin" pitchFamily="2" charset="-78"/>
              </a:rPr>
              <a:t>اند.</a:t>
            </a:r>
            <a:r>
              <a:rPr lang="fa-IR" b="1" dirty="0"/>
              <a:t> </a:t>
            </a:r>
            <a:r>
              <a:rPr lang="fa-IR" b="1" dirty="0" smtClean="0">
                <a:cs typeface="B Nazanin" pitchFamily="2" charset="-78"/>
              </a:rPr>
              <a:t>به </a:t>
            </a:r>
            <a:r>
              <a:rPr lang="fa-IR" b="1" dirty="0">
                <a:cs typeface="B Nazanin" pitchFamily="2" charset="-78"/>
              </a:rPr>
              <a:t>عبارت دیگر به علت سانسور درونی یا </a:t>
            </a:r>
            <a:r>
              <a:rPr lang="fa-IR" b="1" dirty="0" smtClean="0">
                <a:cs typeface="B Nazanin" pitchFamily="2" charset="-78"/>
              </a:rPr>
              <a:t>برونی، کودکان کشاننده </a:t>
            </a:r>
            <a:r>
              <a:rPr lang="fa-IR" b="1" dirty="0">
                <a:cs typeface="B Nazanin" pitchFamily="2" charset="-78"/>
              </a:rPr>
              <a:t>های خود </a:t>
            </a:r>
            <a:r>
              <a:rPr lang="fa-IR" b="1" dirty="0" smtClean="0">
                <a:cs typeface="B Nazanin" pitchFamily="2" charset="-78"/>
              </a:rPr>
              <a:t>را بازداری </a:t>
            </a:r>
            <a:r>
              <a:rPr lang="fa-IR" b="1" dirty="0">
                <a:cs typeface="B Nazanin" pitchFamily="2" charset="-78"/>
              </a:rPr>
              <a:t>نموده اند.</a:t>
            </a:r>
            <a:endParaRPr lang="en-US" dirty="0"/>
          </a:p>
        </p:txBody>
      </p:sp>
    </p:spTree>
    <p:extLst>
      <p:ext uri="{BB962C8B-B14F-4D97-AF65-F5344CB8AC3E}">
        <p14:creationId xmlns:p14="http://schemas.microsoft.com/office/powerpoint/2010/main" val="375594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229600" cy="6248400"/>
          </a:xfrm>
        </p:spPr>
        <p:txBody>
          <a:bodyPr>
            <a:noAutofit/>
          </a:bodyPr>
          <a:lstStyle/>
          <a:p>
            <a:pPr marL="0" indent="0">
              <a:buNone/>
            </a:pPr>
            <a:r>
              <a:rPr lang="fa-IR" sz="2200" b="1" dirty="0" smtClean="0">
                <a:solidFill>
                  <a:srgbClr val="FF0000"/>
                </a:solidFill>
                <a:effectLst>
                  <a:outerShdw blurRad="38100" dist="38100" dir="2700000" algn="tl">
                    <a:srgbClr val="000000">
                      <a:alpha val="43137"/>
                    </a:srgbClr>
                  </a:outerShdw>
                </a:effectLst>
                <a:cs typeface="B Nazanin" pitchFamily="2" charset="-78"/>
              </a:rPr>
              <a:t>4.جهت ترسیم</a:t>
            </a:r>
            <a:endParaRPr lang="en-US" sz="2200" b="1" dirty="0" smtClean="0">
              <a:solidFill>
                <a:srgbClr val="FF0000"/>
              </a:solidFill>
              <a:effectLst>
                <a:outerShdw blurRad="38100" dist="38100" dir="2700000" algn="tl">
                  <a:srgbClr val="000000">
                    <a:alpha val="43137"/>
                  </a:srgbClr>
                </a:outerShdw>
              </a:effectLst>
              <a:cs typeface="B Nazanin" pitchFamily="2" charset="-78"/>
            </a:endParaRPr>
          </a:p>
          <a:p>
            <a:pPr marL="0" indent="0">
              <a:buNone/>
            </a:pPr>
            <a:r>
              <a:rPr lang="fa-IR" sz="2200" b="1" dirty="0" smtClean="0">
                <a:cs typeface="B Nazanin" pitchFamily="2" charset="-78"/>
              </a:rPr>
              <a:t>کودکانی که از چپ به راست نقاسی را ترسیم می کنند،دارای یک حرکت طبیعی پیش رونده هستند.</a:t>
            </a:r>
            <a:endParaRPr lang="en-US" sz="2200" b="1" dirty="0" smtClean="0">
              <a:cs typeface="B Nazanin" pitchFamily="2" charset="-78"/>
            </a:endParaRPr>
          </a:p>
          <a:p>
            <a:pPr marL="0" indent="0">
              <a:buNone/>
            </a:pPr>
            <a:r>
              <a:rPr lang="fa-IR" sz="2200" b="1" dirty="0" smtClean="0">
                <a:cs typeface="B Nazanin" pitchFamily="2" charset="-78"/>
              </a:rPr>
              <a:t>اما کودکانی که از راست به چپ نقاشی را ترسیم می نمایند</a:t>
            </a:r>
            <a:r>
              <a:rPr lang="fa-IR" sz="2200" b="1" dirty="0" smtClean="0">
                <a:cs typeface="B Nazanin" pitchFamily="2" charset="-78"/>
              </a:rPr>
              <a:t>، دارای </a:t>
            </a:r>
            <a:r>
              <a:rPr lang="fa-IR" sz="2200" b="1" dirty="0" smtClean="0">
                <a:cs typeface="B Nazanin" pitchFamily="2" charset="-78"/>
              </a:rPr>
              <a:t>یک حرکت واپس رونده </a:t>
            </a:r>
            <a:r>
              <a:rPr lang="fa-IR" sz="2200" b="1" dirty="0" smtClean="0">
                <a:cs typeface="B Nazanin" pitchFamily="2" charset="-78"/>
              </a:rPr>
              <a:t>و گذشته </a:t>
            </a:r>
            <a:r>
              <a:rPr lang="fa-IR" sz="2200" b="1" dirty="0" smtClean="0">
                <a:cs typeface="B Nazanin" pitchFamily="2" charset="-78"/>
              </a:rPr>
              <a:t>نگر می باشند. </a:t>
            </a:r>
            <a:endParaRPr lang="en-US" sz="2200" b="1" dirty="0" smtClean="0">
              <a:cs typeface="B Nazanin" pitchFamily="2" charset="-78"/>
            </a:endParaRPr>
          </a:p>
          <a:p>
            <a:pPr marL="0" indent="0">
              <a:buNone/>
            </a:pPr>
            <a:r>
              <a:rPr lang="fa-IR" sz="2200" b="1" dirty="0" smtClean="0">
                <a:cs typeface="B Nazanin" pitchFamily="2" charset="-78"/>
              </a:rPr>
              <a:t>البته در حالت دوم باید نخست اطمینان حاصل کرد که کودک چپ برتر(گرایش به </a:t>
            </a:r>
            <a:r>
              <a:rPr lang="fa-IR" sz="2200" b="1" dirty="0" smtClean="0">
                <a:cs typeface="B Nazanin" pitchFamily="2" charset="-78"/>
              </a:rPr>
              <a:t>چپ) </a:t>
            </a:r>
            <a:r>
              <a:rPr lang="fa-IR" sz="2200" b="1" dirty="0" smtClean="0">
                <a:cs typeface="B Nazanin" pitchFamily="2" charset="-78"/>
              </a:rPr>
              <a:t>نباشد. </a:t>
            </a:r>
          </a:p>
          <a:p>
            <a:pPr marL="0" indent="0">
              <a:buNone/>
            </a:pPr>
            <a:r>
              <a:rPr lang="fa-IR" sz="2200" b="1" dirty="0" smtClean="0">
                <a:solidFill>
                  <a:srgbClr val="FF0000"/>
                </a:solidFill>
                <a:effectLst>
                  <a:outerShdw blurRad="38100" dist="38100" dir="2700000" algn="tl">
                    <a:srgbClr val="000000">
                      <a:alpha val="43137"/>
                    </a:srgbClr>
                  </a:outerShdw>
                </a:effectLst>
                <a:cs typeface="B Nazanin" pitchFamily="2" charset="-78"/>
              </a:rPr>
              <a:t>4.نوع خطوط نقاشی:</a:t>
            </a:r>
            <a:endParaRPr lang="en-US" sz="2200" b="1" dirty="0" smtClean="0">
              <a:solidFill>
                <a:srgbClr val="FF0000"/>
              </a:solidFill>
              <a:effectLst>
                <a:outerShdw blurRad="38100" dist="38100" dir="2700000" algn="tl">
                  <a:srgbClr val="000000">
                    <a:alpha val="43137"/>
                  </a:srgbClr>
                </a:outerShdw>
              </a:effectLst>
              <a:cs typeface="B Nazanin" pitchFamily="2" charset="-78"/>
            </a:endParaRPr>
          </a:p>
          <a:p>
            <a:pPr marL="0" indent="0">
              <a:buNone/>
            </a:pPr>
            <a:r>
              <a:rPr lang="fa-IR" sz="2200" b="1" dirty="0" smtClean="0">
                <a:cs typeface="B Nazanin" pitchFamily="2" charset="-78"/>
              </a:rPr>
              <a:t>خطوط استوار و مستقیم حاکی از اعتماد به نفس</a:t>
            </a:r>
            <a:r>
              <a:rPr lang="fa-IR" sz="2200" b="1" dirty="0" smtClean="0">
                <a:cs typeface="B Nazanin" pitchFamily="2" charset="-78"/>
              </a:rPr>
              <a:t>، مصمم بودنو در </a:t>
            </a:r>
            <a:r>
              <a:rPr lang="fa-IR" sz="2200" b="1" dirty="0" smtClean="0">
                <a:cs typeface="B Nazanin" pitchFamily="2" charset="-78"/>
              </a:rPr>
              <a:t>عین حال تآثیر ناپذیر بودن</a:t>
            </a:r>
            <a:r>
              <a:rPr lang="fa-IR" sz="2200" b="1" dirty="0">
                <a:cs typeface="B Nazanin" pitchFamily="2" charset="-78"/>
              </a:rPr>
              <a:t> </a:t>
            </a:r>
            <a:r>
              <a:rPr lang="fa-IR" sz="2200" b="1" dirty="0" smtClean="0">
                <a:cs typeface="B Nazanin" pitchFamily="2" charset="-78"/>
              </a:rPr>
              <a:t>می باشد.</a:t>
            </a:r>
            <a:endParaRPr lang="en-US" sz="2200" b="1" dirty="0" smtClean="0">
              <a:cs typeface="B Nazanin" pitchFamily="2" charset="-78"/>
            </a:endParaRPr>
          </a:p>
          <a:p>
            <a:pPr marL="0" indent="0">
              <a:buNone/>
            </a:pPr>
            <a:r>
              <a:rPr lang="fa-IR" sz="2200" b="1" dirty="0" smtClean="0">
                <a:cs typeface="B Nazanin" pitchFamily="2" charset="-78"/>
              </a:rPr>
              <a:t>بالعکس خطوط منقطع نقاشی بیانگر </a:t>
            </a:r>
            <a:r>
              <a:rPr lang="fa-IR" sz="2200" b="1" dirty="0" smtClean="0">
                <a:cs typeface="B Nazanin" pitchFamily="2" charset="-78"/>
              </a:rPr>
              <a:t>تاثیرپذیری، </a:t>
            </a:r>
            <a:r>
              <a:rPr lang="fa-IR" sz="2200" b="1" dirty="0" smtClean="0">
                <a:cs typeface="B Nazanin" pitchFamily="2" charset="-78"/>
              </a:rPr>
              <a:t>مردد و کمال جویی می باشد.</a:t>
            </a:r>
          </a:p>
        </p:txBody>
      </p:sp>
    </p:spTree>
    <p:extLst>
      <p:ext uri="{BB962C8B-B14F-4D97-AF65-F5344CB8AC3E}">
        <p14:creationId xmlns:p14="http://schemas.microsoft.com/office/powerpoint/2010/main" val="315127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229600" cy="4525963"/>
          </a:xfrm>
        </p:spPr>
        <p:txBody>
          <a:bodyPr>
            <a:normAutofit/>
          </a:bodyPr>
          <a:lstStyle/>
          <a:p>
            <a:pPr algn="ctr"/>
            <a:r>
              <a:rPr lang="fa-IR" sz="4400" dirty="0" smtClean="0">
                <a:solidFill>
                  <a:srgbClr val="FF0000"/>
                </a:solidFill>
              </a:rPr>
              <a:t>ب) سطح ساخت صوری</a:t>
            </a:r>
            <a:endParaRPr lang="en-US" sz="4400" dirty="0">
              <a:solidFill>
                <a:srgbClr val="FF0000"/>
              </a:solidFill>
            </a:endParaRPr>
          </a:p>
        </p:txBody>
      </p:sp>
    </p:spTree>
    <p:extLst>
      <p:ext uri="{BB962C8B-B14F-4D97-AF65-F5344CB8AC3E}">
        <p14:creationId xmlns:p14="http://schemas.microsoft.com/office/powerpoint/2010/main" val="2831926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solidFill>
                  <a:srgbClr val="FF0000"/>
                </a:solidFill>
                <a:cs typeface="B Nazanin" panose="00000400000000000000" pitchFamily="2" charset="-78"/>
              </a:rPr>
              <a:t>1)ارزشیابی غنا و درجه تکامل نقاشی</a:t>
            </a:r>
            <a:endParaRPr lang="en-US"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fontScale="77500" lnSpcReduction="20000"/>
          </a:bodyPr>
          <a:lstStyle/>
          <a:p>
            <a:r>
              <a:rPr lang="fa-IR" dirty="0"/>
              <a:t>درجه تکامل نقاشی می تواند نشان دهنده درجه </a:t>
            </a:r>
            <a:r>
              <a:rPr lang="fa-IR" dirty="0" smtClean="0"/>
              <a:t>رشد و </a:t>
            </a:r>
            <a:r>
              <a:rPr lang="fa-IR" dirty="0" smtClean="0"/>
              <a:t>پختگی </a:t>
            </a:r>
            <a:r>
              <a:rPr lang="fa-IR" dirty="0" smtClean="0"/>
              <a:t>کسی باشد که </a:t>
            </a:r>
            <a:r>
              <a:rPr lang="fa-IR" dirty="0"/>
              <a:t>آن را ترسیم کرده است و بر این اساس نقاشی به منزله سنجش طراز تحول وی در نظر گرفته می‌شود. البته دو موضوع را باید مد نظر </a:t>
            </a:r>
            <a:r>
              <a:rPr lang="fa-IR" dirty="0" smtClean="0"/>
              <a:t>داشت: </a:t>
            </a:r>
          </a:p>
          <a:p>
            <a:r>
              <a:rPr lang="fa-IR" dirty="0" smtClean="0"/>
              <a:t>اول </a:t>
            </a:r>
            <a:r>
              <a:rPr lang="fa-IR" dirty="0"/>
              <a:t>این که </a:t>
            </a:r>
            <a:r>
              <a:rPr lang="fa-IR" dirty="0" smtClean="0"/>
              <a:t>کودک </a:t>
            </a:r>
            <a:r>
              <a:rPr lang="fa-IR" dirty="0"/>
              <a:t>ممکن است به رشد و </a:t>
            </a:r>
            <a:r>
              <a:rPr lang="fa-IR" dirty="0" smtClean="0"/>
              <a:t>پختگی </a:t>
            </a:r>
            <a:r>
              <a:rPr lang="fa-IR" dirty="0"/>
              <a:t>رسیده </a:t>
            </a:r>
            <a:r>
              <a:rPr lang="fa-IR" dirty="0" smtClean="0"/>
              <a:t>باشد </a:t>
            </a:r>
            <a:r>
              <a:rPr lang="fa-IR" dirty="0"/>
              <a:t>و لیکن دچار مشکلات عاطفی باشد و نتواند آنطور که می‌بایست نقاشی کند </a:t>
            </a:r>
            <a:endParaRPr lang="fa-IR" dirty="0" smtClean="0"/>
          </a:p>
          <a:p>
            <a:r>
              <a:rPr lang="fa-IR" dirty="0" smtClean="0"/>
              <a:t>دوم </a:t>
            </a:r>
            <a:r>
              <a:rPr lang="fa-IR" dirty="0"/>
              <a:t>آنکه </a:t>
            </a:r>
            <a:r>
              <a:rPr lang="fa-IR" dirty="0" smtClean="0"/>
              <a:t>کودک </a:t>
            </a:r>
            <a:r>
              <a:rPr lang="fa-IR" dirty="0"/>
              <a:t>ممکن است نارسا خوان باشند یعنی در راست یا چپ برتر اصلاح شده قرار گیرد یا مشکلات بدنی داشته باشند و یا در برابر کاری که از آنها خواسته می‌شود تضاد عاطفی </a:t>
            </a:r>
            <a:r>
              <a:rPr lang="fa-IR" dirty="0" smtClean="0"/>
              <a:t>و لجبازی نشان </a:t>
            </a:r>
            <a:r>
              <a:rPr lang="fa-IR" dirty="0"/>
              <a:t>دهند.</a:t>
            </a:r>
            <a:endParaRPr lang="en-US" dirty="0"/>
          </a:p>
        </p:txBody>
      </p:sp>
    </p:spTree>
    <p:extLst>
      <p:ext uri="{BB962C8B-B14F-4D97-AF65-F5344CB8AC3E}">
        <p14:creationId xmlns:p14="http://schemas.microsoft.com/office/powerpoint/2010/main" val="3699371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اگر جزئیات </a:t>
            </a:r>
            <a:r>
              <a:rPr lang="fa-IR" dirty="0"/>
              <a:t>بدنی، تناسب اجزای بدن، کوتاهی و بلندی افراد، تزئینات و … رعایت نشده </a:t>
            </a:r>
            <a:r>
              <a:rPr lang="fa-IR" dirty="0" smtClean="0"/>
              <a:t>باشد، یعنی </a:t>
            </a:r>
            <a:r>
              <a:rPr lang="fa-IR" dirty="0"/>
              <a:t>نقاشی غنای کافی و متناسب را ندارد و بسیار ساده و ابتدایی </a:t>
            </a:r>
            <a:r>
              <a:rPr lang="fa-IR" dirty="0" smtClean="0"/>
              <a:t>است.</a:t>
            </a:r>
          </a:p>
          <a:p>
            <a:r>
              <a:rPr lang="fa-IR" dirty="0" smtClean="0"/>
              <a:t>با </a:t>
            </a:r>
            <a:r>
              <a:rPr lang="fa-IR" dirty="0"/>
              <a:t>توجه به هوش </a:t>
            </a:r>
            <a:r>
              <a:rPr lang="fa-IR" b="1" dirty="0" smtClean="0"/>
              <a:t>کودک</a:t>
            </a:r>
            <a:r>
              <a:rPr lang="fa-IR" dirty="0" smtClean="0"/>
              <a:t> وقفه </a:t>
            </a:r>
            <a:r>
              <a:rPr lang="fa-IR" dirty="0"/>
              <a:t>و بازداری </a:t>
            </a:r>
            <a:r>
              <a:rPr lang="fa-IR" dirty="0" smtClean="0"/>
              <a:t>بررسی می شود.</a:t>
            </a:r>
          </a:p>
          <a:p>
            <a:r>
              <a:rPr lang="fa-IR" dirty="0" smtClean="0"/>
              <a:t>عوامل محیطی و عاطفی بررسی می شود.</a:t>
            </a:r>
          </a:p>
        </p:txBody>
      </p:sp>
    </p:spTree>
    <p:extLst>
      <p:ext uri="{BB962C8B-B14F-4D97-AF65-F5344CB8AC3E}">
        <p14:creationId xmlns:p14="http://schemas.microsoft.com/office/powerpoint/2010/main" val="1468769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solidFill>
                  <a:srgbClr val="FF0000"/>
                </a:solidFill>
                <a:cs typeface="B Nazanin" panose="00000400000000000000" pitchFamily="2" charset="-78"/>
              </a:rPr>
              <a:t>2)پویایی ترسیم و تعامل بین اشخاص</a:t>
            </a:r>
            <a:endParaRPr lang="en-US"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r>
              <a:rPr lang="fa-IR" dirty="0"/>
              <a:t>کودکانی که بصورت </a:t>
            </a:r>
            <a:r>
              <a:rPr lang="fa-IR" dirty="0" smtClean="0"/>
              <a:t>نظام </a:t>
            </a:r>
            <a:r>
              <a:rPr lang="fa-IR" dirty="0"/>
              <a:t>دار نقاشی می‌کنند </a:t>
            </a:r>
            <a:r>
              <a:rPr lang="fa-IR" dirty="0" smtClean="0"/>
              <a:t>انعطاف ناپذیرترند و </a:t>
            </a:r>
            <a:r>
              <a:rPr lang="fa-IR" dirty="0"/>
              <a:t>قواعد سختی بر زندگی آنها تحمیل شده که یک دلیل آن </a:t>
            </a:r>
            <a:r>
              <a:rPr lang="fa-IR" dirty="0" smtClean="0"/>
              <a:t>می تواند </a:t>
            </a:r>
            <a:r>
              <a:rPr lang="fa-IR" dirty="0"/>
              <a:t>آموزش نظم و انضباط </a:t>
            </a:r>
            <a:r>
              <a:rPr lang="fa-IR" dirty="0" smtClean="0"/>
              <a:t>در مدرسه یا خانه باشد.</a:t>
            </a:r>
          </a:p>
          <a:p>
            <a:r>
              <a:rPr lang="fa-IR" dirty="0" smtClean="0"/>
              <a:t> </a:t>
            </a:r>
            <a:r>
              <a:rPr lang="fa-IR" dirty="0"/>
              <a:t>یا کپی برداری از </a:t>
            </a:r>
            <a:r>
              <a:rPr lang="fa-IR" dirty="0" smtClean="0"/>
              <a:t>نقاشی‌های کودکان دیگر است.</a:t>
            </a:r>
          </a:p>
          <a:p>
            <a:r>
              <a:rPr lang="fa-IR" dirty="0" smtClean="0"/>
              <a:t>کودکان منعطف خطوط منحنی تری در نقاشی استفاده می کنند.</a:t>
            </a:r>
            <a:endParaRPr lang="en-US" dirty="0"/>
          </a:p>
        </p:txBody>
      </p:sp>
    </p:spTree>
    <p:extLst>
      <p:ext uri="{BB962C8B-B14F-4D97-AF65-F5344CB8AC3E}">
        <p14:creationId xmlns:p14="http://schemas.microsoft.com/office/powerpoint/2010/main" val="3033871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fa-IR" dirty="0" smtClean="0">
                <a:solidFill>
                  <a:prstClr val="black"/>
                </a:solidFill>
                <a:latin typeface="Georgia"/>
                <a:cs typeface="Arial" panose="020B0604020202020204" pitchFamily="34" charset="0"/>
              </a:rPr>
              <a:t>ریخت </a:t>
            </a:r>
            <a:r>
              <a:rPr lang="fa-IR" dirty="0">
                <a:solidFill>
                  <a:prstClr val="black"/>
                </a:solidFill>
                <a:latin typeface="Georgia"/>
                <a:cs typeface="Arial" panose="020B0604020202020204" pitchFamily="34" charset="0"/>
              </a:rPr>
              <a:t>تعقلی به دلیل عدم تعامل بین اشخاص و وجود خطوط راست و زوایا </a:t>
            </a:r>
            <a:endParaRPr lang="fa-IR" dirty="0" smtClean="0">
              <a:solidFill>
                <a:prstClr val="black"/>
              </a:solidFill>
              <a:latin typeface="Georgia"/>
              <a:cs typeface="Arial" panose="020B0604020202020204" pitchFamily="34" charset="0"/>
            </a:endParaRPr>
          </a:p>
          <a:p>
            <a:r>
              <a:rPr lang="fa-IR" dirty="0" smtClean="0">
                <a:solidFill>
                  <a:prstClr val="black"/>
                </a:solidFill>
                <a:latin typeface="Georgia"/>
                <a:cs typeface="Arial" panose="020B0604020202020204" pitchFamily="34" charset="0"/>
              </a:rPr>
              <a:t>ریخت </a:t>
            </a:r>
            <a:r>
              <a:rPr lang="fa-IR" dirty="0">
                <a:solidFill>
                  <a:prstClr val="black"/>
                </a:solidFill>
                <a:latin typeface="Georgia"/>
                <a:cs typeface="Arial" panose="020B0604020202020204" pitchFamily="34" charset="0"/>
              </a:rPr>
              <a:t>حسی به دلیل وجود تزئیناتی مثل دکمه و یقه روی لباس ها و هم چنین رسم خورشید و ابر در آسمان. </a:t>
            </a:r>
            <a:endParaRPr lang="en-US" sz="6000" dirty="0"/>
          </a:p>
        </p:txBody>
      </p:sp>
    </p:spTree>
    <p:extLst>
      <p:ext uri="{BB962C8B-B14F-4D97-AF65-F5344CB8AC3E}">
        <p14:creationId xmlns:p14="http://schemas.microsoft.com/office/powerpoint/2010/main" val="2974888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dirty="0" smtClean="0">
                <a:solidFill>
                  <a:srgbClr val="FF0000"/>
                </a:solidFill>
                <a:cs typeface="B Nazanin" panose="00000400000000000000" pitchFamily="2" charset="-78"/>
              </a:rPr>
              <a:t>سطح محتوای نقاشی وتفسیر روان تحلیلگری(در مقایسه با خانواده واقعی)</a:t>
            </a:r>
            <a:endParaRPr lang="en-US" sz="3200"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fontScale="55000" lnSpcReduction="20000"/>
          </a:bodyPr>
          <a:lstStyle/>
          <a:p>
            <a:r>
              <a:rPr lang="fa-IR" dirty="0"/>
              <a:t>در تست ترسیم </a:t>
            </a:r>
            <a:r>
              <a:rPr lang="fa-IR" dirty="0" smtClean="0"/>
              <a:t>خانواده، </a:t>
            </a:r>
            <a:r>
              <a:rPr lang="fa-IR" dirty="0"/>
              <a:t>کودک دنیای </a:t>
            </a:r>
            <a:r>
              <a:rPr lang="fa-IR" dirty="0" smtClean="0"/>
              <a:t>اجتماعی </a:t>
            </a:r>
            <a:r>
              <a:rPr lang="fa-IR" dirty="0" smtClean="0"/>
              <a:t>اش </a:t>
            </a:r>
            <a:r>
              <a:rPr lang="fa-IR" dirty="0"/>
              <a:t>را آنطور که علاقه‌مند است ترسیم می‌کند و می‌تواند هر اندازه که دلش می‌خواهد از واقعیت عینی فاصله بگیرد و در واقع عواطف کودک توانسته‌اند دید وی را از واقعیت منحرف سازند</a:t>
            </a:r>
            <a:r>
              <a:rPr lang="fa-IR" dirty="0" smtClean="0"/>
              <a:t>.</a:t>
            </a:r>
          </a:p>
          <a:p>
            <a:r>
              <a:rPr lang="fa-IR" dirty="0" smtClean="0"/>
              <a:t>این </a:t>
            </a:r>
            <a:r>
              <a:rPr lang="fa-IR" dirty="0"/>
              <a:t>گرایش‌های عاطفی </a:t>
            </a:r>
            <a:r>
              <a:rPr lang="fa-IR" dirty="0" smtClean="0"/>
              <a:t>دو نوع‌اند</a:t>
            </a:r>
            <a:r>
              <a:rPr lang="fa-IR" dirty="0"/>
              <a:t>: مثبت و منفی </a:t>
            </a:r>
            <a:endParaRPr lang="fa-IR" dirty="0" smtClean="0"/>
          </a:p>
          <a:p>
            <a:r>
              <a:rPr lang="fa-IR" dirty="0" smtClean="0"/>
              <a:t>گرایش‌های </a:t>
            </a:r>
            <a:r>
              <a:rPr lang="fa-IR" dirty="0"/>
              <a:t>مثبت احساسات تحسین آمیز یا عاشقانه‌ای هستند که کودک را به سرمایه گذاری در موضوعی که برای وی برتر است هدایت می‌کنند یعنی موجب ارزنده سازی آن موضوع در نقاشی وی </a:t>
            </a:r>
            <a:r>
              <a:rPr lang="fa-IR" dirty="0" smtClean="0"/>
              <a:t>می‌شوند.</a:t>
            </a:r>
          </a:p>
          <a:p>
            <a:r>
              <a:rPr lang="fa-IR" dirty="0" smtClean="0"/>
              <a:t>گرایش‌های </a:t>
            </a:r>
            <a:r>
              <a:rPr lang="fa-IR" dirty="0"/>
              <a:t>منفی احساسات تحقیر آمیز یا کینه توزانه‌ای هستند </a:t>
            </a:r>
            <a:r>
              <a:rPr lang="fa-IR" dirty="0" smtClean="0"/>
              <a:t>که از آن اجتناب کرده و باعث ناارزنده سازی در نقاشی می شود.</a:t>
            </a:r>
          </a:p>
          <a:p>
            <a:r>
              <a:rPr lang="fa-IR" dirty="0" smtClean="0"/>
              <a:t>در </a:t>
            </a:r>
            <a:r>
              <a:rPr lang="fa-IR" dirty="0"/>
              <a:t>چنین مواردی معمولاً‌ اضطراب بر کودک حاکم است که اگر آن را مهار کند فرد طبیعی است و اگر نتواند قبول کند از مکانیزم‌ دفاعی استفاده می‌کند. </a:t>
            </a:r>
            <a:endParaRPr lang="en-US" dirty="0"/>
          </a:p>
        </p:txBody>
      </p:sp>
    </p:spTree>
    <p:extLst>
      <p:ext uri="{BB962C8B-B14F-4D97-AF65-F5344CB8AC3E}">
        <p14:creationId xmlns:p14="http://schemas.microsoft.com/office/powerpoint/2010/main" val="1486716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fa-IR" dirty="0" smtClean="0"/>
              <a:t>تغیر شکل: آنچه که در واقعیت هست را به گونه ای دیگر رسم کند</a:t>
            </a:r>
          </a:p>
          <a:p>
            <a:r>
              <a:rPr lang="fa-IR" dirty="0" smtClean="0"/>
              <a:t>حذف </a:t>
            </a:r>
          </a:p>
          <a:p>
            <a:r>
              <a:rPr lang="fa-IR" dirty="0" smtClean="0"/>
              <a:t>اضافات</a:t>
            </a:r>
          </a:p>
          <a:p>
            <a:r>
              <a:rPr lang="fa-IR" dirty="0" smtClean="0"/>
              <a:t>گرایش های عاطفی مثبت و منفی</a:t>
            </a:r>
            <a:endParaRPr lang="en-US" dirty="0"/>
          </a:p>
        </p:txBody>
      </p:sp>
    </p:spTree>
    <p:extLst>
      <p:ext uri="{BB962C8B-B14F-4D97-AF65-F5344CB8AC3E}">
        <p14:creationId xmlns:p14="http://schemas.microsoft.com/office/powerpoint/2010/main" val="462965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Nazanin" panose="00000400000000000000" pitchFamily="2" charset="-78"/>
              </a:rPr>
              <a:t>د)مکانیزم های دفاعی</a:t>
            </a:r>
            <a:endParaRPr lang="en-US"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fontScale="77500" lnSpcReduction="20000"/>
          </a:bodyPr>
          <a:lstStyle/>
          <a:p>
            <a:r>
              <a:rPr lang="fa-IR" dirty="0" smtClean="0">
                <a:solidFill>
                  <a:srgbClr val="FF0000"/>
                </a:solidFill>
              </a:rPr>
              <a:t>1)دفاع </a:t>
            </a:r>
            <a:r>
              <a:rPr lang="fa-IR" dirty="0">
                <a:solidFill>
                  <a:srgbClr val="FF0000"/>
                </a:solidFill>
              </a:rPr>
              <a:t>من در برابر اضطراب ناشی از تهدید </a:t>
            </a:r>
            <a:r>
              <a:rPr lang="fa-IR" dirty="0" smtClean="0">
                <a:solidFill>
                  <a:srgbClr val="FF0000"/>
                </a:solidFill>
              </a:rPr>
              <a:t>بیرونی:</a:t>
            </a:r>
          </a:p>
          <a:p>
            <a:r>
              <a:rPr lang="fa-IR" dirty="0" smtClean="0"/>
              <a:t>وقتی </a:t>
            </a:r>
            <a:r>
              <a:rPr lang="fa-IR" dirty="0"/>
              <a:t>تهدید </a:t>
            </a:r>
            <a:r>
              <a:rPr lang="fa-IR" dirty="0" smtClean="0"/>
              <a:t>خطرناکی از بیرون تحمیل می شود و اضطراب را راه اندازی می کند.</a:t>
            </a:r>
            <a:r>
              <a:rPr lang="fa-IR" dirty="0"/>
              <a:t/>
            </a:r>
            <a:br>
              <a:rPr lang="fa-IR" dirty="0"/>
            </a:br>
            <a:r>
              <a:rPr lang="fa-IR" dirty="0"/>
              <a:t>آزمودنی بی چون و چرا و به سادگی آن را حذف </a:t>
            </a:r>
            <a:r>
              <a:rPr lang="fa-IR" dirty="0" smtClean="0"/>
              <a:t>می‌کند،</a:t>
            </a:r>
            <a:r>
              <a:rPr lang="fa-IR" dirty="0"/>
              <a:t/>
            </a:r>
            <a:br>
              <a:rPr lang="fa-IR" dirty="0"/>
            </a:br>
            <a:r>
              <a:rPr lang="fa-IR" dirty="0"/>
              <a:t>مانند کودکی که نسبت به برادر کوچکترش احساس حسادت می‌کند چرا که آزمودنی ترس از این دارد که بچه کوچکتر جای او را بگیرد و در نتیجه ممکن است آنرا از نقاشی حذف کند (نفی وجود) یا این که وی را در موضع فرزند بزرگتر قرار دهد و خود را به شکل بچه کوچکتر ترسیم کند (معکوس کردن نقشها) و یا بالاخره به سادگی جای او را بگیرد.</a:t>
            </a:r>
            <a:endParaRPr lang="en-US" dirty="0"/>
          </a:p>
        </p:txBody>
      </p:sp>
    </p:spTree>
    <p:extLst>
      <p:ext uri="{BB962C8B-B14F-4D97-AF65-F5344CB8AC3E}">
        <p14:creationId xmlns:p14="http://schemas.microsoft.com/office/powerpoint/2010/main" val="3955721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b="1" dirty="0">
                <a:solidFill>
                  <a:srgbClr val="002060"/>
                </a:solidFill>
                <a:latin typeface="Andalus" pitchFamily="18" charset="-78"/>
              </a:rPr>
              <a:t>نقاشی کودکان زبان گویا و جاده طلایی درونی آنها می باشد.</a:t>
            </a:r>
            <a:br>
              <a:rPr lang="fa-IR" sz="3200" b="1" dirty="0">
                <a:solidFill>
                  <a:srgbClr val="002060"/>
                </a:solidFill>
                <a:latin typeface="Andalus" pitchFamily="18" charset="-78"/>
              </a:rPr>
            </a:br>
            <a:endParaRPr lang="en-US" sz="3200" dirty="0"/>
          </a:p>
        </p:txBody>
      </p:sp>
      <p:sp>
        <p:nvSpPr>
          <p:cNvPr id="3" name="Content Placeholder 2"/>
          <p:cNvSpPr>
            <a:spLocks noGrp="1"/>
          </p:cNvSpPr>
          <p:nvPr>
            <p:ph sz="half" idx="1"/>
          </p:nvPr>
        </p:nvSpPr>
        <p:spPr>
          <a:xfrm>
            <a:off x="228600" y="1295400"/>
            <a:ext cx="4419600" cy="5257800"/>
          </a:xfrm>
          <a:blipFill>
            <a:blip r:embed="rId2"/>
            <a:stretch>
              <a:fillRect/>
            </a:stretch>
          </a:blipFill>
        </p:spPr>
        <p:txBody>
          <a:bodyPr/>
          <a:lstStyle/>
          <a:p>
            <a:r>
              <a:rPr lang="en-US" dirty="0"/>
              <a:t>.</a:t>
            </a:r>
          </a:p>
        </p:txBody>
      </p:sp>
      <p:sp>
        <p:nvSpPr>
          <p:cNvPr id="4" name="Content Placeholder 3"/>
          <p:cNvSpPr>
            <a:spLocks noGrp="1"/>
          </p:cNvSpPr>
          <p:nvPr>
            <p:ph sz="half" idx="2"/>
          </p:nvPr>
        </p:nvSpPr>
        <p:spPr>
          <a:xfrm>
            <a:off x="4648200" y="1295400"/>
            <a:ext cx="4343400" cy="5181600"/>
          </a:xfrm>
          <a:blipFill>
            <a:blip r:embed="rId3">
              <a:extLst>
                <a:ext uri="{BEBA8EAE-BF5A-486C-A8C5-ECC9F3942E4B}">
                  <a14:imgProps xmlns:a14="http://schemas.microsoft.com/office/drawing/2010/main">
                    <a14:imgLayer r:embed="rId4">
                      <a14:imgEffect>
                        <a14:sharpenSoften amount="-18000"/>
                      </a14:imgEffect>
                      <a14:imgEffect>
                        <a14:brightnessContrast bright="12000" contrast="-28000"/>
                      </a14:imgEffect>
                    </a14:imgLayer>
                  </a14:imgProps>
                </a:ext>
              </a:extLst>
            </a:blip>
            <a:stretch>
              <a:fillRect/>
            </a:stretch>
          </a:blipFill>
        </p:spPr>
        <p:txBody>
          <a:bodyPr/>
          <a:lstStyle/>
          <a:p>
            <a:r>
              <a:rPr lang="en-US" dirty="0" smtClean="0"/>
              <a:t>.</a:t>
            </a:r>
            <a:endParaRPr lang="en-US" dirty="0"/>
          </a:p>
        </p:txBody>
      </p:sp>
    </p:spTree>
    <p:extLst>
      <p:ext uri="{BB962C8B-B14F-4D97-AF65-F5344CB8AC3E}">
        <p14:creationId xmlns:p14="http://schemas.microsoft.com/office/powerpoint/2010/main" val="53987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circle(in)">
                                      <p:cBhvr>
                                        <p:cTn id="22" dur="20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ircle(in)">
                                      <p:cBhvr>
                                        <p:cTn id="2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smtClean="0"/>
              <a:t>دست و پای والدین و خواهر و </a:t>
            </a:r>
            <a:r>
              <a:rPr lang="fa-IR" dirty="0" smtClean="0"/>
              <a:t>برادرهایش </a:t>
            </a:r>
            <a:r>
              <a:rPr lang="fa-IR" dirty="0" smtClean="0"/>
              <a:t>را نکشد نشانه اضطراب بیرونی</a:t>
            </a:r>
          </a:p>
          <a:p>
            <a:r>
              <a:rPr lang="fa-IR" dirty="0" smtClean="0"/>
              <a:t>اگر پدر یا مادر یا برادر و خواهر را نکشد به دلیل تهدید و اضطراب بیرونی است یا احساس گناه نسبت به آن فرد</a:t>
            </a:r>
          </a:p>
          <a:p>
            <a:r>
              <a:rPr lang="fa-IR" dirty="0" smtClean="0"/>
              <a:t>مکانیزم دفاعی انکار استفاده می کند</a:t>
            </a:r>
          </a:p>
          <a:p>
            <a:endParaRPr lang="en-US" dirty="0"/>
          </a:p>
        </p:txBody>
      </p:sp>
    </p:spTree>
    <p:extLst>
      <p:ext uri="{BB962C8B-B14F-4D97-AF65-F5344CB8AC3E}">
        <p14:creationId xmlns:p14="http://schemas.microsoft.com/office/powerpoint/2010/main" val="4023823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08" y="304800"/>
            <a:ext cx="8229600" cy="1143000"/>
          </a:xfrm>
        </p:spPr>
        <p:txBody>
          <a:bodyPr>
            <a:normAutofit fontScale="90000"/>
          </a:bodyPr>
          <a:lstStyle/>
          <a:p>
            <a:r>
              <a:rPr lang="fa-IR" sz="3100" dirty="0" smtClean="0"/>
              <a:t/>
            </a:r>
            <a:br>
              <a:rPr lang="fa-IR" sz="3100" dirty="0" smtClean="0"/>
            </a:br>
            <a:r>
              <a:rPr lang="fa-IR" sz="3100" dirty="0"/>
              <a:t/>
            </a:r>
            <a:br>
              <a:rPr lang="fa-IR" sz="3100" dirty="0"/>
            </a:br>
            <a:r>
              <a:rPr lang="fa-IR" sz="4000" dirty="0">
                <a:solidFill>
                  <a:srgbClr val="FF0000"/>
                </a:solidFill>
                <a:cs typeface="B Nazanin" panose="00000400000000000000" pitchFamily="2" charset="-78"/>
              </a:rPr>
              <a:t>د)مکانیزم های دفاعی</a:t>
            </a:r>
            <a:r>
              <a:rPr lang="fa-IR" sz="3100" dirty="0" smtClean="0"/>
              <a:t/>
            </a:r>
            <a:br>
              <a:rPr lang="fa-IR" sz="3100" dirty="0" smtClean="0"/>
            </a:br>
            <a:r>
              <a:rPr lang="fa-IR" sz="3100" dirty="0" smtClean="0"/>
              <a:t> </a:t>
            </a:r>
            <a:r>
              <a:rPr lang="fa-IR" sz="3100" dirty="0"/>
              <a:t/>
            </a:r>
            <a:br>
              <a:rPr lang="fa-IR" sz="3100" dirty="0"/>
            </a:br>
            <a:endParaRPr lang="en-US" dirty="0"/>
          </a:p>
        </p:txBody>
      </p:sp>
      <p:sp>
        <p:nvSpPr>
          <p:cNvPr id="3" name="Content Placeholder 2"/>
          <p:cNvSpPr>
            <a:spLocks noGrp="1"/>
          </p:cNvSpPr>
          <p:nvPr>
            <p:ph idx="1"/>
          </p:nvPr>
        </p:nvSpPr>
        <p:spPr>
          <a:xfrm>
            <a:off x="457200" y="1752600"/>
            <a:ext cx="8229600" cy="4525963"/>
          </a:xfrm>
        </p:spPr>
        <p:txBody>
          <a:bodyPr>
            <a:normAutofit fontScale="70000" lnSpcReduction="20000"/>
          </a:bodyPr>
          <a:lstStyle/>
          <a:p>
            <a:r>
              <a:rPr lang="fa-IR" dirty="0"/>
              <a:t> </a:t>
            </a:r>
            <a:r>
              <a:rPr lang="fa-IR" dirty="0">
                <a:solidFill>
                  <a:srgbClr val="FF0000"/>
                </a:solidFill>
              </a:rPr>
              <a:t>دفاع من علیه اضطراب ناشی از کشاننده‌های درونی</a:t>
            </a:r>
            <a:r>
              <a:rPr lang="fa-IR" dirty="0" smtClean="0">
                <a:solidFill>
                  <a:srgbClr val="FF0000"/>
                </a:solidFill>
              </a:rPr>
              <a:t>:</a:t>
            </a:r>
          </a:p>
          <a:p>
            <a:r>
              <a:rPr lang="fa-IR" dirty="0" smtClean="0"/>
              <a:t>وقتی </a:t>
            </a:r>
            <a:r>
              <a:rPr lang="fa-IR" dirty="0"/>
              <a:t>که کودک </a:t>
            </a:r>
            <a:r>
              <a:rPr lang="fa-IR" dirty="0" smtClean="0"/>
              <a:t>با </a:t>
            </a:r>
            <a:r>
              <a:rPr lang="fa-IR" dirty="0"/>
              <a:t>نیروی غرائز داخلی رو به رو </a:t>
            </a:r>
            <a:r>
              <a:rPr lang="fa-IR" dirty="0" smtClean="0"/>
              <a:t>می شود </a:t>
            </a:r>
            <a:r>
              <a:rPr lang="fa-IR" dirty="0"/>
              <a:t>و از آن طرف با </a:t>
            </a:r>
            <a:r>
              <a:rPr lang="fa-IR" dirty="0" smtClean="0"/>
              <a:t>فرا </a:t>
            </a:r>
            <a:r>
              <a:rPr lang="fa-IR" dirty="0"/>
              <a:t>من رو به رو </a:t>
            </a:r>
            <a:r>
              <a:rPr lang="fa-IR" dirty="0" smtClean="0"/>
              <a:t>می شود </a:t>
            </a:r>
            <a:r>
              <a:rPr lang="fa-IR" dirty="0"/>
              <a:t>دچار اضطراب می‌شود و در نتیجه از مکانیزم‌های دفاعی استفاده می‌کند. این مکانیزم‌ها به دو صورت است. یکی جابجائی است که در آن کودک شخص دیگری را نقاشی می‌کند و ارضاء غرائز بوسیله آن شخص انجام </a:t>
            </a:r>
            <a:r>
              <a:rPr lang="fa-IR" dirty="0" smtClean="0"/>
              <a:t>می شود </a:t>
            </a:r>
            <a:r>
              <a:rPr lang="fa-IR" dirty="0"/>
              <a:t>و در مواردی که اضطراب بیشتر باشد کودکان از کشیدن حیوان استفاده می‌کنند چرا که </a:t>
            </a:r>
            <a:r>
              <a:rPr lang="fa-IR" dirty="0" smtClean="0"/>
              <a:t>امکان بازشناسی </a:t>
            </a:r>
            <a:r>
              <a:rPr lang="fa-IR" dirty="0"/>
              <a:t>کشاننده‌ها در حیوان وجود ندارد.</a:t>
            </a:r>
            <a:br>
              <a:rPr lang="fa-IR" dirty="0"/>
            </a:br>
            <a:r>
              <a:rPr lang="fa-IR" dirty="0"/>
              <a:t>دومین مکانیزم‌ فرافکنی است. یعنی کودک کشاننده گهنکار را به شخصی که موضوع آن است </a:t>
            </a:r>
            <a:r>
              <a:rPr lang="fa-IR" dirty="0" smtClean="0"/>
              <a:t>نسبت می دهد </a:t>
            </a:r>
            <a:r>
              <a:rPr lang="fa-IR" dirty="0"/>
              <a:t>و سپس آن شخص است که به جای وی واجد آن گرایش </a:t>
            </a:r>
            <a:r>
              <a:rPr lang="fa-IR" dirty="0" smtClean="0"/>
              <a:t>می‌شود.</a:t>
            </a:r>
          </a:p>
        </p:txBody>
      </p:sp>
    </p:spTree>
    <p:extLst>
      <p:ext uri="{BB962C8B-B14F-4D97-AF65-F5344CB8AC3E}">
        <p14:creationId xmlns:p14="http://schemas.microsoft.com/office/powerpoint/2010/main" val="185898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fa-IR" dirty="0" smtClean="0"/>
              <a:t>اگر خودش را نکشد، یا حیوان بکشد نشانه اضطراب درونی </a:t>
            </a:r>
          </a:p>
          <a:p>
            <a:r>
              <a:rPr lang="fa-IR" dirty="0" smtClean="0"/>
              <a:t>کشیدن حیوان نشانه پرخاشگری</a:t>
            </a:r>
          </a:p>
          <a:p>
            <a:r>
              <a:rPr lang="fa-IR" dirty="0" smtClean="0"/>
              <a:t>اگر به جای خود فرد دیگری ترسیم کند، نشانه اضطراب درونی</a:t>
            </a:r>
          </a:p>
          <a:p>
            <a:r>
              <a:rPr lang="fa-IR" dirty="0" smtClean="0"/>
              <a:t>اگر نوزادی اضافه کند نشانه واپس روی و اضطراب درونی است</a:t>
            </a:r>
          </a:p>
          <a:p>
            <a:r>
              <a:rPr lang="fa-IR" dirty="0" smtClean="0"/>
              <a:t>اگر خودش را با فاصله بکشد یا نشانه خشم از افراد یا مکانیزم دفاعی جبران</a:t>
            </a:r>
          </a:p>
          <a:p>
            <a:r>
              <a:rPr lang="fa-IR" dirty="0" smtClean="0"/>
              <a:t>نکشیدن قسمتهایی از بدن خود نشانه اضطراب درونی</a:t>
            </a:r>
            <a:endParaRPr lang="en-US" dirty="0"/>
          </a:p>
        </p:txBody>
      </p:sp>
    </p:spTree>
    <p:extLst>
      <p:ext uri="{BB962C8B-B14F-4D97-AF65-F5344CB8AC3E}">
        <p14:creationId xmlns:p14="http://schemas.microsoft.com/office/powerpoint/2010/main" val="3915449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solidFill>
                  <a:srgbClr val="FF0000"/>
                </a:solidFill>
                <a:cs typeface="B Nazanin" panose="00000400000000000000" pitchFamily="2" charset="-78"/>
              </a:rPr>
              <a:t>د)مکانیزم های دفاعی</a:t>
            </a:r>
            <a:endParaRPr lang="en-US" dirty="0"/>
          </a:p>
        </p:txBody>
      </p:sp>
      <p:sp>
        <p:nvSpPr>
          <p:cNvPr id="3" name="Content Placeholder 2"/>
          <p:cNvSpPr>
            <a:spLocks noGrp="1"/>
          </p:cNvSpPr>
          <p:nvPr>
            <p:ph idx="1"/>
          </p:nvPr>
        </p:nvSpPr>
        <p:spPr/>
        <p:txBody>
          <a:bodyPr>
            <a:normAutofit fontScale="70000" lnSpcReduction="20000"/>
          </a:bodyPr>
          <a:lstStyle/>
          <a:p>
            <a:pPr algn="r"/>
            <a:r>
              <a:rPr lang="fa-IR" b="1" dirty="0">
                <a:solidFill>
                  <a:srgbClr val="FF0000"/>
                </a:solidFill>
              </a:rPr>
              <a:t>اضطراب در برابر فرامن: </a:t>
            </a:r>
            <a:r>
              <a:rPr lang="fa-IR" dirty="0"/>
              <a:t/>
            </a:r>
            <a:br>
              <a:rPr lang="fa-IR" dirty="0"/>
            </a:br>
            <a:r>
              <a:rPr lang="fa-IR" dirty="0"/>
              <a:t>اضطراب در مقابل فرامن اضطراب </a:t>
            </a:r>
            <a:r>
              <a:rPr lang="fa-IR" dirty="0" smtClean="0"/>
              <a:t>ناشی </a:t>
            </a:r>
            <a:r>
              <a:rPr lang="fa-IR" dirty="0" smtClean="0"/>
              <a:t>از احساس گناه است. چنین </a:t>
            </a:r>
            <a:r>
              <a:rPr lang="fa-IR" dirty="0"/>
              <a:t>اضطرابی ناشی </a:t>
            </a:r>
            <a:r>
              <a:rPr lang="fa-IR" dirty="0" smtClean="0"/>
              <a:t>از سختگیری </a:t>
            </a:r>
            <a:r>
              <a:rPr lang="fa-IR" dirty="0"/>
              <a:t>والدین است. کودکانی که از این اضطراب در رنج‌اند خود را </a:t>
            </a:r>
            <a:r>
              <a:rPr lang="fa-IR" dirty="0" smtClean="0"/>
              <a:t>در نقاشی کوچک می کشند یا خود را </a:t>
            </a:r>
            <a:r>
              <a:rPr lang="fa-IR" dirty="0" smtClean="0"/>
              <a:t>پایین </a:t>
            </a:r>
            <a:r>
              <a:rPr lang="fa-IR" dirty="0" smtClean="0"/>
              <a:t>تر و با فاصله از دیگران می کشند. در </a:t>
            </a:r>
            <a:r>
              <a:rPr lang="fa-IR" dirty="0"/>
              <a:t>موارد بسیار نادر که این موضوع بصورت افراطی است کودک خود را از نقاشی حذف می‌کند.</a:t>
            </a:r>
            <a:br>
              <a:rPr lang="fa-IR" dirty="0"/>
            </a:br>
            <a:r>
              <a:rPr lang="fa-IR" dirty="0"/>
              <a:t>در موارد دیگر ممکن است کودک از موقعیت کنونی خود صرفنظر کند و موقعیت یک نوزاد در گهواره را انتخاب نماید. گاهی نیز تظاهرات پرخاشگرانه مردانه در پسران، ترس از اختگی را بر </a:t>
            </a:r>
            <a:r>
              <a:rPr lang="fa-IR" dirty="0" smtClean="0"/>
              <a:t>می‌انگیزند. ترسی </a:t>
            </a:r>
            <a:r>
              <a:rPr lang="fa-IR" dirty="0"/>
              <a:t>که فرد را مصمم می‌کند که از جنس خود صرفنظر نماید و خود را در قالب تصویر یک دختر جلوه‌گر سازد.</a:t>
            </a:r>
            <a:endParaRPr lang="en-US" dirty="0"/>
          </a:p>
        </p:txBody>
      </p:sp>
    </p:spTree>
    <p:extLst>
      <p:ext uri="{BB962C8B-B14F-4D97-AF65-F5344CB8AC3E}">
        <p14:creationId xmlns:p14="http://schemas.microsoft.com/office/powerpoint/2010/main" val="3017620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solidFill>
                  <a:srgbClr val="FF0000"/>
                </a:solidFill>
                <a:cs typeface="B Nazanin" panose="00000400000000000000" pitchFamily="2" charset="-78"/>
              </a:rPr>
              <a:t>ارزنده‌ سازی و نا ارزنده‌سازی: </a:t>
            </a:r>
            <a:endParaRPr lang="en-US" sz="4000" dirty="0">
              <a:solidFill>
                <a:srgbClr val="FF0000"/>
              </a:solidFill>
              <a:cs typeface="B Nazanin" panose="00000400000000000000" pitchFamily="2" charset="-78"/>
            </a:endParaRPr>
          </a:p>
        </p:txBody>
      </p:sp>
      <p:sp>
        <p:nvSpPr>
          <p:cNvPr id="3" name="Content Placeholder 2"/>
          <p:cNvSpPr>
            <a:spLocks noGrp="1"/>
          </p:cNvSpPr>
          <p:nvPr>
            <p:ph idx="1"/>
          </p:nvPr>
        </p:nvSpPr>
        <p:spPr>
          <a:xfrm>
            <a:off x="457200" y="1600201"/>
            <a:ext cx="8229600" cy="4191000"/>
          </a:xfrm>
        </p:spPr>
        <p:txBody>
          <a:bodyPr>
            <a:normAutofit fontScale="70000" lnSpcReduction="20000"/>
          </a:bodyPr>
          <a:lstStyle/>
          <a:p>
            <a:r>
              <a:rPr lang="fa-IR" dirty="0"/>
              <a:t/>
            </a:r>
            <a:br>
              <a:rPr lang="fa-IR" dirty="0"/>
            </a:br>
            <a:r>
              <a:rPr lang="fa-IR" dirty="0"/>
              <a:t>ارزنده‌سازی بدان معناست که یکی از افراد خانواده رابطه بسیار معناداری با کودک دارد در واقع این شخص کسی است که کودک وی را مهم‌تر از همه‌ می‌داند مورد تحسین قرار </a:t>
            </a:r>
            <a:r>
              <a:rPr lang="fa-IR" dirty="0" smtClean="0"/>
              <a:t>می دهد </a:t>
            </a:r>
            <a:r>
              <a:rPr lang="fa-IR" dirty="0"/>
              <a:t>یا آن که مورد غبطه یا ترس او واقع می‌شود. ارزنده سازی به صورت‌های زیر صورت می‌پذیرد :</a:t>
            </a:r>
          </a:p>
          <a:p>
            <a:r>
              <a:rPr lang="fa-IR" dirty="0" smtClean="0"/>
              <a:t>-شخص </a:t>
            </a:r>
            <a:r>
              <a:rPr lang="fa-IR" dirty="0"/>
              <a:t>ارزنده سازی شده غالباً کسی است که در وهله نخست ترسیم شده چه اولین کسی است که کودک به وی فکر می‌کند و توجه خاصی نسبت به او دارد </a:t>
            </a:r>
            <a:r>
              <a:rPr lang="fa-IR" dirty="0" smtClean="0"/>
              <a:t>و معمولاً </a:t>
            </a:r>
            <a:r>
              <a:rPr lang="fa-IR" dirty="0"/>
              <a:t>این شخص یکی از والدین است ولی اگر کودک باشد نشانه جاه طلبی آزمودنی است که می‌خواهد جای وی را بگیرد.</a:t>
            </a:r>
          </a:p>
          <a:p>
            <a:r>
              <a:rPr lang="fa-IR" dirty="0" smtClean="0"/>
              <a:t>-شخص </a:t>
            </a:r>
            <a:r>
              <a:rPr lang="fa-IR" dirty="0"/>
              <a:t>ارزنده سازی شده با در نظر گرفتن نسبت‌ها بلند قامت تر از اشخاص دیگر نقاشی است</a:t>
            </a:r>
            <a:r>
              <a:rPr lang="fa-IR" dirty="0" smtClean="0"/>
              <a:t>.</a:t>
            </a:r>
            <a:endParaRPr lang="fa-IR" dirty="0"/>
          </a:p>
        </p:txBody>
      </p:sp>
    </p:spTree>
    <p:extLst>
      <p:ext uri="{BB962C8B-B14F-4D97-AF65-F5344CB8AC3E}">
        <p14:creationId xmlns:p14="http://schemas.microsoft.com/office/powerpoint/2010/main" val="3377756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sz="2000" dirty="0" smtClean="0"/>
              <a:t>-تصویر </a:t>
            </a:r>
            <a:r>
              <a:rPr lang="fa-IR" sz="2000" dirty="0"/>
              <a:t>شخص ارزنده سازی شده با دقت و مواظبت ترسیم می‌گردد، خطوط تصویر کامل‌ترند </a:t>
            </a:r>
            <a:r>
              <a:rPr lang="fa-IR" sz="2000" dirty="0" smtClean="0"/>
              <a:t>و </a:t>
            </a:r>
            <a:r>
              <a:rPr lang="fa-IR" sz="1800" dirty="0" smtClean="0">
                <a:solidFill>
                  <a:prstClr val="black"/>
                </a:solidFill>
              </a:rPr>
              <a:t>شخص </a:t>
            </a:r>
            <a:r>
              <a:rPr lang="fa-IR" sz="1800" dirty="0">
                <a:solidFill>
                  <a:prstClr val="black"/>
                </a:solidFill>
              </a:rPr>
              <a:t>ارزنده سازی شده از لحاظ چیزهای افزوده شده غنی‌تر است مانند تزئین لباس‌ها، ترسیم کلاه، عصا، چند، کیف، کیف دستی و امثال آنها.</a:t>
            </a:r>
          </a:p>
          <a:p>
            <a:pPr lvl="0"/>
            <a:r>
              <a:rPr lang="fa-IR" sz="1800" dirty="0" smtClean="0">
                <a:solidFill>
                  <a:prstClr val="black"/>
                </a:solidFill>
              </a:rPr>
              <a:t>-شخص </a:t>
            </a:r>
            <a:r>
              <a:rPr lang="fa-IR" sz="1800" dirty="0">
                <a:solidFill>
                  <a:prstClr val="black"/>
                </a:solidFill>
              </a:rPr>
              <a:t>ارزنده سازی شده غالباً کانون توجه اشخاص دیگر نقاشی است یعنی همه نگاه‌ها به سوی وی معطوف است.</a:t>
            </a:r>
          </a:p>
          <a:p>
            <a:pPr lvl="0"/>
            <a:r>
              <a:rPr lang="fa-IR" sz="1800" dirty="0">
                <a:solidFill>
                  <a:prstClr val="black"/>
                </a:solidFill>
              </a:rPr>
              <a:t>در پاسخ به پرسش‌هائی که در خلال مصاحبه مطرح می‌شوند کودک به ارزنده سازی وی می‌پردازد و نقش برتر او را آشکار می‌کند.</a:t>
            </a:r>
          </a:p>
          <a:p>
            <a:pPr lvl="0"/>
            <a:r>
              <a:rPr lang="fa-IR" sz="1800" dirty="0">
                <a:solidFill>
                  <a:prstClr val="black"/>
                </a:solidFill>
              </a:rPr>
              <a:t>شخص ارزنده سازی شده غالباً تصویر شخصیت آزمودنی است. یا کودک صراحتاً می‌گوید که می‌خواهد با وی همسانسازی کند و یا اگر دفاع من برای منع کردن وی دخالت کند، چندین نشانه </a:t>
            </a:r>
            <a:r>
              <a:rPr lang="fa-IR" sz="1800" dirty="0" smtClean="0">
                <a:solidFill>
                  <a:prstClr val="black"/>
                </a:solidFill>
              </a:rPr>
              <a:t>همگرا(پرسشنامه، مصاحبه تاریخچه) </a:t>
            </a:r>
            <a:r>
              <a:rPr lang="fa-IR" sz="1800" dirty="0">
                <a:solidFill>
                  <a:prstClr val="black"/>
                </a:solidFill>
              </a:rPr>
              <a:t>به ما اجازه می‌دهند که حدس بزنیم که کودک قلباً با وی همسانسازی می‌نماید.</a:t>
            </a:r>
          </a:p>
          <a:p>
            <a:endParaRPr lang="en-US" dirty="0"/>
          </a:p>
        </p:txBody>
      </p:sp>
    </p:spTree>
    <p:extLst>
      <p:ext uri="{BB962C8B-B14F-4D97-AF65-F5344CB8AC3E}">
        <p14:creationId xmlns:p14="http://schemas.microsoft.com/office/powerpoint/2010/main" val="3927038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r"/>
            <a:r>
              <a:rPr lang="fa-IR" b="1" dirty="0">
                <a:solidFill>
                  <a:srgbClr val="FF0000"/>
                </a:solidFill>
              </a:rPr>
              <a:t>نا ارزنده سازی: </a:t>
            </a:r>
            <a:r>
              <a:rPr lang="fa-IR" dirty="0"/>
              <a:t/>
            </a:r>
            <a:br>
              <a:rPr lang="fa-IR" dirty="0"/>
            </a:br>
            <a:r>
              <a:rPr lang="fa-IR" dirty="0"/>
              <a:t>در ناارزنده سازی به دلیل مکانیزم دفاعی نفی واقعیت کودک به حذف یک شخص یا بخش‌هایی ازاعضای بدن او می‌پردازد. علاوه بر این نشانه‌های زیر دلیلی است بر ناازرنده‌سازی:</a:t>
            </a:r>
          </a:p>
          <a:p>
            <a:r>
              <a:rPr lang="fa-IR" dirty="0"/>
              <a:t>با در نظر گرفتن همه نسبت‌ها (بخصوص با در نظر گرفتن سن) ازدیگران کوچکتر کشیده می‌شود.</a:t>
            </a:r>
          </a:p>
          <a:p>
            <a:r>
              <a:rPr lang="fa-IR" dirty="0"/>
              <a:t>در آخرین جا و غالباً کنار صفحه کاغذ قرار داده می‌شود مثل این است که کودک در بدو امر، قصد در نظر گرفتن جائی را برای او نداشته است.</a:t>
            </a:r>
          </a:p>
          <a:p>
            <a:r>
              <a:rPr lang="fa-IR" dirty="0"/>
              <a:t>با فاصله از دیگران یا در سطحی پایین‌تر از آنهای دیگر کشیده می‌شود.</a:t>
            </a:r>
          </a:p>
          <a:p>
            <a:endParaRPr lang="en-US" dirty="0"/>
          </a:p>
        </p:txBody>
      </p:sp>
    </p:spTree>
    <p:extLst>
      <p:ext uri="{BB962C8B-B14F-4D97-AF65-F5344CB8AC3E}">
        <p14:creationId xmlns:p14="http://schemas.microsoft.com/office/powerpoint/2010/main" val="3996914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fa-IR" dirty="0" smtClean="0"/>
              <a:t>-به </a:t>
            </a:r>
            <a:r>
              <a:rPr lang="fa-IR" dirty="0"/>
              <a:t>خوبی دیگران ترسیم نمی شود یا جزئیات مهمی در تصویر وی از قلم می‌افتند.</a:t>
            </a:r>
          </a:p>
          <a:p>
            <a:r>
              <a:rPr lang="fa-IR" dirty="0" smtClean="0"/>
              <a:t>-بر </a:t>
            </a:r>
            <a:r>
              <a:rPr lang="fa-IR" dirty="0"/>
              <a:t>اساس یک ارزشیابی کمتر کننده یا یک تغییر سن (مثلاً یکی از والدین نسبت به دیگری خیلی پیر باشد) بی ارزش شمرده می‌شود.</a:t>
            </a:r>
          </a:p>
          <a:p>
            <a:r>
              <a:rPr lang="fa-IR" dirty="0" smtClean="0"/>
              <a:t>-نام </a:t>
            </a:r>
            <a:r>
              <a:rPr lang="fa-IR" dirty="0"/>
              <a:t>وی ذکر نمی‌شود، در حالیکه نام همه اشخاص دیگر ذکر می‌گردد.</a:t>
            </a:r>
          </a:p>
          <a:p>
            <a:r>
              <a:rPr lang="fa-IR" dirty="0" smtClean="0"/>
              <a:t>-به </a:t>
            </a:r>
            <a:r>
              <a:rPr lang="fa-IR" dirty="0"/>
              <a:t>ندرت معرف شخصیت آزمودنی است و به همسانسازی </a:t>
            </a:r>
            <a:r>
              <a:rPr lang="fa-IR" dirty="0" smtClean="0"/>
              <a:t>با وی </a:t>
            </a:r>
            <a:r>
              <a:rPr lang="fa-IR" dirty="0"/>
              <a:t>مبادرت </a:t>
            </a:r>
            <a:r>
              <a:rPr lang="fa-IR" dirty="0" smtClean="0"/>
              <a:t>نمی‌کنند.</a:t>
            </a:r>
          </a:p>
          <a:p>
            <a:r>
              <a:rPr lang="fa-IR" dirty="0"/>
              <a:t>-</a:t>
            </a:r>
            <a:r>
              <a:rPr lang="fa-IR" dirty="0" smtClean="0"/>
              <a:t>خط </a:t>
            </a:r>
            <a:r>
              <a:rPr lang="fa-IR" dirty="0"/>
              <a:t>زدن شخص کشیده شده پس از ترسیم.</a:t>
            </a:r>
          </a:p>
          <a:p>
            <a:endParaRPr lang="en-US" dirty="0"/>
          </a:p>
        </p:txBody>
      </p:sp>
    </p:spTree>
    <p:extLst>
      <p:ext uri="{BB962C8B-B14F-4D97-AF65-F5344CB8AC3E}">
        <p14:creationId xmlns:p14="http://schemas.microsoft.com/office/powerpoint/2010/main" val="1636302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fa-IR" dirty="0" smtClean="0">
                <a:solidFill>
                  <a:srgbClr val="FF0000"/>
                </a:solidFill>
              </a:rPr>
              <a:t>اشخاص </a:t>
            </a:r>
            <a:r>
              <a:rPr lang="fa-IR" dirty="0">
                <a:solidFill>
                  <a:srgbClr val="FF0000"/>
                </a:solidFill>
              </a:rPr>
              <a:t>خط زده </a:t>
            </a:r>
            <a:r>
              <a:rPr lang="fa-IR" dirty="0" smtClean="0">
                <a:solidFill>
                  <a:srgbClr val="FF0000"/>
                </a:solidFill>
              </a:rPr>
              <a:t>شده:</a:t>
            </a:r>
          </a:p>
          <a:p>
            <a:r>
              <a:rPr lang="fa-IR" dirty="0" smtClean="0"/>
              <a:t>خط </a:t>
            </a:r>
            <a:r>
              <a:rPr lang="fa-IR" dirty="0"/>
              <a:t>زدن آنچه ترسيم شده است، غالبا نشانه يك تعارض بين گرايشي است كه نخست در نقاشي فرافكنده شده و سپس در وهله دوم منع گشته </a:t>
            </a:r>
            <a:r>
              <a:rPr lang="fa-IR" dirty="0" smtClean="0"/>
              <a:t>است.</a:t>
            </a:r>
          </a:p>
          <a:p>
            <a:r>
              <a:rPr lang="fa-IR" dirty="0" smtClean="0">
                <a:solidFill>
                  <a:srgbClr val="FF0000"/>
                </a:solidFill>
              </a:rPr>
              <a:t>جابه </a:t>
            </a:r>
            <a:r>
              <a:rPr lang="fa-IR" dirty="0">
                <a:solidFill>
                  <a:srgbClr val="FF0000"/>
                </a:solidFill>
              </a:rPr>
              <a:t>جايي و اشخاص افزوده </a:t>
            </a:r>
            <a:r>
              <a:rPr lang="fa-IR" dirty="0" smtClean="0">
                <a:solidFill>
                  <a:srgbClr val="FF0000"/>
                </a:solidFill>
              </a:rPr>
              <a:t>شده:</a:t>
            </a:r>
          </a:p>
          <a:p>
            <a:r>
              <a:rPr lang="fa-IR" dirty="0" smtClean="0"/>
              <a:t>كودك </a:t>
            </a:r>
            <a:r>
              <a:rPr lang="fa-IR" dirty="0"/>
              <a:t>گرايش سانسور شده را به يكي از خواهران يا برادران و گاهي هم به يكي از والدينش نسبت مي دهد و در مقابل همه خصايص يك فرد غيرقابل سرزنش را براي خود قائل مي </a:t>
            </a:r>
            <a:r>
              <a:rPr lang="fa-IR" dirty="0" smtClean="0"/>
              <a:t>شود.</a:t>
            </a:r>
          </a:p>
          <a:p>
            <a:r>
              <a:rPr lang="fa-IR" dirty="0" smtClean="0"/>
              <a:t>اگر </a:t>
            </a:r>
            <a:r>
              <a:rPr lang="fa-IR" dirty="0"/>
              <a:t>كودك يك يا چند شخص تخيلي را به ترسيم خود اضافه كند تمايل دارد تا آنچه را كه جرات تحقق آن را ندارد محقق سازد و هرچه شخص افزوده شده بيشتر باشد، نشان دهنده يك گرايش پراهميت است. </a:t>
            </a:r>
            <a:endParaRPr lang="fa-IR" dirty="0" smtClean="0"/>
          </a:p>
        </p:txBody>
      </p:sp>
    </p:spTree>
    <p:extLst>
      <p:ext uri="{BB962C8B-B14F-4D97-AF65-F5344CB8AC3E}">
        <p14:creationId xmlns:p14="http://schemas.microsoft.com/office/powerpoint/2010/main" val="39913593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fa-IR" dirty="0"/>
              <a:t>اضافه كردن يك حيوان به تصوير، نشان دهنده اين است كه ممنوعيت كشاننده بسيار شديد است البته ممكن است كودك حيوانات را دوست داشته باشد و به اين دليل به ترسيم گربه يا سگ مانوس بپردازد كه از راه مصاحبه مستقيم مي توان به اين موضوع پرداخت.</a:t>
            </a:r>
          </a:p>
          <a:p>
            <a:r>
              <a:rPr lang="fa-IR" dirty="0"/>
              <a:t>اضافه كردن يك حيواني كه در حقيقت وجود ندارد معرف كشاننده اي است كه كودك شهامت قبول آن را ندارد. پرخاشگري عليه والدين يا خواهران و برادران غالبا از راه يك حيوان وحشي بيان مي شود.</a:t>
            </a:r>
            <a:endParaRPr lang="en-US" dirty="0"/>
          </a:p>
          <a:p>
            <a:endParaRPr lang="en-US" dirty="0"/>
          </a:p>
        </p:txBody>
      </p:sp>
    </p:spTree>
    <p:extLst>
      <p:ext uri="{BB962C8B-B14F-4D97-AF65-F5344CB8AC3E}">
        <p14:creationId xmlns:p14="http://schemas.microsoft.com/office/powerpoint/2010/main" val="2905204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752600"/>
            <a:ext cx="4344988" cy="2286000"/>
          </a:xfrm>
          <a:blipFill>
            <a:blip r:embed="rId2"/>
            <a:stretch>
              <a:fillRect/>
            </a:stretch>
          </a:blipFill>
        </p:spPr>
        <p:txBody>
          <a:bodyPr/>
          <a:lstStyle/>
          <a:p>
            <a:r>
              <a:rPr lang="en-US" dirty="0" smtClean="0"/>
              <a:t>.</a:t>
            </a:r>
            <a:endParaRPr lang="en-US" dirty="0"/>
          </a:p>
        </p:txBody>
      </p:sp>
      <p:sp>
        <p:nvSpPr>
          <p:cNvPr id="4" name="Content Placeholder 3"/>
          <p:cNvSpPr>
            <a:spLocks noGrp="1"/>
          </p:cNvSpPr>
          <p:nvPr>
            <p:ph sz="half" idx="2"/>
          </p:nvPr>
        </p:nvSpPr>
        <p:spPr>
          <a:xfrm>
            <a:off x="152400" y="4343400"/>
            <a:ext cx="4344988" cy="2286000"/>
          </a:xfrm>
          <a:blipFill>
            <a:blip r:embed="rId3"/>
            <a:stretch>
              <a:fillRect/>
            </a:stretch>
          </a:blipFill>
        </p:spPr>
        <p:txBody>
          <a:bodyPr/>
          <a:lstStyle/>
          <a:p>
            <a:r>
              <a:rPr lang="en-US" dirty="0" smtClean="0"/>
              <a:t>.</a:t>
            </a:r>
            <a:endParaRPr lang="en-US" dirty="0"/>
          </a:p>
        </p:txBody>
      </p:sp>
      <p:sp>
        <p:nvSpPr>
          <p:cNvPr id="5" name="Text Placeholder 4"/>
          <p:cNvSpPr>
            <a:spLocks noGrp="1"/>
          </p:cNvSpPr>
          <p:nvPr>
            <p:ph type="body" sz="quarter" idx="3"/>
          </p:nvPr>
        </p:nvSpPr>
        <p:spPr>
          <a:xfrm>
            <a:off x="4648200" y="1752600"/>
            <a:ext cx="4343400" cy="2286000"/>
          </a:xfrm>
          <a:blipFill>
            <a:blip r:embed="rId4"/>
            <a:stretch>
              <a:fillRect/>
            </a:stretch>
          </a:blipFill>
        </p:spPr>
        <p:txBody>
          <a:bodyPr/>
          <a:lstStyle/>
          <a:p>
            <a:r>
              <a:rPr lang="en-US" dirty="0" smtClean="0"/>
              <a:t>.</a:t>
            </a:r>
            <a:endParaRPr lang="en-US" dirty="0"/>
          </a:p>
        </p:txBody>
      </p:sp>
      <p:sp>
        <p:nvSpPr>
          <p:cNvPr id="6" name="Content Placeholder 5"/>
          <p:cNvSpPr>
            <a:spLocks noGrp="1"/>
          </p:cNvSpPr>
          <p:nvPr>
            <p:ph sz="quarter" idx="4"/>
          </p:nvPr>
        </p:nvSpPr>
        <p:spPr>
          <a:xfrm>
            <a:off x="4572000" y="4343400"/>
            <a:ext cx="4267200" cy="2286000"/>
          </a:xfrm>
          <a:blipFill>
            <a:blip r:embed="rId5"/>
            <a:stretch>
              <a:fillRect/>
            </a:stretch>
          </a:blipFill>
        </p:spPr>
        <p:txBody>
          <a:bodyPr/>
          <a:lstStyle/>
          <a:p>
            <a:pPr marL="0" indent="0">
              <a:buNone/>
            </a:pPr>
            <a:r>
              <a:rPr lang="en-US" dirty="0"/>
              <a:t>.</a:t>
            </a:r>
          </a:p>
        </p:txBody>
      </p:sp>
      <p:sp>
        <p:nvSpPr>
          <p:cNvPr id="8" name="Title 7"/>
          <p:cNvSpPr>
            <a:spLocks noGrp="1"/>
          </p:cNvSpPr>
          <p:nvPr>
            <p:ph type="title"/>
          </p:nvPr>
        </p:nvSpPr>
        <p:spPr/>
        <p:txBody>
          <a:bodyPr>
            <a:noAutofit/>
          </a:bodyPr>
          <a:lstStyle/>
          <a:p>
            <a:r>
              <a:rPr lang="fa-IR" sz="3200" dirty="0" smtClean="0"/>
              <a:t>زبان </a:t>
            </a:r>
            <a:r>
              <a:rPr lang="fa-IR" sz="3200" dirty="0"/>
              <a:t>و نقاشی جاده هایی هستند که نماینگر شادی ها،.غم ها ، استرس ها </a:t>
            </a:r>
            <a:br>
              <a:rPr lang="fa-IR" sz="3200" dirty="0"/>
            </a:br>
            <a:r>
              <a:rPr lang="fa-IR" sz="3200" dirty="0"/>
              <a:t>،اضطراب ها ونیازهای کودکان می باشد.</a:t>
            </a:r>
            <a:endParaRPr lang="en-US" sz="3200" dirty="0"/>
          </a:p>
        </p:txBody>
      </p:sp>
    </p:spTree>
    <p:extLst>
      <p:ext uri="{BB962C8B-B14F-4D97-AF65-F5344CB8AC3E}">
        <p14:creationId xmlns:p14="http://schemas.microsoft.com/office/powerpoint/2010/main" val="9533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animEffect transition="in" filter="circle(in)">
                                      <p:cBhvr>
                                        <p:cTn id="21" dur="2000"/>
                                        <p:tgtEl>
                                          <p:spTgt spid="5">
                                            <p:bg/>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circle(in)">
                                      <p:cBhvr>
                                        <p:cTn id="26" dur="20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4">
                                            <p:bg/>
                                          </p:spTgt>
                                        </p:tgtEl>
                                        <p:attrNameLst>
                                          <p:attrName>style.visibility</p:attrName>
                                        </p:attrNameLst>
                                      </p:cBhvr>
                                      <p:to>
                                        <p:strVal val="visible"/>
                                      </p:to>
                                    </p:set>
                                    <p:animEffect transition="in" filter="wheel(1)">
                                      <p:cBhvr>
                                        <p:cTn id="31" dur="2000"/>
                                        <p:tgtEl>
                                          <p:spTgt spid="4">
                                            <p:bg/>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wheel(1)">
                                      <p:cBhvr>
                                        <p:cTn id="36" dur="2000"/>
                                        <p:tgtEl>
                                          <p:spTgt spid="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6">
                                            <p:bg/>
                                          </p:spTgt>
                                        </p:tgtEl>
                                        <p:attrNameLst>
                                          <p:attrName>style.visibility</p:attrName>
                                        </p:attrNameLst>
                                      </p:cBhvr>
                                      <p:to>
                                        <p:strVal val="visible"/>
                                      </p:to>
                                    </p:set>
                                    <p:animEffect transition="in" filter="circle(in)">
                                      <p:cBhvr>
                                        <p:cTn id="41" dur="2000"/>
                                        <p:tgtEl>
                                          <p:spTgt spid="6">
                                            <p:bg/>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circle(in)">
                                      <p:cBhvr>
                                        <p:cTn id="4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pPr algn="r"/>
            <a:r>
              <a:rPr lang="fa-IR" dirty="0" smtClean="0"/>
              <a:t>نزديكي </a:t>
            </a:r>
            <a:r>
              <a:rPr lang="fa-IR" dirty="0"/>
              <a:t>بين اشخاص و روابط با فاصله:</a:t>
            </a:r>
            <a:br>
              <a:rPr lang="fa-IR" dirty="0"/>
            </a:br>
            <a:r>
              <a:rPr lang="fa-IR" dirty="0"/>
              <a:t>اگر دو فرد نزديك هم كشيده شود نشان دهنده صميميت بين آنهاست. اگر اين اشخاص دست هاي يكديگر را گرفته باشند يا با هم بازي كنند، درجه صميميت بيشتر است.</a:t>
            </a:r>
            <a:br>
              <a:rPr lang="fa-IR" dirty="0"/>
            </a:br>
            <a:r>
              <a:rPr lang="fa-IR" dirty="0"/>
              <a:t>اگر كودك با فاصله از ديگران قرار گرفته باشد در برقراري روابط با ديگر افراد خانواده مشكلاتي دارد، پرخاشگري عليه آنها دارد يا خود را از منظومه خانواده حذف شده مي پندارد.</a:t>
            </a:r>
            <a:br>
              <a:rPr lang="fa-IR" dirty="0"/>
            </a:br>
            <a:r>
              <a:rPr lang="fa-IR" dirty="0"/>
              <a:t>-6 همسان سازي ها: همسان سازي با واقعيت زماني است كه كودك خود را در شرايط واقعي سن و جنس خود مجسم مي كند و اظهار مي داردكه “مي خواهم خودم باشم”.</a:t>
            </a:r>
            <a:br>
              <a:rPr lang="fa-IR" dirty="0"/>
            </a:br>
            <a:r>
              <a:rPr lang="fa-IR" dirty="0"/>
              <a:t>همسان سازي در سطح ناهوشيار، همسان سازي هاي عميق تري هستند كه وقتي به سطح هوشيار فرد مراجعه مي شود آشكار نمي گردد. اين همسان سازي ها كه به كشاننده هاي سركوفته شده تعلق دارند كه از راه نشانه هاي ارزنده سازي در نقاشي مي توان به وجود آنها پي برد. عضوي از خانواده كه بزرگ تر كشيده مي شود شخص برگزيده براي همسان سازي است و يا وقتي يكي از اعضا را حذف مي كند به دليل كينه اي است كه نسبت به او دارد و برايش غيرممكن است كه او را به منزله موضوع همسان سازي انتخاب كند يا اشخاص افزوده شده نيز هميشه معرف همسان سازي كودك هستند. اگر چندين نفر افزوده شوند معرف چندين گرايش مختلف است كه فرد بين آنها سرگردان است.</a:t>
            </a:r>
            <a:br>
              <a:rPr lang="fa-IR" dirty="0"/>
            </a:br>
            <a:r>
              <a:rPr lang="fa-IR" dirty="0"/>
              <a:t>چگونه تعارض هاي رواني كودك براساس تست ترسيم خانواده آشكار مي شوند؟</a:t>
            </a:r>
            <a:br>
              <a:rPr lang="fa-IR" dirty="0"/>
            </a:br>
            <a:endParaRPr lang="en-US" dirty="0"/>
          </a:p>
        </p:txBody>
      </p:sp>
    </p:spTree>
    <p:extLst>
      <p:ext uri="{BB962C8B-B14F-4D97-AF65-F5344CB8AC3E}">
        <p14:creationId xmlns:p14="http://schemas.microsoft.com/office/powerpoint/2010/main" val="1320076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fa-IR" sz="1600" dirty="0">
                <a:solidFill>
                  <a:prstClr val="black"/>
                </a:solidFill>
              </a:rPr>
              <a:t>كودك چگونگي روابط حال و گذشته اش را با والدين و خواهران و برادران در نقاشي خانواده فرافكني مي كند چون تمامي زندگي عميق عاطفي وي به اين روابط وابسته است. مي توان انگيزش هاي كم و بيش پنهاني رفتار و خصوصا رفتار مرضي وي را براساس نقاشي، استنباط و آشكار كرد. پرخاشگري شديد نسبت به رقيب به ندرت در تست نقاشي ظاهر مي شود. وقتي وجود يك خواهر يا برادر حسادت كودك را بر مي انگيزد و موجب اضطراب شديد مي شود با ترسيم نكردن او در نقاشي از خود دفاع مي كند. وقتي كودك يكي از خواهران يا برادران يا در نقاشي خود حذف مي كند نشان مي دهد كه كودك با او بدترين روابط را دارد و نمي تواند با وي همسان سازي كند. حذف همه رقيبان نشان دهنده اين است كه حسادت پرخاشگرانه همه خواهران و برادران را در بر مي گيرد و بنابراين هيچ يك از آنها را ترسيم نمي كند. اگر كودك نقاشي خانواده را به ترسيم والدين محدود كند به عبارت ديگر بدون كودك نقاشي كند، ناارزنده سازي رقيب مي تواند با تغييرشكل يا با قطع بخش هاي اصلي اندام وي مانند بازوها، پاها و چهره ها نشان داده مي شود. حالت افسردگي در نقاشي كودك خود را به شكل انتقاد از خود و ناارزنده سازي خويشتن و واكنش واپس گرا بروز مي كند و كودك خود را نامهربان ترين وبدبخت ترين مي داند. در شديدترين حالت افسردگي كودك خود را در نقاشي حذف مي كند اما نه حذف كامل. در حد خفيف تر حالت افسردگي، كودك خود را ناارزنده مي سازد.</a:t>
            </a:r>
            <a:endParaRPr lang="en-US" sz="1600" dirty="0">
              <a:solidFill>
                <a:prstClr val="black"/>
              </a:solidFill>
            </a:endParaRPr>
          </a:p>
          <a:p>
            <a:endParaRPr lang="en-US" dirty="0"/>
          </a:p>
        </p:txBody>
      </p:sp>
    </p:spTree>
    <p:extLst>
      <p:ext uri="{BB962C8B-B14F-4D97-AF65-F5344CB8AC3E}">
        <p14:creationId xmlns:p14="http://schemas.microsoft.com/office/powerpoint/2010/main" val="10434045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fa-IR" dirty="0"/>
              <a:t>اشاره به این مورد هم جالب است که پسران بیش از دختران بوسیله پرخاشگری آشکار پاسخ میدهند و همچنین تمایل دارند که رقبای خود را حذف کنند و خود را بصورت تک فرزند ترسیم کنند و یا حتی به ترسیم والدینی بپردازند که خواهان فرزندی نیستند. دختران بلعکس بیش از پسران واجد واکنش افسرده وار و واکنش </a:t>
            </a:r>
            <a:r>
              <a:rPr lang="fa-IR" dirty="0" smtClean="0"/>
              <a:t>واپس گرا </a:t>
            </a:r>
            <a:r>
              <a:rPr lang="fa-IR" dirty="0"/>
              <a:t>هستند و خود را کمتر به صورت تک فرزند مجسم می‌کنند. افزون بر این نقاشی‌های دختران از لحاظ تعداد اشخاص غنی‌تر از نقاشی‌های پسران است. مثلاً دختران غالباً مزین خواهر و برادر و </a:t>
            </a:r>
            <a:r>
              <a:rPr lang="fa-IR" dirty="0" smtClean="0"/>
              <a:t>پسرعمو </a:t>
            </a:r>
            <a:r>
              <a:rPr lang="fa-IR" dirty="0"/>
              <a:t>و دختر عمو و همچنین افرادی را به منزله دوستان ترسیم و نامگذاری می‌کنند در حالیکه چنین واکنشی به ندرت در پسران مشاهده می‌شود.</a:t>
            </a:r>
            <a:endParaRPr lang="en-US" dirty="0"/>
          </a:p>
        </p:txBody>
      </p:sp>
    </p:spTree>
    <p:extLst>
      <p:ext uri="{BB962C8B-B14F-4D97-AF65-F5344CB8AC3E}">
        <p14:creationId xmlns:p14="http://schemas.microsoft.com/office/powerpoint/2010/main" val="720777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solidFill>
                  <a:srgbClr val="FF0000"/>
                </a:solidFill>
              </a:rPr>
              <a:t>همسان </a:t>
            </a:r>
            <a:r>
              <a:rPr lang="fa-IR" b="1" dirty="0">
                <a:solidFill>
                  <a:srgbClr val="FF0000"/>
                </a:solidFill>
              </a:rPr>
              <a:t>سازیها</a:t>
            </a:r>
            <a:r>
              <a:rPr lang="fa-IR" b="1" dirty="0"/>
              <a:t/>
            </a:r>
            <a:br>
              <a:rPr lang="fa-IR" b="1" dirty="0"/>
            </a:br>
            <a:endParaRPr lang="en-US" dirty="0"/>
          </a:p>
        </p:txBody>
      </p:sp>
      <p:sp>
        <p:nvSpPr>
          <p:cNvPr id="3" name="Content Placeholder 2"/>
          <p:cNvSpPr>
            <a:spLocks noGrp="1"/>
          </p:cNvSpPr>
          <p:nvPr>
            <p:ph idx="1"/>
          </p:nvPr>
        </p:nvSpPr>
        <p:spPr>
          <a:xfrm>
            <a:off x="457200" y="1676400"/>
            <a:ext cx="8229600" cy="4525963"/>
          </a:xfrm>
        </p:spPr>
        <p:txBody>
          <a:bodyPr>
            <a:normAutofit fontScale="62500" lnSpcReduction="20000"/>
          </a:bodyPr>
          <a:lstStyle/>
          <a:p>
            <a:r>
              <a:rPr lang="fa-IR" dirty="0" smtClean="0"/>
              <a:t>از </a:t>
            </a:r>
            <a:r>
              <a:rPr lang="fa-IR" dirty="0"/>
              <a:t>کودک میخواهیم که همسان سازی خود را انتخاب کند. براساس چنین تقاضایی، ما مسلما” به هشیاری وی رجوع میکنیم و باید تأکید کنیم که در این سطح هشیاری، گرایشها فقط در صورتی بیان میشوند که شدیدا” سرکوفته نشده باشند، و درغیراینصورت سانسور من برای منع همسان سازی هایی که فرد باطنا” به آنها تمایل دارد، دخالت </a:t>
            </a:r>
            <a:r>
              <a:rPr lang="fa-IR" dirty="0" smtClean="0"/>
              <a:t>میکند.</a:t>
            </a:r>
          </a:p>
          <a:p>
            <a:r>
              <a:rPr lang="fa-IR" dirty="0" smtClean="0"/>
              <a:t>وقتی </a:t>
            </a:r>
            <a:r>
              <a:rPr lang="fa-IR" dirty="0"/>
              <a:t>کودک خود را در شرایط واقعی سن و جنس خود مجسم میکند و اظهار میدارد که میخواهم خودم باشم همسان سازی با واقعیت </a:t>
            </a:r>
            <a:r>
              <a:rPr lang="fa-IR" dirty="0" smtClean="0"/>
              <a:t>است.</a:t>
            </a:r>
          </a:p>
          <a:p>
            <a:r>
              <a:rPr lang="fa-IR" dirty="0" smtClean="0"/>
              <a:t>وقتی </a:t>
            </a:r>
            <a:r>
              <a:rPr lang="fa-IR" dirty="0"/>
              <a:t>فرد خودرا در اشخاصی که گرایشهای اقرارکردنی او را ارضاء میکنند فرافکنی میکند، همسان سازی میل یا گرایش </a:t>
            </a:r>
            <a:r>
              <a:rPr lang="fa-IR" dirty="0" smtClean="0"/>
              <a:t>است.</a:t>
            </a:r>
          </a:p>
          <a:p>
            <a:r>
              <a:rPr lang="fa-IR" dirty="0" smtClean="0"/>
              <a:t>وقتی </a:t>
            </a:r>
            <a:r>
              <a:rPr lang="fa-IR" dirty="0"/>
              <a:t>کودک با شخصی که فرد شرور در نقاشی را تنبیه میکند همسان سازی میکند، همسان سازی دفاعی یا همسان سازی با فرامن مطرح است</a:t>
            </a:r>
          </a:p>
          <a:p>
            <a:endParaRPr lang="en-US" dirty="0"/>
          </a:p>
        </p:txBody>
      </p:sp>
    </p:spTree>
    <p:extLst>
      <p:ext uri="{BB962C8B-B14F-4D97-AF65-F5344CB8AC3E}">
        <p14:creationId xmlns:p14="http://schemas.microsoft.com/office/powerpoint/2010/main" val="8281164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solidFill>
                  <a:srgbClr val="FF0000"/>
                </a:solidFill>
                <a:cs typeface="B Nazanin" panose="00000400000000000000" pitchFamily="2" charset="-78"/>
              </a:rPr>
              <a:t>عینی و غیرعینی</a:t>
            </a:r>
            <a:br>
              <a:rPr lang="fa-IR" b="1" dirty="0">
                <a:solidFill>
                  <a:srgbClr val="FF0000"/>
                </a:solidFill>
                <a:cs typeface="B Nazanin" panose="00000400000000000000" pitchFamily="2" charset="-78"/>
              </a:rPr>
            </a:br>
            <a:endParaRPr lang="en-US"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fontScale="70000" lnSpcReduction="20000"/>
          </a:bodyPr>
          <a:lstStyle/>
          <a:p>
            <a:r>
              <a:rPr lang="fa-IR" b="1" dirty="0" smtClean="0">
                <a:solidFill>
                  <a:srgbClr val="FF0000"/>
                </a:solidFill>
              </a:rPr>
              <a:t>خانواده </a:t>
            </a:r>
            <a:r>
              <a:rPr lang="fa-IR" b="1" dirty="0">
                <a:solidFill>
                  <a:srgbClr val="FF0000"/>
                </a:solidFill>
              </a:rPr>
              <a:t>واقعی:</a:t>
            </a:r>
          </a:p>
          <a:p>
            <a:r>
              <a:rPr lang="fa-IR" dirty="0"/>
              <a:t>وقتی یک کودک علی رغم دستور العملی که به او داده شده عینیت خانواده ی خود را محترم میشمارد و اعضای آن را به صورت سلسله مراتبی با در نظر گرفتن سن، جنس و موقعیت آنها ترسیم میکند، نشان دهنده ی سلطه ی اصل واقعیت بر اصل لذت است.</a:t>
            </a:r>
            <a:br>
              <a:rPr lang="fa-IR" dirty="0"/>
            </a:br>
            <a:r>
              <a:rPr lang="fa-IR" dirty="0">
                <a:solidFill>
                  <a:srgbClr val="FF0000"/>
                </a:solidFill>
              </a:rPr>
              <a:t>خانواده ی تخیلی: </a:t>
            </a:r>
            <a:endParaRPr lang="fa-IR" dirty="0" smtClean="0">
              <a:solidFill>
                <a:srgbClr val="FF0000"/>
              </a:solidFill>
            </a:endParaRPr>
          </a:p>
          <a:p>
            <a:r>
              <a:rPr lang="fa-IR" dirty="0" smtClean="0"/>
              <a:t>دراین </a:t>
            </a:r>
            <a:r>
              <a:rPr lang="fa-IR" dirty="0"/>
              <a:t>موارد که جنبه ی غیرعینی یا فاعلی بر جنبه ی عینی غلبه دارد بایستی از روش تفسیری سود جست. دراین موارد باید درنظر گرفت که اعضای خانواده ی تخیلی وجود واقعی ندارند و به منزله ی تجسم تمایلات عاطفی کودک یا کنشهای شخصیت وی هستند.</a:t>
            </a:r>
          </a:p>
          <a:p>
            <a:endParaRPr lang="en-US" dirty="0"/>
          </a:p>
        </p:txBody>
      </p:sp>
    </p:spTree>
    <p:extLst>
      <p:ext uri="{BB962C8B-B14F-4D97-AF65-F5344CB8AC3E}">
        <p14:creationId xmlns:p14="http://schemas.microsoft.com/office/powerpoint/2010/main" val="39251027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20000"/>
          </a:bodyPr>
          <a:lstStyle/>
          <a:p>
            <a:pPr marL="0" indent="0">
              <a:buNone/>
            </a:pPr>
            <a:r>
              <a:rPr lang="fa-IR" b="1" u="sng" dirty="0">
                <a:cs typeface="B Nazanin" pitchFamily="2" charset="-78"/>
              </a:rPr>
              <a:t>خطوط موازی </a:t>
            </a:r>
            <a:r>
              <a:rPr lang="fa-IR" b="1" dirty="0">
                <a:cs typeface="B Nazanin" pitchFamily="2" charset="-78"/>
              </a:rPr>
              <a:t>،  </a:t>
            </a:r>
            <a:endParaRPr lang="en-US" b="1" dirty="0" smtClean="0">
              <a:cs typeface="B Nazanin" pitchFamily="2" charset="-78"/>
            </a:endParaRPr>
          </a:p>
          <a:p>
            <a:pPr marL="0" indent="0">
              <a:buNone/>
            </a:pPr>
            <a:r>
              <a:rPr lang="fa-IR" b="1" dirty="0" smtClean="0">
                <a:cs typeface="B Nazanin" pitchFamily="2" charset="-78"/>
              </a:rPr>
              <a:t>سایه </a:t>
            </a:r>
            <a:r>
              <a:rPr lang="fa-IR" b="1" dirty="0">
                <a:cs typeface="B Nazanin" pitchFamily="2" charset="-78"/>
              </a:rPr>
              <a:t>ها و چهار خانه ها در افراد مضطرب دیده می شوند . </a:t>
            </a:r>
            <a:endParaRPr lang="en-US" b="1" dirty="0" smtClean="0">
              <a:cs typeface="B Nazanin" pitchFamily="2" charset="-78"/>
            </a:endParaRPr>
          </a:p>
          <a:p>
            <a:pPr marL="0" indent="0">
              <a:buNone/>
            </a:pPr>
            <a:r>
              <a:rPr lang="fa-IR" b="1" dirty="0" smtClean="0">
                <a:cs typeface="B Nazanin" pitchFamily="2" charset="-78"/>
              </a:rPr>
              <a:t>سایه </a:t>
            </a:r>
            <a:r>
              <a:rPr lang="fa-IR" b="1" dirty="0">
                <a:cs typeface="B Nazanin" pitchFamily="2" charset="-78"/>
              </a:rPr>
              <a:t>ها و رنگ های خاکستری نشانه افسردگی </a:t>
            </a:r>
            <a:r>
              <a:rPr lang="fa-IR" b="1" dirty="0" smtClean="0">
                <a:cs typeface="B Nazanin" pitchFamily="2" charset="-78"/>
              </a:rPr>
              <a:t>می باشند .</a:t>
            </a:r>
          </a:p>
          <a:p>
            <a:pPr marL="0" indent="0">
              <a:buNone/>
            </a:pPr>
            <a:endParaRPr lang="fa-IR" b="1" dirty="0">
              <a:cs typeface="B Nazanin" pitchFamily="2" charset="-78"/>
            </a:endParaRPr>
          </a:p>
          <a:p>
            <a:pPr marL="0" indent="0">
              <a:buNone/>
            </a:pPr>
            <a:r>
              <a:rPr lang="fa-IR" b="1" u="sng" dirty="0" smtClean="0">
                <a:cs typeface="B Nazanin" pitchFamily="2" charset="-78"/>
              </a:rPr>
              <a:t>خطوط </a:t>
            </a:r>
            <a:r>
              <a:rPr lang="fa-IR" b="1" u="sng" dirty="0">
                <a:cs typeface="B Nazanin" pitchFamily="2" charset="-78"/>
              </a:rPr>
              <a:t>شکسته و زاویه دار </a:t>
            </a:r>
            <a:endParaRPr lang="en-US" b="1" u="sng" dirty="0" smtClean="0">
              <a:cs typeface="B Nazanin" pitchFamily="2" charset="-78"/>
            </a:endParaRPr>
          </a:p>
          <a:p>
            <a:pPr marL="0" indent="0">
              <a:buNone/>
            </a:pPr>
            <a:r>
              <a:rPr lang="fa-IR" b="1" dirty="0" smtClean="0">
                <a:cs typeface="B Nazanin" pitchFamily="2" charset="-78"/>
              </a:rPr>
              <a:t>مشخص </a:t>
            </a:r>
            <a:r>
              <a:rPr lang="fa-IR" b="1" dirty="0">
                <a:cs typeface="B Nazanin" pitchFamily="2" charset="-78"/>
              </a:rPr>
              <a:t>کننده چابکی ، خشم ، نا آرامی ،مردانگی  و نیرومندی می باشد . </a:t>
            </a:r>
            <a:endParaRPr lang="en-US" b="1" dirty="0" smtClean="0">
              <a:cs typeface="B Nazanin" pitchFamily="2" charset="-78"/>
            </a:endParaRPr>
          </a:p>
          <a:p>
            <a:pPr marL="0" indent="0">
              <a:buNone/>
            </a:pPr>
            <a:r>
              <a:rPr lang="fa-IR" b="1" dirty="0" smtClean="0">
                <a:cs typeface="B Nazanin" pitchFamily="2" charset="-78"/>
              </a:rPr>
              <a:t>در </a:t>
            </a:r>
            <a:r>
              <a:rPr lang="fa-IR" b="1" dirty="0">
                <a:cs typeface="B Nazanin" pitchFamily="2" charset="-78"/>
              </a:rPr>
              <a:t>حالی که خطوط انحنادار بیانگر ملایمت ، مسالمت ، تبعیت جویی ، زنانگی ، خوددوستداری و نرمش می باشد</a:t>
            </a:r>
            <a:r>
              <a:rPr lang="fa-IR" b="1" dirty="0" smtClean="0">
                <a:cs typeface="B Nazanin" pitchFamily="2" charset="-78"/>
              </a:rPr>
              <a:t>.</a:t>
            </a:r>
            <a:endParaRPr lang="fa-IR" b="1" dirty="0">
              <a:cs typeface="B Nazanin" pitchFamily="2" charset="-78"/>
            </a:endParaRPr>
          </a:p>
        </p:txBody>
      </p:sp>
    </p:spTree>
    <p:extLst>
      <p:ext uri="{BB962C8B-B14F-4D97-AF65-F5344CB8AC3E}">
        <p14:creationId xmlns:p14="http://schemas.microsoft.com/office/powerpoint/2010/main" val="227416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62500" lnSpcReduction="20000"/>
          </a:bodyPr>
          <a:lstStyle/>
          <a:p>
            <a:pPr marL="0" indent="0">
              <a:buNone/>
            </a:pPr>
            <a:r>
              <a:rPr lang="fa-IR" sz="2800" b="1" u="sng" dirty="0" smtClean="0">
                <a:solidFill>
                  <a:srgbClr val="C00000"/>
                </a:solidFill>
                <a:cs typeface="B Nazanin" pitchFamily="2" charset="-78"/>
              </a:rPr>
              <a:t>خطوط </a:t>
            </a:r>
            <a:r>
              <a:rPr lang="fa-IR" sz="2800" b="1" u="sng" dirty="0">
                <a:solidFill>
                  <a:srgbClr val="C00000"/>
                </a:solidFill>
                <a:cs typeface="B Nazanin" pitchFamily="2" charset="-78"/>
              </a:rPr>
              <a:t>راست ، </a:t>
            </a:r>
            <a:endParaRPr lang="en-US" sz="2800" b="1" u="sng" dirty="0" smtClean="0">
              <a:solidFill>
                <a:srgbClr val="C00000"/>
              </a:solidFill>
              <a:cs typeface="B Nazanin" pitchFamily="2" charset="-78"/>
            </a:endParaRPr>
          </a:p>
          <a:p>
            <a:pPr marL="0" indent="0">
              <a:buNone/>
            </a:pPr>
            <a:r>
              <a:rPr lang="fa-IR" sz="2800" b="1" dirty="0" smtClean="0">
                <a:cs typeface="B Nazanin" pitchFamily="2" charset="-78"/>
              </a:rPr>
              <a:t>آرامش </a:t>
            </a:r>
            <a:r>
              <a:rPr lang="fa-IR" sz="2800" b="1" dirty="0">
                <a:cs typeface="B Nazanin" pitchFamily="2" charset="-78"/>
              </a:rPr>
              <a:t>، وقار و انعطاف پذیری را نشان می دهند</a:t>
            </a:r>
            <a:r>
              <a:rPr lang="fa-IR" sz="2800" b="1" dirty="0" smtClean="0">
                <a:cs typeface="B Nazanin" pitchFamily="2" charset="-78"/>
              </a:rPr>
              <a:t>.</a:t>
            </a:r>
          </a:p>
          <a:p>
            <a:pPr marL="0" indent="0">
              <a:buNone/>
            </a:pPr>
            <a:endParaRPr lang="fa-IR" sz="2800" b="1" dirty="0">
              <a:cs typeface="B Nazanin" pitchFamily="2" charset="-78"/>
            </a:endParaRPr>
          </a:p>
          <a:p>
            <a:r>
              <a:rPr lang="fa-IR" sz="2900" b="1" u="sng" dirty="0">
                <a:solidFill>
                  <a:srgbClr val="C00000"/>
                </a:solidFill>
              </a:rPr>
              <a:t>خطوط سرازیر ، </a:t>
            </a:r>
            <a:endParaRPr lang="en-US" sz="2900" b="1" u="sng" dirty="0">
              <a:solidFill>
                <a:srgbClr val="C00000"/>
              </a:solidFill>
            </a:endParaRPr>
          </a:p>
          <a:p>
            <a:pPr marL="0" indent="0">
              <a:buNone/>
            </a:pPr>
            <a:r>
              <a:rPr lang="fa-IR" sz="2800" b="1" dirty="0" smtClean="0">
                <a:cs typeface="B Nazanin" pitchFamily="2" charset="-78"/>
              </a:rPr>
              <a:t>نشان </a:t>
            </a:r>
            <a:r>
              <a:rPr lang="fa-IR" sz="2800" b="1" dirty="0">
                <a:cs typeface="B Nazanin" pitchFamily="2" charset="-78"/>
              </a:rPr>
              <a:t>دهنده بدبینی ، افسردگی ، خستگی و مرگ </a:t>
            </a:r>
            <a:r>
              <a:rPr lang="fa-IR" sz="2800" b="1" dirty="0" smtClean="0">
                <a:cs typeface="B Nazanin" pitchFamily="2" charset="-78"/>
              </a:rPr>
              <a:t>می </a:t>
            </a:r>
            <a:r>
              <a:rPr lang="fa-IR" sz="2800" b="1" dirty="0">
                <a:cs typeface="B Nazanin" pitchFamily="2" charset="-78"/>
              </a:rPr>
              <a:t>باشد </a:t>
            </a:r>
            <a:r>
              <a:rPr lang="fa-IR" sz="2800" b="1" dirty="0" smtClean="0">
                <a:cs typeface="B Nazanin" pitchFamily="2" charset="-78"/>
              </a:rPr>
              <a:t>.</a:t>
            </a:r>
          </a:p>
          <a:p>
            <a:pPr marL="0" indent="0">
              <a:buNone/>
            </a:pPr>
            <a:endParaRPr lang="fa-IR" sz="2800" b="1" dirty="0">
              <a:cs typeface="B Nazanin" pitchFamily="2" charset="-78"/>
            </a:endParaRPr>
          </a:p>
          <a:p>
            <a:r>
              <a:rPr lang="fa-IR" sz="2900" b="1" u="sng" dirty="0">
                <a:solidFill>
                  <a:srgbClr val="C00000"/>
                </a:solidFill>
              </a:rPr>
              <a:t>خطوط سربالا ، </a:t>
            </a:r>
            <a:endParaRPr lang="en-US" sz="2900" b="1" u="sng" dirty="0">
              <a:solidFill>
                <a:srgbClr val="C00000"/>
              </a:solidFill>
            </a:endParaRPr>
          </a:p>
          <a:p>
            <a:pPr marL="0" indent="0">
              <a:buNone/>
            </a:pPr>
            <a:r>
              <a:rPr lang="fa-IR" sz="2800" b="1" dirty="0" smtClean="0">
                <a:cs typeface="B Nazanin" pitchFamily="2" charset="-78"/>
              </a:rPr>
              <a:t>بیانگر </a:t>
            </a:r>
            <a:r>
              <a:rPr lang="fa-IR" sz="2800" b="1" dirty="0">
                <a:cs typeface="B Nazanin" pitchFamily="2" charset="-78"/>
              </a:rPr>
              <a:t>شادی ، زندگی و انفجار احساسات حاد می باشد. </a:t>
            </a:r>
            <a:endParaRPr lang="en-US" sz="2800" b="1" dirty="0" smtClean="0">
              <a:cs typeface="B Nazanin" pitchFamily="2" charset="-78"/>
            </a:endParaRPr>
          </a:p>
          <a:p>
            <a:pPr marL="0" indent="0">
              <a:buNone/>
            </a:pPr>
            <a:endParaRPr lang="fa-IR" sz="2800" b="1" dirty="0">
              <a:cs typeface="B Nazanin" pitchFamily="2" charset="-78"/>
            </a:endParaRPr>
          </a:p>
          <a:p>
            <a:r>
              <a:rPr lang="fa-IR" sz="2900" b="1" u="sng" dirty="0">
                <a:solidFill>
                  <a:srgbClr val="C00000"/>
                </a:solidFill>
              </a:rPr>
              <a:t>خطوط عمودی مرکزی ، </a:t>
            </a:r>
            <a:endParaRPr lang="en-US" sz="2900" b="1" u="sng" dirty="0">
              <a:solidFill>
                <a:srgbClr val="C00000"/>
              </a:solidFill>
            </a:endParaRPr>
          </a:p>
          <a:p>
            <a:pPr marL="0" indent="0">
              <a:buNone/>
            </a:pPr>
            <a:r>
              <a:rPr lang="fa-IR" sz="2800" b="1" dirty="0" smtClean="0">
                <a:cs typeface="B Nazanin" pitchFamily="2" charset="-78"/>
              </a:rPr>
              <a:t>مبین کوشش آزمودنی به  منظور حفظ یک تعادل عاطفی ناپایدار است در حالی که </a:t>
            </a:r>
            <a:r>
              <a:rPr lang="fa-IR" sz="2800" b="1" u="sng" dirty="0" smtClean="0">
                <a:cs typeface="B Nazanin" pitchFamily="2" charset="-78"/>
              </a:rPr>
              <a:t>تاکید بر خط افقی </a:t>
            </a:r>
            <a:r>
              <a:rPr lang="fa-IR" sz="2800" b="1" dirty="0" smtClean="0">
                <a:cs typeface="B Nazanin" pitchFamily="2" charset="-78"/>
              </a:rPr>
              <a:t>، شدت نیازهای ارتباطی را نشان می دهد.</a:t>
            </a:r>
          </a:p>
          <a:p>
            <a:pPr marL="0" indent="0">
              <a:buNone/>
            </a:pPr>
            <a:endParaRPr lang="fa-IR" sz="2800" b="1" dirty="0" smtClean="0">
              <a:cs typeface="B Nazanin" pitchFamily="2" charset="-78"/>
            </a:endParaRPr>
          </a:p>
          <a:p>
            <a:pPr marL="0" indent="0">
              <a:buNone/>
            </a:pPr>
            <a:endParaRPr lang="fa-IR" sz="2800" b="1" dirty="0">
              <a:cs typeface="B Nazanin" pitchFamily="2" charset="-78"/>
            </a:endParaRPr>
          </a:p>
        </p:txBody>
      </p:sp>
    </p:spTree>
    <p:extLst>
      <p:ext uri="{BB962C8B-B14F-4D97-AF65-F5344CB8AC3E}">
        <p14:creationId xmlns:p14="http://schemas.microsoft.com/office/powerpoint/2010/main" val="93750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p:cTn id="63"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endParaRPr lang="fa-IR" b="1" dirty="0" smtClean="0">
              <a:cs typeface="B Nazanin" pitchFamily="2" charset="-78"/>
            </a:endParaRPr>
          </a:p>
          <a:p>
            <a:pPr marL="0" indent="0">
              <a:buNone/>
            </a:pPr>
            <a:r>
              <a:rPr lang="fa-IR" b="1" dirty="0" smtClean="0">
                <a:cs typeface="B Nazanin" pitchFamily="2" charset="-78"/>
              </a:rPr>
              <a:t>خط </a:t>
            </a:r>
            <a:r>
              <a:rPr lang="fa-IR" b="1" dirty="0">
                <a:cs typeface="B Nazanin" pitchFamily="2" charset="-78"/>
              </a:rPr>
              <a:t>خطی کردن و پاک کردن های مکرر معرف نامصمم بودن ، نارضایتی از خود و احساس حقارت می باشد . </a:t>
            </a:r>
            <a:endParaRPr lang="en-US" b="1" dirty="0" smtClean="0">
              <a:cs typeface="B Nazanin" pitchFamily="2" charset="-78"/>
            </a:endParaRPr>
          </a:p>
          <a:p>
            <a:pPr marL="0" indent="0">
              <a:buNone/>
            </a:pPr>
            <a:r>
              <a:rPr lang="fa-IR" b="1" dirty="0" smtClean="0">
                <a:cs typeface="B Nazanin" pitchFamily="2" charset="-78"/>
              </a:rPr>
              <a:t>لکه </a:t>
            </a:r>
            <a:r>
              <a:rPr lang="fa-IR" b="1" dirty="0">
                <a:cs typeface="B Nazanin" pitchFamily="2" charset="-78"/>
              </a:rPr>
              <a:t>ها و سیاه کردن ها احساس گنهکاری را نشان می دهند. </a:t>
            </a:r>
            <a:endParaRPr lang="en-US" b="1" dirty="0" smtClean="0">
              <a:cs typeface="B Nazanin" pitchFamily="2" charset="-78"/>
            </a:endParaRPr>
          </a:p>
          <a:p>
            <a:pPr marL="0" indent="0">
              <a:buNone/>
            </a:pPr>
            <a:r>
              <a:rPr lang="fa-IR" b="1" dirty="0" smtClean="0">
                <a:cs typeface="B Nazanin" pitchFamily="2" charset="-78"/>
              </a:rPr>
              <a:t>اگر </a:t>
            </a:r>
            <a:r>
              <a:rPr lang="fa-IR" b="1" dirty="0">
                <a:cs typeface="B Nazanin" pitchFamily="2" charset="-78"/>
              </a:rPr>
              <a:t>نقاشی کثیف و درهم ریخته باشد ، معمولا با کودکی سر وکار داریم که در مرحله مقعدی تثبیت شده است.</a:t>
            </a:r>
            <a:endParaRPr lang="en-US" b="1" dirty="0">
              <a:cs typeface="B Nazanin" pitchFamily="2" charset="-78"/>
            </a:endParaRPr>
          </a:p>
          <a:p>
            <a:pPr marL="0" indent="0">
              <a:buNone/>
            </a:pPr>
            <a:endParaRPr lang="en-US" dirty="0"/>
          </a:p>
        </p:txBody>
      </p:sp>
    </p:spTree>
    <p:extLst>
      <p:ext uri="{BB962C8B-B14F-4D97-AF65-F5344CB8AC3E}">
        <p14:creationId xmlns:p14="http://schemas.microsoft.com/office/powerpoint/2010/main" val="209289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447800"/>
          </a:xfrm>
        </p:spPr>
        <p:txBody>
          <a:bodyPr>
            <a:noAutofit/>
          </a:bodyPr>
          <a:lstStyle/>
          <a:p>
            <a:r>
              <a:rPr lang="fa-IR" sz="2000" b="1" dirty="0" smtClean="0">
                <a:cs typeface="B Nazanin" pitchFamily="2" charset="-78"/>
              </a:rPr>
              <a:t>5 </a:t>
            </a:r>
            <a:r>
              <a:rPr lang="fa-IR" sz="2000" b="1" dirty="0">
                <a:cs typeface="B Nazanin" pitchFamily="2" charset="-78"/>
              </a:rPr>
              <a:t>) پژوهش های متعددی نشان دادند ، </a:t>
            </a:r>
            <a:r>
              <a:rPr lang="fa-IR" sz="2400" b="1" u="sng" dirty="0">
                <a:solidFill>
                  <a:srgbClr val="FF0000"/>
                </a:solidFill>
                <a:cs typeface="B Nazanin" pitchFamily="2" charset="-78"/>
              </a:rPr>
              <a:t>نوع رنگی که کودکان انتخاب می کنند </a:t>
            </a:r>
            <a:r>
              <a:rPr lang="fa-IR" sz="2000" b="1" dirty="0">
                <a:cs typeface="B Nazanin" pitchFamily="2" charset="-78"/>
              </a:rPr>
              <a:t>نه تنها در رفتار آنها نقش  دارد ، بلکه بیانگر بسیاری از ویژگی های شخصیتی آنها می باشد</a:t>
            </a:r>
            <a:endParaRPr lang="en-US" sz="2000" b="1" dirty="0">
              <a:cs typeface="B Nazanin" pitchFamily="2" charset="-78"/>
            </a:endParaRPr>
          </a:p>
        </p:txBody>
      </p:sp>
      <p:sp>
        <p:nvSpPr>
          <p:cNvPr id="3" name="Content Placeholder 2"/>
          <p:cNvSpPr>
            <a:spLocks noGrp="1"/>
          </p:cNvSpPr>
          <p:nvPr>
            <p:ph idx="1"/>
          </p:nvPr>
        </p:nvSpPr>
        <p:spPr>
          <a:xfrm>
            <a:off x="152400" y="1524000"/>
            <a:ext cx="8839200" cy="5105400"/>
          </a:xfrm>
          <a:blipFill>
            <a:blip r:embed="rId2"/>
            <a:stretch>
              <a:fillRect/>
            </a:stretch>
          </a:blipFill>
        </p:spPr>
        <p:txBody>
          <a:bodyPr/>
          <a:lstStyle/>
          <a:p>
            <a:r>
              <a:rPr lang="fa-IR" dirty="0" smtClean="0"/>
              <a:t>.</a:t>
            </a:r>
            <a:endParaRPr lang="en-US" dirty="0"/>
          </a:p>
        </p:txBody>
      </p:sp>
    </p:spTree>
    <p:extLst>
      <p:ext uri="{BB962C8B-B14F-4D97-AF65-F5344CB8AC3E}">
        <p14:creationId xmlns:p14="http://schemas.microsoft.com/office/powerpoint/2010/main" val="149929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pPr marL="0" indent="0">
              <a:buNone/>
            </a:pPr>
            <a:r>
              <a:rPr lang="fa-IR" b="1" dirty="0" smtClean="0">
                <a:cs typeface="B Nazanin" pitchFamily="2" charset="-78"/>
              </a:rPr>
              <a:t>مثلا پژوهش های مختلف نشان داد ( دادستان ، 1383) قرار دادن آزمودنی ها در </a:t>
            </a:r>
            <a:r>
              <a:rPr lang="fa-IR" b="1" dirty="0" smtClean="0">
                <a:solidFill>
                  <a:srgbClr val="FF0000"/>
                </a:solidFill>
                <a:cs typeface="B Nazanin" pitchFamily="2" charset="-78"/>
              </a:rPr>
              <a:t>محوطه ای به رنگ قرمز تند ، موجب تسریع ضربان قلب ، تنفس و افزایش فشار خون می شود</a:t>
            </a:r>
            <a:r>
              <a:rPr lang="fa-IR" b="1" dirty="0" smtClean="0">
                <a:cs typeface="B Nazanin" pitchFamily="2" charset="-78"/>
              </a:rPr>
              <a:t>. </a:t>
            </a:r>
            <a:endParaRPr lang="en-US" b="1" dirty="0" smtClean="0">
              <a:cs typeface="B Nazanin" pitchFamily="2" charset="-78"/>
            </a:endParaRPr>
          </a:p>
          <a:p>
            <a:pPr marL="0" indent="0">
              <a:buNone/>
            </a:pPr>
            <a:r>
              <a:rPr lang="fa-IR" b="1" dirty="0" smtClean="0">
                <a:cs typeface="B Nazanin" pitchFamily="2" charset="-78"/>
              </a:rPr>
              <a:t>به عبارت دیگر ، رنگ قرمز تاثیر برانگیزاننده ای بر سیستم عصبی دارد و بالعکس.</a:t>
            </a:r>
          </a:p>
          <a:p>
            <a:pPr marL="0" indent="0">
              <a:buNone/>
            </a:pPr>
            <a:r>
              <a:rPr lang="fa-IR" b="1" dirty="0" smtClean="0">
                <a:cs typeface="B Nazanin" pitchFamily="2" charset="-78"/>
              </a:rPr>
              <a:t>انجام همین </a:t>
            </a:r>
            <a:r>
              <a:rPr lang="fa-IR" b="1" dirty="0" smtClean="0">
                <a:solidFill>
                  <a:schemeClr val="accent1"/>
                </a:solidFill>
                <a:cs typeface="B Nazanin" pitchFamily="2" charset="-78"/>
              </a:rPr>
              <a:t>آزمایش با رنگ آبی به تقلیل تنش و کند شدن ضربان قلب و تنفس انجامیده است. </a:t>
            </a:r>
            <a:endParaRPr lang="en-US" b="1" dirty="0" smtClean="0">
              <a:solidFill>
                <a:schemeClr val="accent1"/>
              </a:solidFill>
              <a:cs typeface="B Nazanin" pitchFamily="2" charset="-78"/>
            </a:endParaRPr>
          </a:p>
          <a:p>
            <a:pPr marL="0" indent="0">
              <a:buNone/>
            </a:pPr>
            <a:r>
              <a:rPr lang="fa-IR" b="1" dirty="0" smtClean="0">
                <a:cs typeface="B Nazanin" pitchFamily="2" charset="-78"/>
              </a:rPr>
              <a:t>به طور کلی آبی دارای اثری آرام بخش می باشد.</a:t>
            </a:r>
            <a:endParaRPr lang="en-US" b="1" dirty="0">
              <a:cs typeface="B Nazanin" pitchFamily="2" charset="-78"/>
            </a:endParaRPr>
          </a:p>
        </p:txBody>
      </p:sp>
    </p:spTree>
    <p:extLst>
      <p:ext uri="{BB962C8B-B14F-4D97-AF65-F5344CB8AC3E}">
        <p14:creationId xmlns:p14="http://schemas.microsoft.com/office/powerpoint/2010/main" val="2817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fa-IR" sz="4000" b="1" dirty="0">
                <a:solidFill>
                  <a:srgbClr val="FF0000"/>
                </a:solidFill>
                <a:cs typeface="B Nazanin" panose="00000400000000000000" pitchFamily="2" charset="-78"/>
              </a:rPr>
              <a:t>اهمیت نقاشی در تعلیم و تربیت کودک</a:t>
            </a:r>
            <a:r>
              <a:rPr lang="fa-IR" sz="4000" dirty="0">
                <a:solidFill>
                  <a:srgbClr val="FF0000"/>
                </a:solidFill>
                <a:cs typeface="B Nazanin" panose="00000400000000000000" pitchFamily="2" charset="-78"/>
              </a:rPr>
              <a:t/>
            </a:r>
            <a:br>
              <a:rPr lang="fa-IR" sz="4000" dirty="0">
                <a:solidFill>
                  <a:srgbClr val="FF0000"/>
                </a:solidFill>
                <a:cs typeface="B Nazanin" panose="00000400000000000000" pitchFamily="2" charset="-78"/>
              </a:rPr>
            </a:br>
            <a:endParaRPr lang="en-US"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fontScale="62500" lnSpcReduction="20000"/>
          </a:bodyPr>
          <a:lstStyle/>
          <a:p>
            <a:r>
              <a:rPr lang="fa-IR" dirty="0" smtClean="0"/>
              <a:t>هنر </a:t>
            </a:r>
            <a:r>
              <a:rPr lang="fa-IR" dirty="0"/>
              <a:t>نقاشی با توجه به زبان تصویری و تجسمی خود، کارایی‌های بسیاری در امر تعلیم و تربیت دارد که برخی از آنها بدین شرح است:</a:t>
            </a:r>
          </a:p>
          <a:p>
            <a:r>
              <a:rPr lang="fa-IR" dirty="0"/>
              <a:t>- کودک از طریق فعالیت نقاشی به شناخت خود و جهان نائل می‌شود.</a:t>
            </a:r>
          </a:p>
          <a:p>
            <a:r>
              <a:rPr lang="fa-IR" dirty="0"/>
              <a:t>- کشیدن نقاشی منجر به پرورش تخیل کودک می‌شود.</a:t>
            </a:r>
          </a:p>
          <a:p>
            <a:r>
              <a:rPr lang="fa-IR" dirty="0"/>
              <a:t>- از دیگر ویژگی‌های نقاشی، قابلیت آن در انتقال دانش‌های کودک است.</a:t>
            </a:r>
          </a:p>
          <a:p>
            <a:r>
              <a:rPr lang="fa-IR" dirty="0"/>
              <a:t>- ایجاد سرگرمی سالم و لذت بخشیدن به کودک از دیگر آثار این هنر است.</a:t>
            </a:r>
          </a:p>
          <a:p>
            <a:r>
              <a:rPr lang="fa-IR" dirty="0"/>
              <a:t>- شناخت محیط و فضای زندگی از دیگر کارکردهای مهم نقاشی است که کودک آن را به دست می‌آورد.</a:t>
            </a:r>
          </a:p>
          <a:p>
            <a:r>
              <a:rPr lang="fa-IR" dirty="0"/>
              <a:t>- آموزش نقاشی به کودکان، یادگیری اندازه، شکل، طرح ها و الگوها را برای آن ها امکان پذیر می کند و تاثیر مثبتی در درک بهتر مفاهیم درسی در سال های مدرسه دارد.</a:t>
            </a:r>
          </a:p>
          <a:p>
            <a:endParaRPr lang="en-US" dirty="0"/>
          </a:p>
        </p:txBody>
      </p:sp>
    </p:spTree>
    <p:extLst>
      <p:ext uri="{BB962C8B-B14F-4D97-AF65-F5344CB8AC3E}">
        <p14:creationId xmlns:p14="http://schemas.microsoft.com/office/powerpoint/2010/main" val="18606243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82" y="0"/>
            <a:ext cx="9067800" cy="6858000"/>
          </a:xfrm>
          <a:blipFill>
            <a:blip r:embed="rId2"/>
            <a:stretch>
              <a:fillRect/>
            </a:stretch>
          </a:blipFill>
        </p:spPr>
        <p:txBody>
          <a:bodyPr/>
          <a:lstStyle/>
          <a:p>
            <a:pPr marL="0" indent="0" algn="ctr">
              <a:buNone/>
            </a:pPr>
            <a:r>
              <a:rPr lang="fa-IR" b="1" dirty="0">
                <a:cs typeface="B Nazanin" pitchFamily="2" charset="-78"/>
              </a:rPr>
              <a:t>هر رنگ دارای یک محتوای عاطفی و هیجانی است که در زیر سعی شده ، حالت های عاطفی و هیجانی برخی از رنگ ها به اختصار توضیح داده شود.</a:t>
            </a:r>
            <a:endParaRPr lang="en-US" b="1" dirty="0">
              <a:cs typeface="B Nazanin" pitchFamily="2" charset="-78"/>
            </a:endParaRPr>
          </a:p>
        </p:txBody>
      </p:sp>
    </p:spTree>
    <p:extLst>
      <p:ext uri="{BB962C8B-B14F-4D97-AF65-F5344CB8AC3E}">
        <p14:creationId xmlns:p14="http://schemas.microsoft.com/office/powerpoint/2010/main" val="84605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1156421">
            <a:off x="254613" y="820029"/>
            <a:ext cx="8375308" cy="5681141"/>
          </a:xfrm>
        </p:spPr>
        <p:txBody>
          <a:bodyPr>
            <a:normAutofit/>
          </a:bodyPr>
          <a:lstStyle/>
          <a:p>
            <a:pPr marL="0" indent="0" algn="r">
              <a:buNone/>
            </a:pPr>
            <a:r>
              <a:rPr lang="fa-IR" b="1" dirty="0">
                <a:solidFill>
                  <a:srgbClr val="FF0000"/>
                </a:solidFill>
                <a:effectLst>
                  <a:outerShdw blurRad="38100" dist="38100" dir="2700000" algn="tl">
                    <a:srgbClr val="000000">
                      <a:alpha val="43137"/>
                    </a:srgbClr>
                  </a:outerShdw>
                </a:effectLst>
              </a:rPr>
              <a:t>رنگ قرمز : </a:t>
            </a:r>
            <a:r>
              <a:rPr lang="fa-IR" b="1" dirty="0">
                <a:solidFill>
                  <a:srgbClr val="002060"/>
                </a:solidFill>
              </a:rPr>
              <a:t>این رنگ از یک سو معرف نیرومندی تمایلات و غرایز است و از سوی </a:t>
            </a:r>
            <a:r>
              <a:rPr lang="fa-IR" b="1" dirty="0" smtClean="0">
                <a:solidFill>
                  <a:srgbClr val="002060"/>
                </a:solidFill>
              </a:rPr>
              <a:t>دیگرخشم </a:t>
            </a:r>
            <a:r>
              <a:rPr lang="fa-IR" b="1" dirty="0">
                <a:solidFill>
                  <a:srgbClr val="002060"/>
                </a:solidFill>
              </a:rPr>
              <a:t>و پرخاشگری را نشان می دهد.افراط در استفاده از این رنگ به معنای تحریک پذیری بیشتر می باشد. </a:t>
            </a:r>
            <a:endParaRPr lang="fa-IR" b="1" dirty="0" smtClean="0">
              <a:solidFill>
                <a:srgbClr val="002060"/>
              </a:solidFill>
            </a:endParaRPr>
          </a:p>
          <a:p>
            <a:pPr marL="0" indent="0" algn="r">
              <a:buNone/>
            </a:pPr>
            <a:endParaRPr lang="fa-IR" b="1" dirty="0" smtClean="0">
              <a:solidFill>
                <a:srgbClr val="002060"/>
              </a:solidFill>
            </a:endParaRPr>
          </a:p>
          <a:p>
            <a:pPr marL="0" indent="0" algn="r">
              <a:buNone/>
            </a:pPr>
            <a:r>
              <a:rPr lang="fa-IR" b="1" dirty="0" smtClean="0">
                <a:solidFill>
                  <a:srgbClr val="002060"/>
                </a:solidFill>
              </a:rPr>
              <a:t>کلا رنگ </a:t>
            </a:r>
            <a:r>
              <a:rPr lang="fa-IR" b="1" dirty="0">
                <a:solidFill>
                  <a:srgbClr val="002060"/>
                </a:solidFill>
              </a:rPr>
              <a:t>قرمز </a:t>
            </a:r>
            <a:r>
              <a:rPr lang="fa-IR" b="1" dirty="0" smtClean="0">
                <a:solidFill>
                  <a:srgbClr val="002060"/>
                </a:solidFill>
              </a:rPr>
              <a:t>هیجان </a:t>
            </a:r>
            <a:r>
              <a:rPr lang="fa-IR" b="1" dirty="0">
                <a:solidFill>
                  <a:srgbClr val="002060"/>
                </a:solidFill>
              </a:rPr>
              <a:t>پذیری ، شیفتگی ، شهامت ، عشق ، خشونت و فعالیت در </a:t>
            </a:r>
            <a:r>
              <a:rPr lang="fa-IR" b="1" dirty="0" smtClean="0">
                <a:solidFill>
                  <a:srgbClr val="002060"/>
                </a:solidFill>
              </a:rPr>
              <a:t>کارهای هیجانی را نشان می دهد.</a:t>
            </a:r>
            <a:endParaRPr lang="en-US" b="1" dirty="0">
              <a:solidFill>
                <a:srgbClr val="002060"/>
              </a:solidFill>
            </a:endParaRPr>
          </a:p>
        </p:txBody>
      </p:sp>
    </p:spTree>
    <p:extLst>
      <p:ext uri="{BB962C8B-B14F-4D97-AF65-F5344CB8AC3E}">
        <p14:creationId xmlns:p14="http://schemas.microsoft.com/office/powerpoint/2010/main" val="392791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144001" cy="6858000"/>
          </a:xfrm>
          <a:blipFill dpi="0" rotWithShape="1">
            <a:blip r:embed="rId2">
              <a:alphaModFix amt="90000"/>
            </a:blip>
            <a:srcRect/>
            <a:stretch>
              <a:fillRect/>
            </a:stretch>
          </a:blipFill>
        </p:spPr>
        <p:txBody>
          <a:bodyPr>
            <a:normAutofit/>
          </a:bodyPr>
          <a:lstStyle/>
          <a:p>
            <a:pPr marL="0" indent="0">
              <a:buNone/>
            </a:pPr>
            <a:endParaRPr lang="en-US" sz="4000" b="1" dirty="0" smtClean="0">
              <a:latin typeface="Andalus" pitchFamily="18" charset="-78"/>
              <a:cs typeface="B Nazanin" pitchFamily="2" charset="-78"/>
            </a:endParaRPr>
          </a:p>
          <a:p>
            <a:pPr marL="0" indent="0">
              <a:buNone/>
            </a:pPr>
            <a:r>
              <a:rPr lang="fa-IR" sz="4000" b="1" dirty="0" smtClean="0">
                <a:solidFill>
                  <a:srgbClr val="0070C0"/>
                </a:solidFill>
                <a:effectLst>
                  <a:outerShdw blurRad="38100" dist="38100" dir="2700000" algn="tl">
                    <a:srgbClr val="000000">
                      <a:alpha val="43137"/>
                    </a:srgbClr>
                  </a:outerShdw>
                </a:effectLst>
                <a:latin typeface="Andalus" pitchFamily="18" charset="-78"/>
                <a:cs typeface="B Nazanin" pitchFamily="2" charset="-78"/>
              </a:rPr>
              <a:t>رنگ آبی : </a:t>
            </a:r>
            <a:r>
              <a:rPr lang="fa-IR" sz="4000" b="1" dirty="0" smtClean="0">
                <a:latin typeface="Andalus" pitchFamily="18" charset="-78"/>
                <a:cs typeface="B Nazanin" pitchFamily="2" charset="-78"/>
              </a:rPr>
              <a:t>مبین صلح ،  آرامش ، سکون و در حد افراطی معرف فعل پذیری و تسلیم می باشد .</a:t>
            </a:r>
          </a:p>
          <a:p>
            <a:pPr marL="0" indent="0">
              <a:buNone/>
            </a:pPr>
            <a:r>
              <a:rPr lang="fa-IR" sz="4000" b="1" dirty="0" smtClean="0">
                <a:latin typeface="Andalus" pitchFamily="18" charset="-78"/>
                <a:cs typeface="B Nazanin" pitchFamily="2" charset="-78"/>
              </a:rPr>
              <a:t>به طور کلی رنگ آبی بیانگر ملایمت ، آرامش ، مهربانی ، حقیقت جویی ، سردی ، تعقل نگری و خلوص می باشد .</a:t>
            </a:r>
            <a:endParaRPr lang="en-US" sz="4000" b="1" dirty="0">
              <a:latin typeface="Andalus" pitchFamily="18" charset="-78"/>
              <a:cs typeface="B Nazanin" pitchFamily="2" charset="-78"/>
            </a:endParaRPr>
          </a:p>
        </p:txBody>
      </p:sp>
    </p:spTree>
    <p:extLst>
      <p:ext uri="{BB962C8B-B14F-4D97-AF65-F5344CB8AC3E}">
        <p14:creationId xmlns:p14="http://schemas.microsoft.com/office/powerpoint/2010/main" val="214987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Autofit/>
          </a:bodyPr>
          <a:lstStyle/>
          <a:p>
            <a:pPr algn="r">
              <a:lnSpc>
                <a:spcPct val="150000"/>
              </a:lnSpc>
            </a:pPr>
            <a:r>
              <a:rPr lang="en-US" sz="3200" b="1" dirty="0" smtClean="0">
                <a:solidFill>
                  <a:schemeClr val="accent6">
                    <a:lumMod val="50000"/>
                  </a:schemeClr>
                </a:solidFill>
                <a:effectLst>
                  <a:outerShdw blurRad="38100" dist="38100" dir="2700000" algn="tl">
                    <a:srgbClr val="000000">
                      <a:alpha val="43137"/>
                    </a:srgbClr>
                  </a:outerShdw>
                </a:effectLst>
                <a:cs typeface="B Nazanin" pitchFamily="2" charset="-78"/>
              </a:rPr>
              <a:t/>
            </a:r>
            <a:br>
              <a:rPr lang="en-US" sz="3200" b="1" dirty="0" smtClean="0">
                <a:solidFill>
                  <a:schemeClr val="accent6">
                    <a:lumMod val="50000"/>
                  </a:schemeClr>
                </a:solidFill>
                <a:effectLst>
                  <a:outerShdw blurRad="38100" dist="38100" dir="2700000" algn="tl">
                    <a:srgbClr val="000000">
                      <a:alpha val="43137"/>
                    </a:srgbClr>
                  </a:outerShdw>
                </a:effectLst>
                <a:cs typeface="B Nazanin" pitchFamily="2" charset="-78"/>
              </a:rPr>
            </a:br>
            <a:r>
              <a:rPr lang="fa-IR" sz="3200" b="1" dirty="0" smtClean="0">
                <a:solidFill>
                  <a:schemeClr val="accent6">
                    <a:lumMod val="50000"/>
                  </a:schemeClr>
                </a:solidFill>
                <a:effectLst>
                  <a:outerShdw blurRad="38100" dist="38100" dir="2700000" algn="tl">
                    <a:srgbClr val="000000">
                      <a:alpha val="43137"/>
                    </a:srgbClr>
                  </a:outerShdw>
                </a:effectLst>
                <a:cs typeface="B Nazanin" pitchFamily="2" charset="-78"/>
              </a:rPr>
              <a:t>رنگ </a:t>
            </a:r>
            <a:r>
              <a:rPr lang="fa-IR" sz="3200" b="1" dirty="0">
                <a:solidFill>
                  <a:schemeClr val="accent6">
                    <a:lumMod val="50000"/>
                  </a:schemeClr>
                </a:solidFill>
                <a:effectLst>
                  <a:outerShdw blurRad="38100" dist="38100" dir="2700000" algn="tl">
                    <a:srgbClr val="000000">
                      <a:alpha val="43137"/>
                    </a:srgbClr>
                  </a:outerShdw>
                </a:effectLst>
                <a:cs typeface="B Nazanin" pitchFamily="2" charset="-78"/>
              </a:rPr>
              <a:t>قهوه ای </a:t>
            </a:r>
            <a:r>
              <a:rPr lang="en-US" sz="3200" b="1" dirty="0" smtClean="0">
                <a:solidFill>
                  <a:schemeClr val="accent6">
                    <a:lumMod val="50000"/>
                  </a:schemeClr>
                </a:solidFill>
                <a:effectLst>
                  <a:outerShdw blurRad="38100" dist="38100" dir="2700000" algn="tl">
                    <a:srgbClr val="000000">
                      <a:alpha val="43137"/>
                    </a:srgbClr>
                  </a:outerShdw>
                </a:effectLst>
                <a:cs typeface="B Nazanin" pitchFamily="2" charset="-78"/>
              </a:rPr>
              <a:t>:</a:t>
            </a:r>
            <a:br>
              <a:rPr lang="en-US" sz="3200" b="1" dirty="0" smtClean="0">
                <a:solidFill>
                  <a:schemeClr val="accent6">
                    <a:lumMod val="50000"/>
                  </a:schemeClr>
                </a:solidFill>
                <a:effectLst>
                  <a:outerShdw blurRad="38100" dist="38100" dir="2700000" algn="tl">
                    <a:srgbClr val="000000">
                      <a:alpha val="43137"/>
                    </a:srgbClr>
                  </a:outerShdw>
                </a:effectLst>
                <a:cs typeface="B Nazanin" pitchFamily="2" charset="-78"/>
              </a:rPr>
            </a:br>
            <a:r>
              <a:rPr lang="en-US" sz="3200" b="1" dirty="0" smtClean="0">
                <a:solidFill>
                  <a:schemeClr val="accent6">
                    <a:lumMod val="50000"/>
                  </a:schemeClr>
                </a:solidFill>
                <a:effectLst>
                  <a:outerShdw blurRad="38100" dist="38100" dir="2700000" algn="tl">
                    <a:srgbClr val="000000">
                      <a:alpha val="43137"/>
                    </a:srgbClr>
                  </a:outerShdw>
                </a:effectLst>
                <a:cs typeface="B Nazanin" pitchFamily="2" charset="-78"/>
              </a:rPr>
              <a:t/>
            </a:r>
            <a:br>
              <a:rPr lang="en-US" sz="3200" b="1" dirty="0" smtClean="0">
                <a:solidFill>
                  <a:schemeClr val="accent6">
                    <a:lumMod val="50000"/>
                  </a:schemeClr>
                </a:solidFill>
                <a:effectLst>
                  <a:outerShdw blurRad="38100" dist="38100" dir="2700000" algn="tl">
                    <a:srgbClr val="000000">
                      <a:alpha val="43137"/>
                    </a:srgbClr>
                  </a:outerShdw>
                </a:effectLst>
                <a:cs typeface="B Nazanin" pitchFamily="2" charset="-78"/>
              </a:rPr>
            </a:br>
            <a:r>
              <a:rPr lang="fa-IR" sz="3200" b="1" dirty="0" smtClean="0">
                <a:cs typeface="B Nazanin" pitchFamily="2" charset="-78"/>
              </a:rPr>
              <a:t>معرف </a:t>
            </a:r>
            <a:r>
              <a:rPr lang="fa-IR" sz="3200" b="1" dirty="0">
                <a:cs typeface="B Nazanin" pitchFamily="2" charset="-78"/>
              </a:rPr>
              <a:t>اجبار ، وقفه ، خلق </a:t>
            </a:r>
            <a:r>
              <a:rPr lang="fa-IR" sz="3200" b="1" dirty="0" smtClean="0">
                <a:cs typeface="B Nazanin" pitchFamily="2" charset="-78"/>
              </a:rPr>
              <a:t>محزون  </a:t>
            </a:r>
            <a:r>
              <a:rPr lang="fa-IR" sz="3200" b="1" dirty="0">
                <a:cs typeface="B Nazanin" pitchFamily="2" charset="-78"/>
              </a:rPr>
              <a:t>و جدی می باشد استفاده افراطی از این رنگ در کودکان ، بیانگر این واقعیت است که کودکان در مرحله مقعدی مشکلاتی در رابطه </a:t>
            </a:r>
            <a:r>
              <a:rPr lang="fa-IR" sz="3200" b="1" dirty="0" smtClean="0">
                <a:cs typeface="B Nazanin" pitchFamily="2" charset="-78"/>
              </a:rPr>
              <a:t>نظافت داشته اند .</a:t>
            </a:r>
            <a:r>
              <a:rPr lang="fa-IR" sz="3200" b="1" dirty="0">
                <a:cs typeface="B Nazanin" pitchFamily="2" charset="-78"/>
              </a:rPr>
              <a:t/>
            </a:r>
            <a:br>
              <a:rPr lang="fa-IR" sz="3200" b="1" dirty="0">
                <a:cs typeface="B Nazanin" pitchFamily="2" charset="-78"/>
              </a:rPr>
            </a:br>
            <a:endParaRPr lang="en-US" sz="3200" b="1" dirty="0">
              <a:cs typeface="B Nazanin" pitchFamily="2" charset="-78"/>
            </a:endParaRPr>
          </a:p>
        </p:txBody>
      </p:sp>
    </p:spTree>
    <p:extLst>
      <p:ext uri="{BB962C8B-B14F-4D97-AF65-F5344CB8AC3E}">
        <p14:creationId xmlns:p14="http://schemas.microsoft.com/office/powerpoint/2010/main" val="130549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362" y="2006060"/>
            <a:ext cx="8711222" cy="1323439"/>
          </a:xfrm>
          <a:prstGeom prst="rect">
            <a:avLst/>
          </a:prstGeom>
        </p:spPr>
        <p:txBody>
          <a:bodyPr wrap="square">
            <a:spAutoFit/>
          </a:bodyPr>
          <a:lstStyle/>
          <a:p>
            <a:pPr algn="r"/>
            <a:r>
              <a:rPr lang="fa-IR" sz="4000" dirty="0">
                <a:solidFill>
                  <a:schemeClr val="accent2">
                    <a:lumMod val="60000"/>
                    <a:lumOff val="40000"/>
                  </a:schemeClr>
                </a:solidFill>
                <a:effectLst>
                  <a:outerShdw blurRad="38100" dist="38100" dir="2700000" algn="tl">
                    <a:srgbClr val="000000">
                      <a:alpha val="43137"/>
                    </a:srgbClr>
                  </a:outerShdw>
                </a:effectLst>
                <a:latin typeface="Andalus" pitchFamily="18" charset="-78"/>
                <a:cs typeface="B Nazanin" panose="00000400000000000000" pitchFamily="2" charset="-78"/>
              </a:rPr>
              <a:t>رنگ صورتی : </a:t>
            </a:r>
            <a:endParaRPr lang="en-US" sz="4000" dirty="0" smtClean="0">
              <a:solidFill>
                <a:schemeClr val="accent2">
                  <a:lumMod val="60000"/>
                  <a:lumOff val="40000"/>
                </a:schemeClr>
              </a:solidFill>
              <a:effectLst>
                <a:outerShdw blurRad="38100" dist="38100" dir="2700000" algn="tl">
                  <a:srgbClr val="000000">
                    <a:alpha val="43137"/>
                  </a:srgbClr>
                </a:outerShdw>
              </a:effectLst>
              <a:latin typeface="Andalus" pitchFamily="18" charset="-78"/>
              <a:cs typeface="B Nazanin" panose="00000400000000000000" pitchFamily="2" charset="-78"/>
            </a:endParaRPr>
          </a:p>
          <a:p>
            <a:pPr algn="r"/>
            <a:r>
              <a:rPr lang="fa-IR" sz="4000" dirty="0" smtClean="0">
                <a:solidFill>
                  <a:srgbClr val="002060"/>
                </a:solidFill>
                <a:latin typeface="Andalus" pitchFamily="18" charset="-78"/>
                <a:cs typeface="B Nazanin" panose="00000400000000000000" pitchFamily="2" charset="-78"/>
              </a:rPr>
              <a:t>معرف </a:t>
            </a:r>
            <a:r>
              <a:rPr lang="fa-IR" sz="4000" dirty="0">
                <a:solidFill>
                  <a:srgbClr val="002060"/>
                </a:solidFill>
                <a:latin typeface="Andalus" pitchFamily="18" charset="-78"/>
                <a:cs typeface="B Nazanin" panose="00000400000000000000" pitchFamily="2" charset="-78"/>
              </a:rPr>
              <a:t>صلح ، تعادل و توازن می باشد</a:t>
            </a:r>
            <a:endParaRPr lang="en-US" sz="4000" dirty="0">
              <a:solidFill>
                <a:srgbClr val="002060"/>
              </a:solidFill>
              <a:latin typeface="Andalus" pitchFamily="18" charset="-78"/>
              <a:cs typeface="B Nazanin" panose="00000400000000000000" pitchFamily="2" charset="-78"/>
            </a:endParaRPr>
          </a:p>
        </p:txBody>
      </p:sp>
    </p:spTree>
    <p:extLst>
      <p:ext uri="{BB962C8B-B14F-4D97-AF65-F5344CB8AC3E}">
        <p14:creationId xmlns:p14="http://schemas.microsoft.com/office/powerpoint/2010/main" val="223802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6705600"/>
          </a:xfrm>
        </p:spPr>
        <p:txBody>
          <a:bodyPr>
            <a:normAutofit fontScale="92500"/>
          </a:bodyPr>
          <a:lstStyle/>
          <a:p>
            <a:pPr marL="0" indent="0">
              <a:buNone/>
            </a:pPr>
            <a:endParaRPr lang="fa-IR" sz="3600" b="1" dirty="0" smtClean="0">
              <a:cs typeface="B Nazanin" pitchFamily="2" charset="-78"/>
            </a:endParaRPr>
          </a:p>
          <a:p>
            <a:pPr marL="0" indent="0">
              <a:buNone/>
            </a:pPr>
            <a:r>
              <a:rPr lang="fa-IR" sz="3600" b="1" dirty="0" smtClean="0">
                <a:solidFill>
                  <a:srgbClr val="FFFF00"/>
                </a:solidFill>
                <a:effectLst>
                  <a:outerShdw blurRad="38100" dist="38100" dir="2700000" algn="tl">
                    <a:srgbClr val="000000">
                      <a:alpha val="43137"/>
                    </a:srgbClr>
                  </a:outerShdw>
                </a:effectLst>
                <a:cs typeface="B Nazanin" pitchFamily="2" charset="-78"/>
              </a:rPr>
              <a:t>رنگ زرد : </a:t>
            </a:r>
          </a:p>
          <a:p>
            <a:pPr marL="0" indent="0">
              <a:buNone/>
            </a:pPr>
            <a:r>
              <a:rPr lang="fa-IR" sz="3600" b="1" dirty="0" smtClean="0">
                <a:cs typeface="B Nazanin" pitchFamily="2" charset="-78"/>
              </a:rPr>
              <a:t>نماینگرنور ، شادی و خوشبختی است. </a:t>
            </a:r>
          </a:p>
          <a:p>
            <a:pPr marL="0" indent="0">
              <a:buNone/>
            </a:pPr>
            <a:r>
              <a:rPr lang="fa-IR" sz="3600" b="1" dirty="0" smtClean="0">
                <a:cs typeface="B Nazanin" pitchFamily="2" charset="-78"/>
              </a:rPr>
              <a:t>استفاده افراطی این رنگ به معنای نیاز به آزاد سازی تنش های درونی فرد می باشد. </a:t>
            </a:r>
          </a:p>
          <a:p>
            <a:pPr marL="0" indent="0">
              <a:buNone/>
            </a:pPr>
            <a:r>
              <a:rPr lang="fa-IR" sz="3600" b="1" dirty="0" smtClean="0">
                <a:cs typeface="B Nazanin" pitchFamily="2" charset="-78"/>
              </a:rPr>
              <a:t>کلا رنگ زرد معرف شادی ، تعقل ، برتری و حسی نگری می باشد.</a:t>
            </a:r>
          </a:p>
          <a:p>
            <a:pPr marL="0" indent="0">
              <a:buNone/>
            </a:pPr>
            <a:r>
              <a:rPr lang="fa-IR" sz="3600" b="1" dirty="0" smtClean="0">
                <a:cs typeface="B Nazanin" pitchFamily="2" charset="-78"/>
              </a:rPr>
              <a:t>.</a:t>
            </a:r>
            <a:endParaRPr lang="en-US" sz="3600" b="1" dirty="0">
              <a:cs typeface="B Nazanin" pitchFamily="2" charset="-78"/>
            </a:endParaRPr>
          </a:p>
        </p:txBody>
      </p:sp>
    </p:spTree>
    <p:extLst>
      <p:ext uri="{BB962C8B-B14F-4D97-AF65-F5344CB8AC3E}">
        <p14:creationId xmlns:p14="http://schemas.microsoft.com/office/powerpoint/2010/main" val="302091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80">
                                          <p:stCondLst>
                                            <p:cond delay="0"/>
                                          </p:stCondLst>
                                        </p:cTn>
                                        <p:tgtEl>
                                          <p:spTgt spid="3">
                                            <p:txEl>
                                              <p:pRg st="3" end="3"/>
                                            </p:txEl>
                                          </p:spTgt>
                                        </p:tgtEl>
                                      </p:cBhvr>
                                    </p:animEffect>
                                    <p:anim calcmode="lin" valueType="num">
                                      <p:cBhvr>
                                        <p:cTn id="2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3" end="3"/>
                                            </p:txEl>
                                          </p:spTgt>
                                        </p:tgtEl>
                                      </p:cBhvr>
                                      <p:to x="100000" y="60000"/>
                                    </p:animScale>
                                    <p:animScale>
                                      <p:cBhvr>
                                        <p:cTn id="35" dur="166" decel="50000">
                                          <p:stCondLst>
                                            <p:cond delay="676"/>
                                          </p:stCondLst>
                                        </p:cTn>
                                        <p:tgtEl>
                                          <p:spTgt spid="3">
                                            <p:txEl>
                                              <p:pRg st="3" end="3"/>
                                            </p:txEl>
                                          </p:spTgt>
                                        </p:tgtEl>
                                      </p:cBhvr>
                                      <p:to x="100000" y="100000"/>
                                    </p:animScale>
                                    <p:animScale>
                                      <p:cBhvr>
                                        <p:cTn id="36" dur="26">
                                          <p:stCondLst>
                                            <p:cond delay="1312"/>
                                          </p:stCondLst>
                                        </p:cTn>
                                        <p:tgtEl>
                                          <p:spTgt spid="3">
                                            <p:txEl>
                                              <p:pRg st="3" end="3"/>
                                            </p:txEl>
                                          </p:spTgt>
                                        </p:tgtEl>
                                      </p:cBhvr>
                                      <p:to x="100000" y="80000"/>
                                    </p:animScale>
                                    <p:animScale>
                                      <p:cBhvr>
                                        <p:cTn id="37" dur="166" decel="50000">
                                          <p:stCondLst>
                                            <p:cond delay="1338"/>
                                          </p:stCondLst>
                                        </p:cTn>
                                        <p:tgtEl>
                                          <p:spTgt spid="3">
                                            <p:txEl>
                                              <p:pRg st="3" end="3"/>
                                            </p:txEl>
                                          </p:spTgt>
                                        </p:tgtEl>
                                      </p:cBhvr>
                                      <p:to x="100000" y="100000"/>
                                    </p:animScale>
                                    <p:animScale>
                                      <p:cBhvr>
                                        <p:cTn id="38" dur="26">
                                          <p:stCondLst>
                                            <p:cond delay="1642"/>
                                          </p:stCondLst>
                                        </p:cTn>
                                        <p:tgtEl>
                                          <p:spTgt spid="3">
                                            <p:txEl>
                                              <p:pRg st="3" end="3"/>
                                            </p:txEl>
                                          </p:spTgt>
                                        </p:tgtEl>
                                      </p:cBhvr>
                                      <p:to x="100000" y="90000"/>
                                    </p:animScale>
                                    <p:animScale>
                                      <p:cBhvr>
                                        <p:cTn id="39" dur="166" decel="50000">
                                          <p:stCondLst>
                                            <p:cond delay="1668"/>
                                          </p:stCondLst>
                                        </p:cTn>
                                        <p:tgtEl>
                                          <p:spTgt spid="3">
                                            <p:txEl>
                                              <p:pRg st="3" end="3"/>
                                            </p:txEl>
                                          </p:spTgt>
                                        </p:tgtEl>
                                      </p:cBhvr>
                                      <p:to x="100000" y="100000"/>
                                    </p:animScale>
                                    <p:animScale>
                                      <p:cBhvr>
                                        <p:cTn id="40" dur="26">
                                          <p:stCondLst>
                                            <p:cond delay="1808"/>
                                          </p:stCondLst>
                                        </p:cTn>
                                        <p:tgtEl>
                                          <p:spTgt spid="3">
                                            <p:txEl>
                                              <p:pRg st="3" end="3"/>
                                            </p:txEl>
                                          </p:spTgt>
                                        </p:tgtEl>
                                      </p:cBhvr>
                                      <p:to x="100000" y="95000"/>
                                    </p:animScale>
                                    <p:animScale>
                                      <p:cBhvr>
                                        <p:cTn id="41" dur="166" decel="50000">
                                          <p:stCondLst>
                                            <p:cond delay="1834"/>
                                          </p:stCondLst>
                                        </p:cTn>
                                        <p:tgtEl>
                                          <p:spTgt spid="3">
                                            <p:txEl>
                                              <p:pRg st="3" end="3"/>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wipe(down)">
                                      <p:cBhvr>
                                        <p:cTn id="44" dur="580">
                                          <p:stCondLst>
                                            <p:cond delay="0"/>
                                          </p:stCondLst>
                                        </p:cTn>
                                        <p:tgtEl>
                                          <p:spTgt spid="3">
                                            <p:txEl>
                                              <p:pRg st="4" end="4"/>
                                            </p:txEl>
                                          </p:spTgt>
                                        </p:tgtEl>
                                      </p:cBhvr>
                                    </p:animEffect>
                                    <p:anim calcmode="lin" valueType="num">
                                      <p:cBhvr>
                                        <p:cTn id="4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4" end="4"/>
                                            </p:txEl>
                                          </p:spTgt>
                                        </p:tgtEl>
                                      </p:cBhvr>
                                      <p:to x="100000" y="60000"/>
                                    </p:animScale>
                                    <p:animScale>
                                      <p:cBhvr>
                                        <p:cTn id="51" dur="166" decel="50000">
                                          <p:stCondLst>
                                            <p:cond delay="676"/>
                                          </p:stCondLst>
                                        </p:cTn>
                                        <p:tgtEl>
                                          <p:spTgt spid="3">
                                            <p:txEl>
                                              <p:pRg st="4" end="4"/>
                                            </p:txEl>
                                          </p:spTgt>
                                        </p:tgtEl>
                                      </p:cBhvr>
                                      <p:to x="100000" y="100000"/>
                                    </p:animScale>
                                    <p:animScale>
                                      <p:cBhvr>
                                        <p:cTn id="52" dur="26">
                                          <p:stCondLst>
                                            <p:cond delay="1312"/>
                                          </p:stCondLst>
                                        </p:cTn>
                                        <p:tgtEl>
                                          <p:spTgt spid="3">
                                            <p:txEl>
                                              <p:pRg st="4" end="4"/>
                                            </p:txEl>
                                          </p:spTgt>
                                        </p:tgtEl>
                                      </p:cBhvr>
                                      <p:to x="100000" y="80000"/>
                                    </p:animScale>
                                    <p:animScale>
                                      <p:cBhvr>
                                        <p:cTn id="53" dur="166" decel="50000">
                                          <p:stCondLst>
                                            <p:cond delay="1338"/>
                                          </p:stCondLst>
                                        </p:cTn>
                                        <p:tgtEl>
                                          <p:spTgt spid="3">
                                            <p:txEl>
                                              <p:pRg st="4" end="4"/>
                                            </p:txEl>
                                          </p:spTgt>
                                        </p:tgtEl>
                                      </p:cBhvr>
                                      <p:to x="100000" y="100000"/>
                                    </p:animScale>
                                    <p:animScale>
                                      <p:cBhvr>
                                        <p:cTn id="54" dur="26">
                                          <p:stCondLst>
                                            <p:cond delay="1642"/>
                                          </p:stCondLst>
                                        </p:cTn>
                                        <p:tgtEl>
                                          <p:spTgt spid="3">
                                            <p:txEl>
                                              <p:pRg st="4" end="4"/>
                                            </p:txEl>
                                          </p:spTgt>
                                        </p:tgtEl>
                                      </p:cBhvr>
                                      <p:to x="100000" y="90000"/>
                                    </p:animScale>
                                    <p:animScale>
                                      <p:cBhvr>
                                        <p:cTn id="55" dur="166" decel="50000">
                                          <p:stCondLst>
                                            <p:cond delay="1668"/>
                                          </p:stCondLst>
                                        </p:cTn>
                                        <p:tgtEl>
                                          <p:spTgt spid="3">
                                            <p:txEl>
                                              <p:pRg st="4" end="4"/>
                                            </p:txEl>
                                          </p:spTgt>
                                        </p:tgtEl>
                                      </p:cBhvr>
                                      <p:to x="100000" y="100000"/>
                                    </p:animScale>
                                    <p:animScale>
                                      <p:cBhvr>
                                        <p:cTn id="56" dur="26">
                                          <p:stCondLst>
                                            <p:cond delay="1808"/>
                                          </p:stCondLst>
                                        </p:cTn>
                                        <p:tgtEl>
                                          <p:spTgt spid="3">
                                            <p:txEl>
                                              <p:pRg st="4" end="4"/>
                                            </p:txEl>
                                          </p:spTgt>
                                        </p:tgtEl>
                                      </p:cBhvr>
                                      <p:to x="100000" y="95000"/>
                                    </p:animScale>
                                    <p:animScale>
                                      <p:cBhvr>
                                        <p:cTn id="57"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534400" cy="6019800"/>
          </a:xfrm>
        </p:spPr>
        <p:txBody>
          <a:bodyPr>
            <a:normAutofit fontScale="92500"/>
          </a:bodyPr>
          <a:lstStyle/>
          <a:p>
            <a:pPr marL="0" indent="0">
              <a:buNone/>
            </a:pPr>
            <a:r>
              <a:rPr lang="fa-IR" sz="4800" b="1" dirty="0">
                <a:cs typeface="B Nazanin" pitchFamily="2" charset="-78"/>
              </a:rPr>
              <a:t>رنگ سیاه </a:t>
            </a:r>
            <a:r>
              <a:rPr lang="fa-IR" sz="4800" b="1" dirty="0" smtClean="0">
                <a:cs typeface="B Nazanin" pitchFamily="2" charset="-78"/>
              </a:rPr>
              <a:t>:</a:t>
            </a:r>
          </a:p>
          <a:p>
            <a:pPr marL="0" indent="0">
              <a:buNone/>
            </a:pPr>
            <a:r>
              <a:rPr lang="fa-IR" sz="4000" b="1" dirty="0" smtClean="0">
                <a:cs typeface="B Nazanin" pitchFamily="2" charset="-78"/>
              </a:rPr>
              <a:t>استفاده </a:t>
            </a:r>
            <a:r>
              <a:rPr lang="fa-IR" sz="4000" b="1" dirty="0">
                <a:cs typeface="B Nazanin" pitchFamily="2" charset="-78"/>
              </a:rPr>
              <a:t>مفرط از آن مبین غمگینی و ناامیدی است . </a:t>
            </a:r>
            <a:r>
              <a:rPr lang="fa-IR" sz="4000" b="1" dirty="0" smtClean="0">
                <a:cs typeface="B Nazanin" pitchFamily="2" charset="-78"/>
              </a:rPr>
              <a:t> </a:t>
            </a:r>
          </a:p>
          <a:p>
            <a:pPr marL="0" indent="0">
              <a:buNone/>
            </a:pPr>
            <a:r>
              <a:rPr lang="fa-IR" sz="4000" b="1" dirty="0" smtClean="0">
                <a:cs typeface="B Nazanin" pitchFamily="2" charset="-78"/>
              </a:rPr>
              <a:t>به </a:t>
            </a:r>
            <a:r>
              <a:rPr lang="fa-IR" sz="4000" b="1" dirty="0">
                <a:cs typeface="B Nazanin" pitchFamily="2" charset="-78"/>
              </a:rPr>
              <a:t>کار گیری محدود آن و کشیدن لکه های سیاه ، نشان دهنده اضطراب است . </a:t>
            </a:r>
            <a:endParaRPr lang="fa-IR" sz="4000" b="1" dirty="0" smtClean="0">
              <a:cs typeface="B Nazanin" pitchFamily="2" charset="-78"/>
            </a:endParaRPr>
          </a:p>
          <a:p>
            <a:pPr marL="0" indent="0">
              <a:buNone/>
            </a:pPr>
            <a:r>
              <a:rPr lang="fa-IR" sz="4000" b="1" dirty="0" smtClean="0">
                <a:cs typeface="B Nazanin" pitchFamily="2" charset="-78"/>
              </a:rPr>
              <a:t>به </a:t>
            </a:r>
            <a:r>
              <a:rPr lang="fa-IR" sz="4000" b="1" dirty="0">
                <a:cs typeface="B Nazanin" pitchFamily="2" charset="-78"/>
              </a:rPr>
              <a:t>طور کلی </a:t>
            </a:r>
            <a:r>
              <a:rPr lang="fa-IR" sz="4000" b="1" dirty="0" smtClean="0">
                <a:cs typeface="B Nazanin" pitchFamily="2" charset="-78"/>
              </a:rPr>
              <a:t>رنگ </a:t>
            </a:r>
            <a:r>
              <a:rPr lang="fa-IR" sz="4000" b="1" dirty="0">
                <a:cs typeface="B Nazanin" pitchFamily="2" charset="-78"/>
              </a:rPr>
              <a:t>سیاه در برگیرنده نفی ، مرگ ، اضطراب </a:t>
            </a:r>
            <a:r>
              <a:rPr lang="fa-IR" sz="4000" b="1" dirty="0" smtClean="0">
                <a:cs typeface="B Nazanin" pitchFamily="2" charset="-78"/>
              </a:rPr>
              <a:t>،ناامیدی و گناه کاری است.</a:t>
            </a:r>
            <a:endParaRPr lang="en-US" sz="4000" b="1" dirty="0">
              <a:cs typeface="B Nazanin" pitchFamily="2" charset="-78"/>
            </a:endParaRPr>
          </a:p>
        </p:txBody>
      </p:sp>
    </p:spTree>
    <p:extLst>
      <p:ext uri="{BB962C8B-B14F-4D97-AF65-F5344CB8AC3E}">
        <p14:creationId xmlns:p14="http://schemas.microsoft.com/office/powerpoint/2010/main" val="271792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915400" cy="6400800"/>
          </a:xfrm>
        </p:spPr>
        <p:txBody>
          <a:bodyPr>
            <a:normAutofit fontScale="92500"/>
          </a:bodyPr>
          <a:lstStyle/>
          <a:p>
            <a:pPr marL="0" indent="0">
              <a:buNone/>
            </a:pPr>
            <a:r>
              <a:rPr lang="fa-IR" sz="4000" b="1" dirty="0">
                <a:solidFill>
                  <a:srgbClr val="00B050"/>
                </a:solidFill>
                <a:effectLst>
                  <a:outerShdw blurRad="38100" dist="38100" dir="2700000" algn="tl">
                    <a:srgbClr val="000000">
                      <a:alpha val="43137"/>
                    </a:srgbClr>
                  </a:outerShdw>
                </a:effectLst>
                <a:cs typeface="B Nazanin" pitchFamily="2" charset="-78"/>
              </a:rPr>
              <a:t>رنگ سبز : </a:t>
            </a:r>
            <a:endParaRPr lang="fa-IR" sz="4000" b="1" dirty="0" smtClean="0">
              <a:solidFill>
                <a:srgbClr val="00B050"/>
              </a:solidFill>
              <a:effectLst>
                <a:outerShdw blurRad="38100" dist="38100" dir="2700000" algn="tl">
                  <a:srgbClr val="000000">
                    <a:alpha val="43137"/>
                  </a:srgbClr>
                </a:outerShdw>
              </a:effectLst>
              <a:cs typeface="B Nazanin" pitchFamily="2" charset="-78"/>
            </a:endParaRPr>
          </a:p>
          <a:p>
            <a:pPr marL="0" indent="0">
              <a:buNone/>
            </a:pPr>
            <a:r>
              <a:rPr lang="fa-IR" b="1" dirty="0" smtClean="0">
                <a:cs typeface="B Nazanin" pitchFamily="2" charset="-78"/>
              </a:rPr>
              <a:t>این </a:t>
            </a:r>
            <a:r>
              <a:rPr lang="fa-IR" b="1" dirty="0">
                <a:cs typeface="B Nazanin" pitchFamily="2" charset="-78"/>
              </a:rPr>
              <a:t>رنگ با جنبه های مختلف شخصیت به خصوص با حفظ حرمت خود ، نیاز به جلب توجه و میل به محبوبیت مرتبط است . </a:t>
            </a:r>
            <a:endParaRPr lang="fa-IR" b="1" dirty="0" smtClean="0">
              <a:cs typeface="B Nazanin" pitchFamily="2" charset="-78"/>
            </a:endParaRPr>
          </a:p>
          <a:p>
            <a:pPr marL="0" indent="0">
              <a:buNone/>
            </a:pPr>
            <a:r>
              <a:rPr lang="fa-IR" b="1" dirty="0" smtClean="0">
                <a:cs typeface="B Nazanin" pitchFamily="2" charset="-78"/>
              </a:rPr>
              <a:t>این </a:t>
            </a:r>
            <a:r>
              <a:rPr lang="fa-IR" b="1" dirty="0">
                <a:cs typeface="B Nazanin" pitchFamily="2" charset="-78"/>
              </a:rPr>
              <a:t>رنگ از یک سو بیانگر گرایش به مبادله و ارتباط را نشان می دهد و از سوی دیگر معرف اراده در سطح عمل، پایداری ، سرسختی و گاهی نیز مبین بازخوردهای مقاومت و مخالف جویی می باشد</a:t>
            </a:r>
            <a:r>
              <a:rPr lang="fa-IR" b="1" dirty="0" smtClean="0">
                <a:cs typeface="B Nazanin" pitchFamily="2" charset="-78"/>
              </a:rPr>
              <a:t>.</a:t>
            </a:r>
          </a:p>
          <a:p>
            <a:pPr marL="0" indent="0">
              <a:buNone/>
            </a:pPr>
            <a:r>
              <a:rPr lang="fa-IR" b="1" dirty="0" smtClean="0">
                <a:cs typeface="B Nazanin" pitchFamily="2" charset="-78"/>
              </a:rPr>
              <a:t> در واقع رنگ </a:t>
            </a:r>
            <a:r>
              <a:rPr lang="fa-IR" b="1" dirty="0">
                <a:cs typeface="B Nazanin" pitchFamily="2" charset="-78"/>
              </a:rPr>
              <a:t>سبز </a:t>
            </a:r>
            <a:r>
              <a:rPr lang="fa-IR" b="1" dirty="0" smtClean="0">
                <a:cs typeface="B Nazanin" pitchFamily="2" charset="-78"/>
              </a:rPr>
              <a:t>،بیانگر </a:t>
            </a:r>
            <a:r>
              <a:rPr lang="fa-IR" b="1" dirty="0">
                <a:cs typeface="B Nazanin" pitchFamily="2" charset="-78"/>
              </a:rPr>
              <a:t>امید ، استراحت ، تلخی ، خشم، شورش و جنب و جوش است .</a:t>
            </a:r>
          </a:p>
          <a:p>
            <a:pPr marL="0" indent="0">
              <a:buNone/>
            </a:pPr>
            <a:endParaRPr lang="en-US" b="1" dirty="0">
              <a:cs typeface="B Nazanin" pitchFamily="2" charset="-78"/>
            </a:endParaRPr>
          </a:p>
        </p:txBody>
      </p:sp>
    </p:spTree>
    <p:extLst>
      <p:ext uri="{BB962C8B-B14F-4D97-AF65-F5344CB8AC3E}">
        <p14:creationId xmlns:p14="http://schemas.microsoft.com/office/powerpoint/2010/main" val="418031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1" end="1"/>
                                            </p:txEl>
                                          </p:spTgt>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anim calcmode="lin" valueType="num">
                                      <p:cBhvr>
                                        <p:cTn id="31"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
                                            <p:txEl>
                                              <p:pRg st="2" end="2"/>
                                            </p:txEl>
                                          </p:spTgt>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000"/>
                                        <p:tgtEl>
                                          <p:spTgt spid="3">
                                            <p:txEl>
                                              <p:pRg st="3" end="3"/>
                                            </p:txEl>
                                          </p:spTgt>
                                        </p:tgtEl>
                                      </p:cBhvr>
                                    </p:animEffect>
                                    <p:anim calcmode="lin" valueType="num">
                                      <p:cBhvr>
                                        <p:cTn id="3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563562"/>
          </a:xfrm>
        </p:spPr>
        <p:txBody>
          <a:bodyPr>
            <a:noAutofit/>
          </a:bodyPr>
          <a:lstStyle/>
          <a:p>
            <a:r>
              <a:rPr lang="fa-IR" sz="3200" b="1" dirty="0" smtClean="0">
                <a:cs typeface="B Nazanin" pitchFamily="2" charset="-78"/>
              </a:rPr>
              <a:t>همخوانی پاره ای از رنگ با یکدیگر واجد معانی مشخص است </a:t>
            </a:r>
            <a:r>
              <a:rPr lang="fa-IR" sz="3200" b="1" dirty="0" smtClean="0"/>
              <a:t>:</a:t>
            </a:r>
            <a:endParaRPr lang="en-US" sz="3200" b="1" dirty="0"/>
          </a:p>
        </p:txBody>
      </p:sp>
      <p:sp>
        <p:nvSpPr>
          <p:cNvPr id="3" name="Content Placeholder 2"/>
          <p:cNvSpPr>
            <a:spLocks noGrp="1"/>
          </p:cNvSpPr>
          <p:nvPr>
            <p:ph idx="1"/>
          </p:nvPr>
        </p:nvSpPr>
        <p:spPr>
          <a:xfrm>
            <a:off x="152400" y="1143000"/>
            <a:ext cx="8839200" cy="5334000"/>
          </a:xfrm>
          <a:blipFill dpi="0" rotWithShape="1">
            <a:blip r:embed="rId2">
              <a:alphaModFix amt="71000"/>
            </a:blip>
            <a:srcRect/>
            <a:stretch>
              <a:fillRect/>
            </a:stretch>
          </a:blipFill>
        </p:spPr>
        <p:txBody>
          <a:bodyPr>
            <a:normAutofit fontScale="92500" lnSpcReduction="10000"/>
          </a:bodyPr>
          <a:lstStyle/>
          <a:p>
            <a:pPr marL="0" indent="0" algn="r">
              <a:buNone/>
            </a:pPr>
            <a:r>
              <a:rPr lang="fa-IR" b="1" dirty="0" smtClean="0">
                <a:cs typeface="B Nazanin" pitchFamily="2" charset="-78"/>
              </a:rPr>
              <a:t>قرمز و سیاه مبین خشونت و اضطراب است.</a:t>
            </a:r>
          </a:p>
          <a:p>
            <a:pPr marL="0" indent="0" algn="r">
              <a:buNone/>
            </a:pPr>
            <a:endParaRPr lang="fa-IR" b="1" dirty="0" smtClean="0">
              <a:cs typeface="B Nazanin" pitchFamily="2" charset="-78"/>
            </a:endParaRPr>
          </a:p>
          <a:p>
            <a:pPr marL="0" indent="0" algn="r">
              <a:buNone/>
            </a:pPr>
            <a:endParaRPr lang="fa-IR" b="1" dirty="0" smtClean="0">
              <a:cs typeface="B Nazanin" pitchFamily="2" charset="-78"/>
            </a:endParaRPr>
          </a:p>
          <a:p>
            <a:pPr marL="0" indent="0" algn="r">
              <a:buNone/>
            </a:pPr>
            <a:r>
              <a:rPr lang="fa-IR" b="1" dirty="0" smtClean="0">
                <a:cs typeface="B Nazanin" pitchFamily="2" charset="-78"/>
              </a:rPr>
              <a:t>زرد و قرمز معرف اجتماع خواهی است.</a:t>
            </a:r>
          </a:p>
          <a:p>
            <a:pPr marL="0" indent="0" algn="r">
              <a:buNone/>
            </a:pPr>
            <a:endParaRPr lang="fa-IR" b="1" dirty="0" smtClean="0">
              <a:cs typeface="B Nazanin" pitchFamily="2" charset="-78"/>
            </a:endParaRPr>
          </a:p>
          <a:p>
            <a:pPr marL="0" indent="0" algn="r">
              <a:buNone/>
            </a:pPr>
            <a:endParaRPr lang="fa-IR" b="1" dirty="0" smtClean="0">
              <a:cs typeface="B Nazanin" pitchFamily="2" charset="-78"/>
            </a:endParaRPr>
          </a:p>
          <a:p>
            <a:pPr marL="0" indent="0" algn="r">
              <a:buNone/>
            </a:pPr>
            <a:r>
              <a:rPr lang="fa-IR" b="1" dirty="0" smtClean="0">
                <a:cs typeface="B Nazanin" pitchFamily="2" charset="-78"/>
              </a:rPr>
              <a:t>قرمز و سبز نشان دهنده دو سو گرایی خشم می باشد. </a:t>
            </a:r>
          </a:p>
        </p:txBody>
      </p:sp>
    </p:spTree>
    <p:extLst>
      <p:ext uri="{BB962C8B-B14F-4D97-AF65-F5344CB8AC3E}">
        <p14:creationId xmlns:p14="http://schemas.microsoft.com/office/powerpoint/2010/main" val="417799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anim calcmode="lin" valueType="num">
                                      <p:cBhvr>
                                        <p:cTn id="33"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fa-IR" b="1" dirty="0">
                <a:cs typeface="B Nazanin" pitchFamily="2" charset="-78"/>
              </a:rPr>
              <a:t>در کل باید گفت ، گرچه براساس تفسیر رنگ ها می توان به اطلاعات پر اهمیتی دست یافت اما امکان تفسیر نظامدارآن </a:t>
            </a:r>
            <a:r>
              <a:rPr lang="fa-IR" b="1" dirty="0">
                <a:solidFill>
                  <a:schemeClr val="accent2"/>
                </a:solidFill>
                <a:effectLst>
                  <a:outerShdw blurRad="38100" dist="38100" dir="2700000" algn="tl">
                    <a:srgbClr val="000000">
                      <a:alpha val="43137"/>
                    </a:srgbClr>
                  </a:outerShdw>
                </a:effectLst>
                <a:cs typeface="B Nazanin" pitchFamily="2" charset="-78"/>
              </a:rPr>
              <a:t>وجود ندارد </a:t>
            </a:r>
            <a:r>
              <a:rPr lang="fa-IR" b="1" dirty="0">
                <a:cs typeface="B Nazanin" pitchFamily="2" charset="-78"/>
              </a:rPr>
              <a:t>و تنها با در نظر گرفتن مجموعه نقاشی و با توجه به ترسیم های متوالی و همچنین سن و  فرهنگ آزمودنی است که می توان به معنای واقعی رنگ ها دست یافت . </a:t>
            </a:r>
          </a:p>
          <a:p>
            <a:pPr marL="0" indent="0">
              <a:buNone/>
            </a:pPr>
            <a:r>
              <a:rPr lang="fa-IR" b="1" dirty="0">
                <a:cs typeface="B Nazanin" pitchFamily="2" charset="-78"/>
              </a:rPr>
              <a:t>به عنوان مثال </a:t>
            </a:r>
            <a:r>
              <a:rPr lang="fa-IR" b="1" dirty="0" smtClean="0">
                <a:cs typeface="B Nazanin" pitchFamily="2" charset="-78"/>
              </a:rPr>
              <a:t>:</a:t>
            </a:r>
            <a:endParaRPr lang="en-US" b="1" dirty="0" smtClean="0">
              <a:cs typeface="B Nazanin" pitchFamily="2" charset="-78"/>
            </a:endParaRPr>
          </a:p>
          <a:p>
            <a:pPr marL="0" indent="0">
              <a:buNone/>
            </a:pPr>
            <a:r>
              <a:rPr lang="fa-IR" b="1" dirty="0" smtClean="0">
                <a:cs typeface="B Nazanin" pitchFamily="2" charset="-78"/>
              </a:rPr>
              <a:t>استفاده </a:t>
            </a:r>
            <a:r>
              <a:rPr lang="fa-IR" b="1" dirty="0">
                <a:cs typeface="B Nazanin" pitchFamily="2" charset="-78"/>
              </a:rPr>
              <a:t>افراطی این رنگ ها در چندین نقاشی متوالی و پی در پی در یک کودک می تواند بیانگر مسئله ای باشد که درمانگر باید بدان توجه ویژه ای داشته باشد.</a:t>
            </a:r>
            <a:endParaRPr lang="en-US" b="1" dirty="0">
              <a:cs typeface="B Nazanin" pitchFamily="2" charset="-78"/>
            </a:endParaRPr>
          </a:p>
          <a:p>
            <a:pPr marL="0" indent="0">
              <a:buNone/>
            </a:pPr>
            <a:endParaRPr lang="en-US" dirty="0">
              <a:cs typeface="B Nazanin" pitchFamily="2" charset="-78"/>
            </a:endParaRPr>
          </a:p>
        </p:txBody>
      </p:sp>
    </p:spTree>
    <p:extLst>
      <p:ext uri="{BB962C8B-B14F-4D97-AF65-F5344CB8AC3E}">
        <p14:creationId xmlns:p14="http://schemas.microsoft.com/office/powerpoint/2010/main" val="184834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324600"/>
          </a:xfrm>
          <a:blipFill dpi="0" rotWithShape="1">
            <a:blip r:embed="rId2">
              <a:alphaModFix amt="33000"/>
              <a:extLst>
                <a:ext uri="{BEBA8EAE-BF5A-486C-A8C5-ECC9F3942E4B}">
                  <a14:imgProps xmlns:a14="http://schemas.microsoft.com/office/drawing/2010/main">
                    <a14:imgLayer r:embed="rId3">
                      <a14:imgEffect>
                        <a14:sharpenSoften amount="50000"/>
                      </a14:imgEffect>
                      <a14:imgEffect>
                        <a14:brightnessContrast bright="-13000" contrast="22000"/>
                      </a14:imgEffect>
                    </a14:imgLayer>
                  </a14:imgProps>
                </a:ext>
              </a:extLst>
            </a:blip>
            <a:srcRect/>
            <a:stretch>
              <a:fillRect/>
            </a:stretch>
          </a:blipFill>
        </p:spPr>
        <p:txBody>
          <a:bodyPr>
            <a:normAutofit lnSpcReduction="10000"/>
          </a:bodyPr>
          <a:lstStyle/>
          <a:p>
            <a:pPr marL="0" indent="0">
              <a:buNone/>
            </a:pPr>
            <a:r>
              <a:rPr lang="fa-IR" sz="4000" b="1" dirty="0">
                <a:solidFill>
                  <a:srgbClr val="002060"/>
                </a:solidFill>
                <a:effectLst>
                  <a:outerShdw blurRad="38100" dist="38100" dir="2700000" algn="tl">
                    <a:srgbClr val="000000">
                      <a:alpha val="43137"/>
                    </a:srgbClr>
                  </a:outerShdw>
                </a:effectLst>
                <a:latin typeface="B Nazanin+ Regular" pitchFamily="2" charset="-78"/>
                <a:cs typeface="B Nazanin" pitchFamily="2" charset="-78"/>
              </a:rPr>
              <a:t> </a:t>
            </a:r>
            <a:r>
              <a:rPr lang="fa-IR" sz="4000" b="1" dirty="0" smtClean="0">
                <a:solidFill>
                  <a:srgbClr val="002060"/>
                </a:solidFill>
                <a:effectLst>
                  <a:outerShdw blurRad="38100" dist="38100" dir="2700000" algn="tl">
                    <a:srgbClr val="000000">
                      <a:alpha val="43137"/>
                    </a:srgbClr>
                  </a:outerShdw>
                </a:effectLst>
                <a:latin typeface="B Nazanin+ Regular" pitchFamily="2" charset="-78"/>
                <a:cs typeface="B Nazanin" pitchFamily="2" charset="-78"/>
              </a:rPr>
              <a:t>بنابراین  وقتی  از </a:t>
            </a:r>
            <a:r>
              <a:rPr lang="fa-IR" sz="4000" b="1" dirty="0">
                <a:solidFill>
                  <a:srgbClr val="002060"/>
                </a:solidFill>
                <a:effectLst>
                  <a:outerShdw blurRad="38100" dist="38100" dir="2700000" algn="tl">
                    <a:srgbClr val="000000">
                      <a:alpha val="43137"/>
                    </a:srgbClr>
                  </a:outerShdw>
                </a:effectLst>
                <a:latin typeface="B Nazanin+ Regular" pitchFamily="2" charset="-78"/>
                <a:cs typeface="B Nazanin" pitchFamily="2" charset="-78"/>
              </a:rPr>
              <a:t>کودکی </a:t>
            </a:r>
            <a:r>
              <a:rPr lang="fa-IR" sz="4000" b="1" dirty="0" smtClean="0">
                <a:solidFill>
                  <a:srgbClr val="002060"/>
                </a:solidFill>
                <a:effectLst>
                  <a:outerShdw blurRad="38100" dist="38100" dir="2700000" algn="tl">
                    <a:srgbClr val="000000">
                      <a:alpha val="43137"/>
                    </a:srgbClr>
                  </a:outerShdw>
                </a:effectLst>
                <a:latin typeface="B Nazanin+ Regular" pitchFamily="2" charset="-78"/>
                <a:cs typeface="B Nazanin" pitchFamily="2" charset="-78"/>
              </a:rPr>
              <a:t>خواسته </a:t>
            </a:r>
            <a:r>
              <a:rPr lang="fa-IR" sz="4000" b="1" dirty="0">
                <a:solidFill>
                  <a:srgbClr val="002060"/>
                </a:solidFill>
                <a:effectLst>
                  <a:outerShdw blurRad="38100" dist="38100" dir="2700000" algn="tl">
                    <a:srgbClr val="000000">
                      <a:alpha val="43137"/>
                    </a:srgbClr>
                  </a:outerShdw>
                </a:effectLst>
                <a:latin typeface="B Nazanin+ Regular" pitchFamily="2" charset="-78"/>
                <a:cs typeface="B Nazanin" pitchFamily="2" charset="-78"/>
              </a:rPr>
              <a:t>می شود </a:t>
            </a:r>
            <a:r>
              <a:rPr lang="fa-IR" sz="4000" b="1" dirty="0" smtClean="0">
                <a:solidFill>
                  <a:srgbClr val="002060"/>
                </a:solidFill>
                <a:effectLst>
                  <a:outerShdw blurRad="38100" dist="38100" dir="2700000" algn="tl">
                    <a:srgbClr val="000000">
                      <a:alpha val="43137"/>
                    </a:srgbClr>
                  </a:outerShdw>
                </a:effectLst>
                <a:latin typeface="B Nazanin+ Regular" pitchFamily="2" charset="-78"/>
                <a:cs typeface="B Nazanin" pitchFamily="2" charset="-78"/>
              </a:rPr>
              <a:t> آدمک یاخانواده </a:t>
            </a:r>
            <a:r>
              <a:rPr lang="fa-IR" sz="4000" b="1" dirty="0">
                <a:solidFill>
                  <a:srgbClr val="002060"/>
                </a:solidFill>
                <a:effectLst>
                  <a:outerShdw blurRad="38100" dist="38100" dir="2700000" algn="tl">
                    <a:srgbClr val="000000">
                      <a:alpha val="43137"/>
                    </a:srgbClr>
                  </a:outerShdw>
                </a:effectLst>
                <a:latin typeface="B Nazanin+ Regular" pitchFamily="2" charset="-78"/>
                <a:cs typeface="B Nazanin" pitchFamily="2" charset="-78"/>
              </a:rPr>
              <a:t>ای را به </a:t>
            </a:r>
            <a:r>
              <a:rPr lang="fa-IR" sz="4000" b="1" dirty="0" smtClean="0">
                <a:solidFill>
                  <a:srgbClr val="002060"/>
                </a:solidFill>
                <a:effectLst>
                  <a:outerShdw blurRad="38100" dist="38100" dir="2700000" algn="tl">
                    <a:srgbClr val="000000">
                      <a:alpha val="43137"/>
                    </a:srgbClr>
                  </a:outerShdw>
                </a:effectLst>
                <a:latin typeface="B Nazanin+ Regular" pitchFamily="2" charset="-78"/>
                <a:cs typeface="B Nazanin" pitchFamily="2" charset="-78"/>
              </a:rPr>
              <a:t>تصویر </a:t>
            </a:r>
            <a:r>
              <a:rPr lang="fa-IR" sz="4000" b="1" dirty="0">
                <a:solidFill>
                  <a:srgbClr val="002060"/>
                </a:solidFill>
                <a:effectLst>
                  <a:outerShdw blurRad="38100" dist="38100" dir="2700000" algn="tl">
                    <a:srgbClr val="000000">
                      <a:alpha val="43137"/>
                    </a:srgbClr>
                  </a:outerShdw>
                </a:effectLst>
                <a:latin typeface="B Nazanin+ Regular" pitchFamily="2" charset="-78"/>
                <a:cs typeface="B Nazanin" pitchFamily="2" charset="-78"/>
              </a:rPr>
              <a:t>بکشد ، </a:t>
            </a:r>
            <a:r>
              <a:rPr lang="fa-IR" sz="4000" b="1" dirty="0" smtClean="0">
                <a:solidFill>
                  <a:srgbClr val="002060"/>
                </a:solidFill>
                <a:effectLst>
                  <a:outerShdw blurRad="38100" dist="38100" dir="2700000" algn="tl">
                    <a:srgbClr val="000000">
                      <a:alpha val="43137"/>
                    </a:srgbClr>
                  </a:outerShdw>
                </a:effectLst>
                <a:latin typeface="B Nazanin+ Regular" pitchFamily="2" charset="-78"/>
                <a:cs typeface="B Nazanin" pitchFamily="2" charset="-78"/>
              </a:rPr>
              <a:t> معمولا </a:t>
            </a:r>
            <a:r>
              <a:rPr lang="fa-IR" sz="4000" b="1" dirty="0">
                <a:solidFill>
                  <a:srgbClr val="002060"/>
                </a:solidFill>
                <a:effectLst>
                  <a:outerShdw blurRad="38100" dist="38100" dir="2700000" algn="tl">
                    <a:srgbClr val="000000">
                      <a:alpha val="43137"/>
                    </a:srgbClr>
                  </a:outerShdw>
                </a:effectLst>
                <a:latin typeface="B Nazanin+ Regular" pitchFamily="2" charset="-78"/>
                <a:cs typeface="B Nazanin" pitchFamily="2" charset="-78"/>
              </a:rPr>
              <a:t>دنیای درونی و تصویری که از خود </a:t>
            </a:r>
            <a:r>
              <a:rPr lang="fa-IR" sz="4000" b="1" dirty="0" smtClean="0">
                <a:solidFill>
                  <a:srgbClr val="002060"/>
                </a:solidFill>
                <a:effectLst>
                  <a:outerShdw blurRad="38100" dist="38100" dir="2700000" algn="tl">
                    <a:srgbClr val="000000">
                      <a:alpha val="43137"/>
                    </a:srgbClr>
                  </a:outerShdw>
                </a:effectLst>
                <a:latin typeface="B Nazanin+ Regular" pitchFamily="2" charset="-78"/>
                <a:cs typeface="B Nazanin" pitchFamily="2" charset="-78"/>
              </a:rPr>
              <a:t>دارد را </a:t>
            </a:r>
            <a:r>
              <a:rPr lang="fa-IR" sz="4000" b="1" dirty="0">
                <a:solidFill>
                  <a:srgbClr val="002060"/>
                </a:solidFill>
                <a:effectLst>
                  <a:outerShdw blurRad="38100" dist="38100" dir="2700000" algn="tl">
                    <a:srgbClr val="000000">
                      <a:alpha val="43137"/>
                    </a:srgbClr>
                  </a:outerShdw>
                </a:effectLst>
                <a:latin typeface="B Nazanin+ Regular" pitchFamily="2" charset="-78"/>
                <a:cs typeface="B Nazanin" pitchFamily="2" charset="-78"/>
              </a:rPr>
              <a:t>فرافکنی می کند. </a:t>
            </a:r>
          </a:p>
          <a:p>
            <a:pPr marL="0" indent="0">
              <a:buNone/>
            </a:pPr>
            <a:r>
              <a:rPr lang="fa-IR" sz="4000" b="1" dirty="0">
                <a:solidFill>
                  <a:srgbClr val="002060"/>
                </a:solidFill>
                <a:effectLst>
                  <a:outerShdw blurRad="38100" dist="38100" dir="2700000" algn="tl">
                    <a:srgbClr val="000000">
                      <a:alpha val="43137"/>
                    </a:srgbClr>
                  </a:outerShdw>
                </a:effectLst>
                <a:latin typeface="B Nazanin+ Regular" pitchFamily="2" charset="-78"/>
                <a:cs typeface="B Nazanin" pitchFamily="2" charset="-78"/>
              </a:rPr>
              <a:t>بنابراین نقاشی معرف تصویر خود کودک و جهان درونی </a:t>
            </a:r>
            <a:r>
              <a:rPr lang="fa-IR" sz="4000" b="1" dirty="0" smtClean="0">
                <a:solidFill>
                  <a:srgbClr val="002060"/>
                </a:solidFill>
                <a:effectLst>
                  <a:outerShdw blurRad="38100" dist="38100" dir="2700000" algn="tl">
                    <a:srgbClr val="000000">
                      <a:alpha val="43137"/>
                    </a:srgbClr>
                  </a:outerShdw>
                </a:effectLst>
                <a:latin typeface="B Nazanin+ Regular" pitchFamily="2" charset="-78"/>
                <a:cs typeface="B Nazanin" pitchFamily="2" charset="-78"/>
              </a:rPr>
              <a:t>اش می باشد </a:t>
            </a:r>
            <a:r>
              <a:rPr lang="fa-IR" sz="4000" b="1" dirty="0">
                <a:solidFill>
                  <a:srgbClr val="002060"/>
                </a:solidFill>
                <a:effectLst>
                  <a:outerShdw blurRad="38100" dist="38100" dir="2700000" algn="tl">
                    <a:srgbClr val="000000">
                      <a:alpha val="43137"/>
                    </a:srgbClr>
                  </a:outerShdw>
                </a:effectLst>
                <a:latin typeface="B Nazanin+ Regular" pitchFamily="2" charset="-78"/>
                <a:cs typeface="B Nazanin" pitchFamily="2" charset="-78"/>
              </a:rPr>
              <a:t>. </a:t>
            </a:r>
          </a:p>
          <a:p>
            <a:pPr marL="0" indent="0">
              <a:buNone/>
            </a:pPr>
            <a:r>
              <a:rPr lang="fa-IR" sz="4000" b="1" dirty="0">
                <a:solidFill>
                  <a:srgbClr val="002060"/>
                </a:solidFill>
                <a:effectLst>
                  <a:outerShdw blurRad="38100" dist="38100" dir="2700000" algn="tl">
                    <a:srgbClr val="000000">
                      <a:alpha val="43137"/>
                    </a:srgbClr>
                  </a:outerShdw>
                </a:effectLst>
                <a:latin typeface="B Nazanin+ Regular" pitchFamily="2" charset="-78"/>
                <a:cs typeface="B Nazanin" pitchFamily="2" charset="-78"/>
              </a:rPr>
              <a:t>( ترلاک و همکاران </a:t>
            </a:r>
            <a:r>
              <a:rPr lang="fa-IR" sz="4000" b="1" dirty="0" smtClean="0">
                <a:solidFill>
                  <a:srgbClr val="002060"/>
                </a:solidFill>
                <a:effectLst>
                  <a:outerShdw blurRad="38100" dist="38100" dir="2700000" algn="tl">
                    <a:srgbClr val="000000">
                      <a:alpha val="43137"/>
                    </a:srgbClr>
                  </a:outerShdw>
                </a:effectLst>
                <a:latin typeface="B Nazanin+ Regular" pitchFamily="2" charset="-78"/>
                <a:cs typeface="B Nazanin" pitchFamily="2" charset="-78"/>
              </a:rPr>
              <a:t>) </a:t>
            </a:r>
            <a:endParaRPr lang="en-US" sz="4000" b="1" dirty="0">
              <a:solidFill>
                <a:srgbClr val="002060"/>
              </a:solidFill>
              <a:effectLst>
                <a:outerShdw blurRad="38100" dist="38100" dir="2700000" algn="tl">
                  <a:srgbClr val="000000">
                    <a:alpha val="43137"/>
                  </a:srgbClr>
                </a:outerShdw>
              </a:effectLst>
              <a:latin typeface="B Nazanin+ Regular" pitchFamily="2" charset="-78"/>
              <a:cs typeface="B Nazanin" pitchFamily="2" charset="-78"/>
            </a:endParaRPr>
          </a:p>
        </p:txBody>
      </p:sp>
    </p:spTree>
    <p:extLst>
      <p:ext uri="{BB962C8B-B14F-4D97-AF65-F5344CB8AC3E}">
        <p14:creationId xmlns:p14="http://schemas.microsoft.com/office/powerpoint/2010/main" val="35208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circle(in)">
                                      <p:cBhvr>
                                        <p:cTn id="28" dur="2000"/>
                                        <p:tgtEl>
                                          <p:spTgt spid="3">
                                            <p:txEl>
                                              <p:pRg st="1" end="1"/>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circle(in)">
                                      <p:cBhvr>
                                        <p:cTn id="3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شواهد ارزنده سازی در نقاشی کودکان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fa-IR" b="1" dirty="0" smtClean="0">
                <a:cs typeface="B Nazanin" pitchFamily="2" charset="-78"/>
              </a:rPr>
              <a:t>1) کودکان شخص دوست داشتنی خود را یا به عبارت دیگر شخص ارزنده سازی شده خود را نخستین فرد در نقاشی خود ترسیم می نمایند.</a:t>
            </a:r>
          </a:p>
          <a:p>
            <a:pPr marL="0" indent="0">
              <a:buNone/>
            </a:pPr>
            <a:r>
              <a:rPr lang="fa-IR" dirty="0" smtClean="0">
                <a:cs typeface="B Nazanin" pitchFamily="2" charset="-78"/>
              </a:rPr>
              <a:t>معمولا این شخص یکی از والدین کودک است.اما اگر نخستین شخص ترسیم شده یک کودک باشد ، منظور این است که آزمودنی جاه طلبی های خود را در این شخص متبلور  کرده است . </a:t>
            </a:r>
            <a:endParaRPr lang="en-US" dirty="0" smtClean="0">
              <a:cs typeface="B Nazanin" pitchFamily="2" charset="-78"/>
            </a:endParaRPr>
          </a:p>
          <a:p>
            <a:pPr marL="0" indent="0">
              <a:buNone/>
            </a:pPr>
            <a:r>
              <a:rPr lang="fa-IR" dirty="0" smtClean="0">
                <a:cs typeface="B Nazanin" pitchFamily="2" charset="-78"/>
              </a:rPr>
              <a:t>جنس و نقش وی را برتر تلقی کرده و در عمق وجودش ، خواستار آن است که جای وی را اشغال کند. </a:t>
            </a:r>
            <a:endParaRPr lang="en-US" dirty="0" smtClean="0">
              <a:cs typeface="B Nazanin" pitchFamily="2" charset="-78"/>
            </a:endParaRPr>
          </a:p>
          <a:p>
            <a:pPr marL="0" indent="0">
              <a:buNone/>
            </a:pPr>
            <a:r>
              <a:rPr lang="fa-IR" dirty="0" smtClean="0">
                <a:cs typeface="B Nazanin" pitchFamily="2" charset="-78"/>
              </a:rPr>
              <a:t>اگر کودک در وهله نخست خود را ترسیم کند ، نشانه گرایش به خود دوستداری می باشد . چنین گرایشی غالبا از ناتوانی و  عدم امکان سرمایه گذاری در تصاویر والدین بوده است.</a:t>
            </a:r>
          </a:p>
        </p:txBody>
      </p:sp>
    </p:spTree>
    <p:extLst>
      <p:ext uri="{BB962C8B-B14F-4D97-AF65-F5344CB8AC3E}">
        <p14:creationId xmlns:p14="http://schemas.microsoft.com/office/powerpoint/2010/main" val="227002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10000"/>
          </a:bodyPr>
          <a:lstStyle/>
          <a:p>
            <a:pPr marL="0" indent="0">
              <a:buNone/>
            </a:pPr>
            <a:endParaRPr lang="fa-IR" b="1" dirty="0" smtClean="0">
              <a:cs typeface="B Nazanin" pitchFamily="2" charset="-78"/>
            </a:endParaRPr>
          </a:p>
          <a:p>
            <a:pPr marL="0" indent="0">
              <a:buNone/>
            </a:pPr>
            <a:r>
              <a:rPr lang="fa-IR" b="1" dirty="0" smtClean="0">
                <a:cs typeface="B Nazanin" pitchFamily="2" charset="-78"/>
              </a:rPr>
              <a:t>2) </a:t>
            </a:r>
            <a:r>
              <a:rPr lang="fa-IR" b="1" dirty="0">
                <a:cs typeface="B Nazanin" pitchFamily="2" charset="-78"/>
              </a:rPr>
              <a:t>کودکان شخص ارزنده سازی شده را با در نظر گرفتن نسبت ها ، بلند قامت تر از اشخاص دیگر، با دقت تر و کاملتر ترسیم می </a:t>
            </a:r>
            <a:r>
              <a:rPr lang="fa-IR" b="1" dirty="0" smtClean="0">
                <a:cs typeface="B Nazanin" pitchFamily="2" charset="-78"/>
              </a:rPr>
              <a:t>نمایند.</a:t>
            </a:r>
          </a:p>
          <a:p>
            <a:pPr marL="0" indent="0">
              <a:buNone/>
            </a:pPr>
            <a:endParaRPr lang="fa-IR" b="1" dirty="0">
              <a:cs typeface="B Nazanin" pitchFamily="2" charset="-78"/>
            </a:endParaRPr>
          </a:p>
          <a:p>
            <a:pPr marL="0" indent="0">
              <a:buNone/>
            </a:pPr>
            <a:endParaRPr lang="fa-IR" b="1" dirty="0">
              <a:cs typeface="B Nazanin" pitchFamily="2" charset="-78"/>
            </a:endParaRPr>
          </a:p>
          <a:p>
            <a:pPr marL="0" indent="0">
              <a:buNone/>
            </a:pPr>
            <a:r>
              <a:rPr lang="fa-IR" b="1" dirty="0">
                <a:cs typeface="B Nazanin" pitchFamily="2" charset="-78"/>
              </a:rPr>
              <a:t>3)کودکان شخص ارزنده سازی شده را از لحاظ چیزهای افزوده شد مثل تزیین لباس ها ، ترسیم کلاه ، عصا ، چتر ، کیف و کیف دستی غنی تر از دیگران ترسیم می </a:t>
            </a:r>
            <a:r>
              <a:rPr lang="fa-IR" b="1" dirty="0" smtClean="0">
                <a:cs typeface="B Nazanin" pitchFamily="2" charset="-78"/>
              </a:rPr>
              <a:t>نمایند</a:t>
            </a:r>
            <a:r>
              <a:rPr lang="fa-IR" dirty="0" smtClean="0">
                <a:cs typeface="B Nazanin" pitchFamily="2" charset="-78"/>
              </a:rPr>
              <a:t>.</a:t>
            </a:r>
            <a:endParaRPr lang="en-US" dirty="0"/>
          </a:p>
        </p:txBody>
      </p:sp>
    </p:spTree>
    <p:extLst>
      <p:ext uri="{BB962C8B-B14F-4D97-AF65-F5344CB8AC3E}">
        <p14:creationId xmlns:p14="http://schemas.microsoft.com/office/powerpoint/2010/main" val="3109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anim calcmode="lin" valueType="num">
                                      <p:cBhvr>
                                        <p:cTn id="1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20000"/>
          </a:bodyPr>
          <a:lstStyle/>
          <a:p>
            <a:pPr marL="0" indent="0" rtl="1">
              <a:buNone/>
            </a:pPr>
            <a:endParaRPr lang="fa-IR" b="1" dirty="0" smtClean="0">
              <a:cs typeface="B Nazanin" pitchFamily="2" charset="-78"/>
            </a:endParaRPr>
          </a:p>
          <a:p>
            <a:pPr marL="0" indent="0" rtl="1">
              <a:buNone/>
            </a:pPr>
            <a:r>
              <a:rPr lang="fa-IR" b="1" dirty="0" smtClean="0">
                <a:cs typeface="B Nazanin" pitchFamily="2" charset="-78"/>
              </a:rPr>
              <a:t>4) </a:t>
            </a:r>
            <a:r>
              <a:rPr lang="fa-IR" b="1" dirty="0">
                <a:cs typeface="B Nazanin" pitchFamily="2" charset="-78"/>
              </a:rPr>
              <a:t>شخص ارزنده سازی </a:t>
            </a:r>
            <a:r>
              <a:rPr lang="fa-IR" b="1" dirty="0" smtClean="0">
                <a:cs typeface="B Nazanin" pitchFamily="2" charset="-78"/>
              </a:rPr>
              <a:t>شده ،غالبا </a:t>
            </a:r>
            <a:r>
              <a:rPr lang="fa-IR" b="1" dirty="0">
                <a:cs typeface="B Nazanin" pitchFamily="2" charset="-78"/>
              </a:rPr>
              <a:t>کانون توجه اشخاص دیگر نقاشی است </a:t>
            </a:r>
            <a:r>
              <a:rPr lang="fa-IR" b="1" dirty="0" smtClean="0">
                <a:cs typeface="B Nazanin" pitchFamily="2" charset="-78"/>
              </a:rPr>
              <a:t>.یعنی </a:t>
            </a:r>
            <a:r>
              <a:rPr lang="fa-IR" b="1" dirty="0">
                <a:cs typeface="B Nazanin" pitchFamily="2" charset="-78"/>
              </a:rPr>
              <a:t>همه نگاه ها به سوی وی معطوف است</a:t>
            </a:r>
            <a:r>
              <a:rPr lang="fa-IR" b="1" dirty="0" smtClean="0">
                <a:cs typeface="B Nazanin" pitchFamily="2" charset="-78"/>
              </a:rPr>
              <a:t>.</a:t>
            </a:r>
          </a:p>
          <a:p>
            <a:pPr marL="0" indent="0" rtl="1">
              <a:buNone/>
            </a:pPr>
            <a:endParaRPr lang="fa-IR" b="1" dirty="0">
              <a:cs typeface="B Nazanin" pitchFamily="2" charset="-78"/>
            </a:endParaRPr>
          </a:p>
          <a:p>
            <a:pPr marL="0" indent="0" rtl="1">
              <a:buNone/>
            </a:pPr>
            <a:endParaRPr lang="fa-IR" b="1" dirty="0">
              <a:cs typeface="B Nazanin" pitchFamily="2" charset="-78"/>
            </a:endParaRPr>
          </a:p>
          <a:p>
            <a:pPr marL="0" indent="0" rtl="1">
              <a:buNone/>
            </a:pPr>
            <a:r>
              <a:rPr lang="fa-IR" b="1" dirty="0">
                <a:cs typeface="B Nazanin" pitchFamily="2" charset="-78"/>
              </a:rPr>
              <a:t>5</a:t>
            </a:r>
            <a:r>
              <a:rPr lang="fa-IR" b="1" dirty="0" smtClean="0">
                <a:cs typeface="B Nazanin" pitchFamily="2" charset="-78"/>
              </a:rPr>
              <a:t>) اگر </a:t>
            </a:r>
            <a:r>
              <a:rPr lang="fa-IR" b="1" dirty="0">
                <a:cs typeface="B Nazanin" pitchFamily="2" charset="-78"/>
              </a:rPr>
              <a:t>در خلال مصاحبه از کودکان سوال گردد ، نظر خود را درباره شخص ارزنده سازی شده توضیح دهد ، بیشتر از افراد دیگری که در نقاشی کشیده درباره وی توضیح می دهد و دوست دارد با این اشخاص همانند سازی </a:t>
            </a:r>
            <a:r>
              <a:rPr lang="fa-IR" b="1" dirty="0" smtClean="0">
                <a:cs typeface="B Nazanin" pitchFamily="2" charset="-78"/>
              </a:rPr>
              <a:t>کند.</a:t>
            </a:r>
            <a:endParaRPr lang="en-US" b="1" dirty="0"/>
          </a:p>
          <a:p>
            <a:pPr marL="0" indent="0" rtl="1">
              <a:buNone/>
            </a:pPr>
            <a:endParaRPr lang="en-US" b="1" dirty="0"/>
          </a:p>
        </p:txBody>
      </p:sp>
    </p:spTree>
    <p:extLst>
      <p:ext uri="{BB962C8B-B14F-4D97-AF65-F5344CB8AC3E}">
        <p14:creationId xmlns:p14="http://schemas.microsoft.com/office/powerpoint/2010/main" val="28178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80">
                                          <p:stCondLst>
                                            <p:cond delay="0"/>
                                          </p:stCondLst>
                                        </p:cTn>
                                        <p:tgtEl>
                                          <p:spTgt spid="3">
                                            <p:txEl>
                                              <p:pRg st="4" end="4"/>
                                            </p:txEl>
                                          </p:spTgt>
                                        </p:tgtEl>
                                      </p:cBhvr>
                                    </p:animEffect>
                                    <p:anim calcmode="lin" valueType="num">
                                      <p:cBhvr>
                                        <p:cTn id="2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4" end="4"/>
                                            </p:txEl>
                                          </p:spTgt>
                                        </p:tgtEl>
                                      </p:cBhvr>
                                      <p:to x="100000" y="60000"/>
                                    </p:animScale>
                                    <p:animScale>
                                      <p:cBhvr>
                                        <p:cTn id="32" dur="166" decel="50000">
                                          <p:stCondLst>
                                            <p:cond delay="676"/>
                                          </p:stCondLst>
                                        </p:cTn>
                                        <p:tgtEl>
                                          <p:spTgt spid="3">
                                            <p:txEl>
                                              <p:pRg st="4" end="4"/>
                                            </p:txEl>
                                          </p:spTgt>
                                        </p:tgtEl>
                                      </p:cBhvr>
                                      <p:to x="100000" y="100000"/>
                                    </p:animScale>
                                    <p:animScale>
                                      <p:cBhvr>
                                        <p:cTn id="33" dur="26">
                                          <p:stCondLst>
                                            <p:cond delay="1312"/>
                                          </p:stCondLst>
                                        </p:cTn>
                                        <p:tgtEl>
                                          <p:spTgt spid="3">
                                            <p:txEl>
                                              <p:pRg st="4" end="4"/>
                                            </p:txEl>
                                          </p:spTgt>
                                        </p:tgtEl>
                                      </p:cBhvr>
                                      <p:to x="100000" y="80000"/>
                                    </p:animScale>
                                    <p:animScale>
                                      <p:cBhvr>
                                        <p:cTn id="34" dur="166" decel="50000">
                                          <p:stCondLst>
                                            <p:cond delay="1338"/>
                                          </p:stCondLst>
                                        </p:cTn>
                                        <p:tgtEl>
                                          <p:spTgt spid="3">
                                            <p:txEl>
                                              <p:pRg st="4" end="4"/>
                                            </p:txEl>
                                          </p:spTgt>
                                        </p:tgtEl>
                                      </p:cBhvr>
                                      <p:to x="100000" y="100000"/>
                                    </p:animScale>
                                    <p:animScale>
                                      <p:cBhvr>
                                        <p:cTn id="35" dur="26">
                                          <p:stCondLst>
                                            <p:cond delay="1642"/>
                                          </p:stCondLst>
                                        </p:cTn>
                                        <p:tgtEl>
                                          <p:spTgt spid="3">
                                            <p:txEl>
                                              <p:pRg st="4" end="4"/>
                                            </p:txEl>
                                          </p:spTgt>
                                        </p:tgtEl>
                                      </p:cBhvr>
                                      <p:to x="100000" y="90000"/>
                                    </p:animScale>
                                    <p:animScale>
                                      <p:cBhvr>
                                        <p:cTn id="36" dur="166" decel="50000">
                                          <p:stCondLst>
                                            <p:cond delay="1668"/>
                                          </p:stCondLst>
                                        </p:cTn>
                                        <p:tgtEl>
                                          <p:spTgt spid="3">
                                            <p:txEl>
                                              <p:pRg st="4" end="4"/>
                                            </p:txEl>
                                          </p:spTgt>
                                        </p:tgtEl>
                                      </p:cBhvr>
                                      <p:to x="100000" y="100000"/>
                                    </p:animScale>
                                    <p:animScale>
                                      <p:cBhvr>
                                        <p:cTn id="37" dur="26">
                                          <p:stCondLst>
                                            <p:cond delay="1808"/>
                                          </p:stCondLst>
                                        </p:cTn>
                                        <p:tgtEl>
                                          <p:spTgt spid="3">
                                            <p:txEl>
                                              <p:pRg st="4" end="4"/>
                                            </p:txEl>
                                          </p:spTgt>
                                        </p:tgtEl>
                                      </p:cBhvr>
                                      <p:to x="100000" y="95000"/>
                                    </p:animScale>
                                    <p:animScale>
                                      <p:cBhvr>
                                        <p:cTn id="3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10000"/>
          </a:bodyPr>
          <a:lstStyle/>
          <a:p>
            <a:pPr marL="0" indent="0">
              <a:buNone/>
            </a:pPr>
            <a:r>
              <a:rPr lang="fa-IR" b="1" dirty="0" smtClean="0">
                <a:solidFill>
                  <a:srgbClr val="C00000"/>
                </a:solidFill>
                <a:effectLst>
                  <a:outerShdw blurRad="38100" dist="38100" dir="2700000" algn="tl">
                    <a:srgbClr val="000000">
                      <a:alpha val="43137"/>
                    </a:srgbClr>
                  </a:outerShdw>
                </a:effectLst>
                <a:cs typeface="B Nazanin" pitchFamily="2" charset="-78"/>
              </a:rPr>
              <a:t>6 ) ارزنده سازی و</a:t>
            </a:r>
            <a:r>
              <a:rPr lang="en-US" b="1" dirty="0" smtClean="0">
                <a:solidFill>
                  <a:srgbClr val="C00000"/>
                </a:solidFill>
                <a:effectLst>
                  <a:outerShdw blurRad="38100" dist="38100" dir="2700000" algn="tl">
                    <a:srgbClr val="000000">
                      <a:alpha val="43137"/>
                    </a:srgbClr>
                  </a:outerShdw>
                </a:effectLst>
                <a:cs typeface="B Nazanin" pitchFamily="2" charset="-78"/>
              </a:rPr>
              <a:t> </a:t>
            </a:r>
            <a:r>
              <a:rPr lang="fa-IR" b="1" dirty="0" smtClean="0">
                <a:solidFill>
                  <a:srgbClr val="C00000"/>
                </a:solidFill>
                <a:effectLst>
                  <a:outerShdw blurRad="38100" dist="38100" dir="2700000" algn="tl">
                    <a:srgbClr val="000000">
                      <a:alpha val="43137"/>
                    </a:srgbClr>
                  </a:outerShdw>
                </a:effectLst>
                <a:cs typeface="B Nazanin" pitchFamily="2" charset="-78"/>
              </a:rPr>
              <a:t>نا</a:t>
            </a:r>
            <a:r>
              <a:rPr lang="en-US" b="1" dirty="0" smtClean="0">
                <a:solidFill>
                  <a:srgbClr val="C00000"/>
                </a:solidFill>
                <a:effectLst>
                  <a:outerShdw blurRad="38100" dist="38100" dir="2700000" algn="tl">
                    <a:srgbClr val="000000">
                      <a:alpha val="43137"/>
                    </a:srgbClr>
                  </a:outerShdw>
                </a:effectLst>
                <a:cs typeface="B Nazanin" pitchFamily="2" charset="-78"/>
              </a:rPr>
              <a:t> </a:t>
            </a:r>
            <a:r>
              <a:rPr lang="fa-IR" b="1" dirty="0" smtClean="0">
                <a:solidFill>
                  <a:srgbClr val="C00000"/>
                </a:solidFill>
                <a:effectLst>
                  <a:outerShdw blurRad="38100" dist="38100" dir="2700000" algn="tl">
                    <a:srgbClr val="000000">
                      <a:alpha val="43137"/>
                    </a:srgbClr>
                  </a:outerShdw>
                </a:effectLst>
                <a:cs typeface="B Nazanin" pitchFamily="2" charset="-78"/>
              </a:rPr>
              <a:t>ارزنده سازی در نقاشی خانواده </a:t>
            </a:r>
            <a:endParaRPr lang="en-US" b="1" dirty="0" smtClean="0">
              <a:solidFill>
                <a:srgbClr val="C00000"/>
              </a:solidFill>
              <a:effectLst>
                <a:outerShdw blurRad="38100" dist="38100" dir="2700000" algn="tl">
                  <a:srgbClr val="000000">
                    <a:alpha val="43137"/>
                  </a:srgbClr>
                </a:outerShdw>
              </a:effectLst>
              <a:cs typeface="B Nazanin" pitchFamily="2" charset="-78"/>
            </a:endParaRPr>
          </a:p>
          <a:p>
            <a:pPr marL="0" indent="0">
              <a:buNone/>
            </a:pPr>
            <a:r>
              <a:rPr lang="fa-IR" b="1" dirty="0" smtClean="0">
                <a:cs typeface="B Nazanin" pitchFamily="2" charset="-78"/>
              </a:rPr>
              <a:t>کرمن به نقل : از منصور و دادستان ( 1379 ) ارزنده سازی و ناارزنده سازی را بدین گونه تعریف نموده است. </a:t>
            </a:r>
          </a:p>
          <a:p>
            <a:pPr marL="0" indent="0">
              <a:buNone/>
            </a:pPr>
            <a:r>
              <a:rPr lang="fa-IR" b="1" dirty="0" smtClean="0">
                <a:cs typeface="B Nazanin" pitchFamily="2" charset="-78"/>
              </a:rPr>
              <a:t>منظور از ارزنده سازی غالبا شخصی است که کودک به وی گرایش های مثبت ، احساسات تحسین آمیز دارد و او را مهمتر از همه می داند. </a:t>
            </a:r>
          </a:p>
          <a:p>
            <a:pPr marL="0" indent="0">
              <a:buNone/>
            </a:pPr>
            <a:r>
              <a:rPr lang="fa-IR" b="1" dirty="0" smtClean="0">
                <a:cs typeface="B Nazanin" pitchFamily="2" charset="-78"/>
              </a:rPr>
              <a:t>اما نا</a:t>
            </a:r>
            <a:r>
              <a:rPr lang="en-US" b="1" dirty="0" smtClean="0">
                <a:cs typeface="B Nazanin" pitchFamily="2" charset="-78"/>
              </a:rPr>
              <a:t> </a:t>
            </a:r>
            <a:r>
              <a:rPr lang="fa-IR" b="1" dirty="0" smtClean="0">
                <a:cs typeface="B Nazanin" pitchFamily="2" charset="-78"/>
              </a:rPr>
              <a:t>ارزنده سازی غالبا شامل کسی است که کودک به وی گرایش منفی ، احساسات تحقیر آمیز یا کینه توزانه ای دارد و سعی می کند که در نقاشی خود بدان توجه نداشته باشد یا کمتر به او توجه نماید.</a:t>
            </a:r>
            <a:endParaRPr lang="en-US" b="1" dirty="0">
              <a:cs typeface="B Nazanin" pitchFamily="2" charset="-78"/>
            </a:endParaRPr>
          </a:p>
        </p:txBody>
      </p:sp>
    </p:spTree>
    <p:extLst>
      <p:ext uri="{BB962C8B-B14F-4D97-AF65-F5344CB8AC3E}">
        <p14:creationId xmlns:p14="http://schemas.microsoft.com/office/powerpoint/2010/main" val="48856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80">
                                          <p:stCondLst>
                                            <p:cond delay="0"/>
                                          </p:stCondLst>
                                        </p:cTn>
                                        <p:tgtEl>
                                          <p:spTgt spid="3">
                                            <p:txEl>
                                              <p:pRg st="3" end="3"/>
                                            </p:txEl>
                                          </p:spTgt>
                                        </p:tgtEl>
                                      </p:cBhvr>
                                    </p:animEffect>
                                    <p:anim calcmode="lin" valueType="num">
                                      <p:cBhvr>
                                        <p:cTn id="2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xEl>
                                              <p:pRg st="3" end="3"/>
                                            </p:txEl>
                                          </p:spTgt>
                                        </p:tgtEl>
                                      </p:cBhvr>
                                      <p:to x="100000" y="60000"/>
                                    </p:animScale>
                                    <p:animScale>
                                      <p:cBhvr>
                                        <p:cTn id="33" dur="166" decel="50000">
                                          <p:stCondLst>
                                            <p:cond delay="676"/>
                                          </p:stCondLst>
                                        </p:cTn>
                                        <p:tgtEl>
                                          <p:spTgt spid="3">
                                            <p:txEl>
                                              <p:pRg st="3" end="3"/>
                                            </p:txEl>
                                          </p:spTgt>
                                        </p:tgtEl>
                                      </p:cBhvr>
                                      <p:to x="100000" y="100000"/>
                                    </p:animScale>
                                    <p:animScale>
                                      <p:cBhvr>
                                        <p:cTn id="34" dur="26">
                                          <p:stCondLst>
                                            <p:cond delay="1312"/>
                                          </p:stCondLst>
                                        </p:cTn>
                                        <p:tgtEl>
                                          <p:spTgt spid="3">
                                            <p:txEl>
                                              <p:pRg st="3" end="3"/>
                                            </p:txEl>
                                          </p:spTgt>
                                        </p:tgtEl>
                                      </p:cBhvr>
                                      <p:to x="100000" y="80000"/>
                                    </p:animScale>
                                    <p:animScale>
                                      <p:cBhvr>
                                        <p:cTn id="35" dur="166" decel="50000">
                                          <p:stCondLst>
                                            <p:cond delay="1338"/>
                                          </p:stCondLst>
                                        </p:cTn>
                                        <p:tgtEl>
                                          <p:spTgt spid="3">
                                            <p:txEl>
                                              <p:pRg st="3" end="3"/>
                                            </p:txEl>
                                          </p:spTgt>
                                        </p:tgtEl>
                                      </p:cBhvr>
                                      <p:to x="100000" y="100000"/>
                                    </p:animScale>
                                    <p:animScale>
                                      <p:cBhvr>
                                        <p:cTn id="36" dur="26">
                                          <p:stCondLst>
                                            <p:cond delay="1642"/>
                                          </p:stCondLst>
                                        </p:cTn>
                                        <p:tgtEl>
                                          <p:spTgt spid="3">
                                            <p:txEl>
                                              <p:pRg st="3" end="3"/>
                                            </p:txEl>
                                          </p:spTgt>
                                        </p:tgtEl>
                                      </p:cBhvr>
                                      <p:to x="100000" y="90000"/>
                                    </p:animScale>
                                    <p:animScale>
                                      <p:cBhvr>
                                        <p:cTn id="37" dur="166" decel="50000">
                                          <p:stCondLst>
                                            <p:cond delay="1668"/>
                                          </p:stCondLst>
                                        </p:cTn>
                                        <p:tgtEl>
                                          <p:spTgt spid="3">
                                            <p:txEl>
                                              <p:pRg st="3" end="3"/>
                                            </p:txEl>
                                          </p:spTgt>
                                        </p:tgtEl>
                                      </p:cBhvr>
                                      <p:to x="100000" y="100000"/>
                                    </p:animScale>
                                    <p:animScale>
                                      <p:cBhvr>
                                        <p:cTn id="38" dur="26">
                                          <p:stCondLst>
                                            <p:cond delay="1808"/>
                                          </p:stCondLst>
                                        </p:cTn>
                                        <p:tgtEl>
                                          <p:spTgt spid="3">
                                            <p:txEl>
                                              <p:pRg st="3" end="3"/>
                                            </p:txEl>
                                          </p:spTgt>
                                        </p:tgtEl>
                                      </p:cBhvr>
                                      <p:to x="100000" y="95000"/>
                                    </p:animScale>
                                    <p:animScale>
                                      <p:cBhvr>
                                        <p:cTn id="39"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شواهد ناارزنده سازی درنقاشی کودکان :</a:t>
            </a:r>
            <a:endParaRPr lang="en-US" b="1" dirty="0"/>
          </a:p>
        </p:txBody>
      </p:sp>
      <p:sp>
        <p:nvSpPr>
          <p:cNvPr id="3" name="Content Placeholder 2"/>
          <p:cNvSpPr>
            <a:spLocks noGrp="1"/>
          </p:cNvSpPr>
          <p:nvPr>
            <p:ph idx="1"/>
          </p:nvPr>
        </p:nvSpPr>
        <p:spPr/>
        <p:txBody>
          <a:bodyPr>
            <a:normAutofit/>
          </a:bodyPr>
          <a:lstStyle/>
          <a:p>
            <a:pPr marL="0" indent="0">
              <a:buNone/>
            </a:pPr>
            <a:r>
              <a:rPr lang="fa-IR" b="1" dirty="0" smtClean="0">
                <a:cs typeface="B Nazanin" pitchFamily="2" charset="-78"/>
              </a:rPr>
              <a:t>همانطوری که قبلا بدان اشاره شد ،ناارزنده سازی یعنی کودک احساسات منفی و خشم آلودی نسبت به وی دارند و مایل به ترسیم نقاشی او نیستند. </a:t>
            </a:r>
            <a:endParaRPr lang="en-US" b="1" dirty="0" smtClean="0">
              <a:cs typeface="B Nazanin" pitchFamily="2" charset="-78"/>
            </a:endParaRPr>
          </a:p>
          <a:p>
            <a:pPr marL="0" indent="0">
              <a:buNone/>
            </a:pPr>
            <a:r>
              <a:rPr lang="fa-IR" b="1" dirty="0" smtClean="0">
                <a:cs typeface="B Nazanin" pitchFamily="2" charset="-78"/>
              </a:rPr>
              <a:t>این گونه افراد معمولا برادران یا خواهران می باشند . </a:t>
            </a:r>
            <a:endParaRPr lang="en-US" b="1" dirty="0" smtClean="0">
              <a:cs typeface="B Nazanin" pitchFamily="2" charset="-78"/>
            </a:endParaRPr>
          </a:p>
        </p:txBody>
      </p:sp>
    </p:spTree>
    <p:extLst>
      <p:ext uri="{BB962C8B-B14F-4D97-AF65-F5344CB8AC3E}">
        <p14:creationId xmlns:p14="http://schemas.microsoft.com/office/powerpoint/2010/main" val="140780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علایم ناارزنده سازی شده در ترسیم نقاشی عبارتند از : </a:t>
            </a:r>
          </a:p>
        </p:txBody>
      </p:sp>
      <p:sp>
        <p:nvSpPr>
          <p:cNvPr id="3" name="Content Placeholder 2"/>
          <p:cNvSpPr>
            <a:spLocks noGrp="1"/>
          </p:cNvSpPr>
          <p:nvPr>
            <p:ph idx="1"/>
          </p:nvPr>
        </p:nvSpPr>
        <p:spPr/>
        <p:txBody>
          <a:bodyPr>
            <a:normAutofit/>
          </a:bodyPr>
          <a:lstStyle/>
          <a:p>
            <a:pPr marL="0" indent="0">
              <a:buNone/>
            </a:pPr>
            <a:r>
              <a:rPr lang="fa-IR" b="1" dirty="0" smtClean="0">
                <a:cs typeface="B Nazanin" pitchFamily="2" charset="-78"/>
              </a:rPr>
              <a:t>1) کودکان شخص ناارزنده سازی شده را با در نظر گرفتن همه نسبت ها مثلا سن ، قد </a:t>
            </a:r>
            <a:r>
              <a:rPr lang="fa-IR" b="1" dirty="0">
                <a:cs typeface="B Nazanin" pitchFamily="2" charset="-78"/>
              </a:rPr>
              <a:t>،</a:t>
            </a:r>
            <a:r>
              <a:rPr lang="fa-IR" b="1" dirty="0" smtClean="0">
                <a:cs typeface="B Nazanin" pitchFamily="2" charset="-78"/>
              </a:rPr>
              <a:t>کوچکتر از دیگران، ترسیم می کنند.</a:t>
            </a:r>
          </a:p>
        </p:txBody>
      </p:sp>
    </p:spTree>
    <p:extLst>
      <p:ext uri="{BB962C8B-B14F-4D97-AF65-F5344CB8AC3E}">
        <p14:creationId xmlns:p14="http://schemas.microsoft.com/office/powerpoint/2010/main" val="330861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10200"/>
          </a:xfrm>
        </p:spPr>
        <p:txBody>
          <a:bodyPr>
            <a:normAutofit fontScale="77500" lnSpcReduction="20000"/>
          </a:bodyPr>
          <a:lstStyle/>
          <a:p>
            <a:pPr marL="0" indent="0">
              <a:buNone/>
            </a:pPr>
            <a:r>
              <a:rPr lang="fa-IR" b="1" dirty="0" smtClean="0">
                <a:cs typeface="B Nazanin" pitchFamily="2" charset="-78"/>
              </a:rPr>
              <a:t>2)کودکان </a:t>
            </a:r>
            <a:r>
              <a:rPr lang="fa-IR" b="1" dirty="0">
                <a:cs typeface="B Nazanin" pitchFamily="2" charset="-78"/>
              </a:rPr>
              <a:t>شخص ناارزنده سازی شده را در آخرین مکان و غالبا کنار صفحه کاغذ قرار می دهند ، مثل اینکه از اول قصد نداشتند او را ترسیم نمایند</a:t>
            </a:r>
            <a:r>
              <a:rPr lang="fa-IR" b="1" dirty="0" smtClean="0">
                <a:cs typeface="B Nazanin" pitchFamily="2" charset="-78"/>
              </a:rPr>
              <a:t>.</a:t>
            </a:r>
          </a:p>
          <a:p>
            <a:pPr marL="0" indent="0">
              <a:buNone/>
            </a:pPr>
            <a:endParaRPr lang="fa-IR" b="1" dirty="0">
              <a:cs typeface="B Nazanin" pitchFamily="2" charset="-78"/>
            </a:endParaRPr>
          </a:p>
          <a:p>
            <a:pPr marL="0" indent="0">
              <a:buNone/>
            </a:pPr>
            <a:r>
              <a:rPr lang="fa-IR" b="1" dirty="0">
                <a:cs typeface="B Nazanin" pitchFamily="2" charset="-78"/>
              </a:rPr>
              <a:t>3)کودکان شخص ارزنده سازی شده را جدااز دیگران و در </a:t>
            </a:r>
            <a:endParaRPr lang="fa-IR" b="1" dirty="0" smtClean="0">
              <a:cs typeface="B Nazanin" pitchFamily="2" charset="-78"/>
            </a:endParaRPr>
          </a:p>
          <a:p>
            <a:pPr marL="0" indent="0">
              <a:buNone/>
            </a:pPr>
            <a:r>
              <a:rPr lang="fa-IR" b="1" dirty="0" smtClean="0">
                <a:cs typeface="B Nazanin" pitchFamily="2" charset="-78"/>
              </a:rPr>
              <a:t>سطحی </a:t>
            </a:r>
            <a:r>
              <a:rPr lang="fa-IR" b="1" dirty="0">
                <a:cs typeface="B Nazanin" pitchFamily="2" charset="-78"/>
              </a:rPr>
              <a:t>پایین تر از بقیه ترسیم می نمایند</a:t>
            </a:r>
            <a:r>
              <a:rPr lang="fa-IR" b="1" dirty="0" smtClean="0">
                <a:cs typeface="B Nazanin" pitchFamily="2" charset="-78"/>
              </a:rPr>
              <a:t>.</a:t>
            </a:r>
          </a:p>
          <a:p>
            <a:pPr marL="0" indent="0">
              <a:buNone/>
            </a:pPr>
            <a:endParaRPr lang="fa-IR" b="1" dirty="0">
              <a:cs typeface="B Nazanin" pitchFamily="2" charset="-78"/>
            </a:endParaRPr>
          </a:p>
          <a:p>
            <a:pPr marL="0" indent="0">
              <a:buNone/>
            </a:pPr>
            <a:r>
              <a:rPr lang="fa-IR" b="1" dirty="0">
                <a:cs typeface="B Nazanin" pitchFamily="2" charset="-78"/>
              </a:rPr>
              <a:t>4)کودکان شخص ناارزنده سازی شده را به خوبی </a:t>
            </a:r>
            <a:r>
              <a:rPr lang="fa-IR" b="1" dirty="0" smtClean="0">
                <a:cs typeface="B Nazanin" pitchFamily="2" charset="-78"/>
              </a:rPr>
              <a:t>دیگران </a:t>
            </a:r>
            <a:r>
              <a:rPr lang="fa-IR" b="1" dirty="0">
                <a:cs typeface="B Nazanin" pitchFamily="2" charset="-78"/>
              </a:rPr>
              <a:t>ترسیم نمی </a:t>
            </a:r>
            <a:r>
              <a:rPr lang="fa-IR" b="1" dirty="0" smtClean="0">
                <a:cs typeface="B Nazanin" pitchFamily="2" charset="-78"/>
              </a:rPr>
              <a:t>کنند </a:t>
            </a:r>
            <a:r>
              <a:rPr lang="fa-IR" b="1" dirty="0">
                <a:cs typeface="B Nazanin" pitchFamily="2" charset="-78"/>
              </a:rPr>
              <a:t>به عبارت  دیگر </a:t>
            </a:r>
            <a:r>
              <a:rPr lang="fa-IR" b="1" dirty="0" smtClean="0">
                <a:cs typeface="B Nazanin" pitchFamily="2" charset="-78"/>
              </a:rPr>
              <a:t>جزییات </a:t>
            </a:r>
            <a:r>
              <a:rPr lang="fa-IR" b="1" dirty="0">
                <a:cs typeface="B Nazanin" pitchFamily="2" charset="-78"/>
              </a:rPr>
              <a:t>صورت ، بازوان و گاها پاها </a:t>
            </a:r>
            <a:r>
              <a:rPr lang="fa-IR" b="1" dirty="0" smtClean="0">
                <a:cs typeface="B Nazanin" pitchFamily="2" charset="-78"/>
              </a:rPr>
              <a:t>،در </a:t>
            </a:r>
            <a:r>
              <a:rPr lang="fa-IR" b="1" dirty="0">
                <a:cs typeface="B Nazanin" pitchFamily="2" charset="-78"/>
              </a:rPr>
              <a:t>این </a:t>
            </a:r>
            <a:r>
              <a:rPr lang="fa-IR" b="1" dirty="0" smtClean="0">
                <a:cs typeface="B Nazanin" pitchFamily="2" charset="-78"/>
              </a:rPr>
              <a:t>گونه </a:t>
            </a:r>
            <a:r>
              <a:rPr lang="fa-IR" b="1" dirty="0">
                <a:cs typeface="B Nazanin" pitchFamily="2" charset="-78"/>
              </a:rPr>
              <a:t>افراد حذف می شوند</a:t>
            </a:r>
            <a:r>
              <a:rPr lang="fa-IR" b="1" dirty="0" smtClean="0">
                <a:cs typeface="B Nazanin" pitchFamily="2" charset="-78"/>
              </a:rPr>
              <a:t>.</a:t>
            </a:r>
            <a:endParaRPr lang="en-US" b="1" dirty="0">
              <a:cs typeface="B Nazanin" pitchFamily="2" charset="-78"/>
            </a:endParaRPr>
          </a:p>
        </p:txBody>
      </p:sp>
      <p:sp>
        <p:nvSpPr>
          <p:cNvPr id="4" name="Title 1"/>
          <p:cNvSpPr>
            <a:spLocks noGrp="1"/>
          </p:cNvSpPr>
          <p:nvPr>
            <p:ph type="title"/>
          </p:nvPr>
        </p:nvSpPr>
        <p:spPr>
          <a:xfrm>
            <a:off x="457200" y="274638"/>
            <a:ext cx="8229600" cy="1143000"/>
          </a:xfrm>
        </p:spPr>
        <p:txBody>
          <a:bodyPr>
            <a:normAutofit fontScale="90000"/>
          </a:bodyPr>
          <a:lstStyle/>
          <a:p>
            <a:r>
              <a:rPr lang="fa-IR" b="1" dirty="0"/>
              <a:t>علایم ناارزنده سازی شده در ترسیم نقاشی عبارتند از : </a:t>
            </a:r>
          </a:p>
        </p:txBody>
      </p:sp>
    </p:spTree>
    <p:extLst>
      <p:ext uri="{BB962C8B-B14F-4D97-AF65-F5344CB8AC3E}">
        <p14:creationId xmlns:p14="http://schemas.microsoft.com/office/powerpoint/2010/main" val="415031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down)">
                                      <p:cBhvr>
                                        <p:cTn id="41" dur="580">
                                          <p:stCondLst>
                                            <p:cond delay="0"/>
                                          </p:stCondLst>
                                        </p:cTn>
                                        <p:tgtEl>
                                          <p:spTgt spid="3">
                                            <p:txEl>
                                              <p:pRg st="3" end="3"/>
                                            </p:txEl>
                                          </p:spTgt>
                                        </p:tgtEl>
                                      </p:cBhvr>
                                    </p:animEffect>
                                    <p:anim calcmode="lin" valueType="num">
                                      <p:cBhvr>
                                        <p:cTn id="4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3" end="3"/>
                                            </p:txEl>
                                          </p:spTgt>
                                        </p:tgtEl>
                                      </p:cBhvr>
                                      <p:to x="100000" y="60000"/>
                                    </p:animScale>
                                    <p:animScale>
                                      <p:cBhvr>
                                        <p:cTn id="48" dur="166" decel="50000">
                                          <p:stCondLst>
                                            <p:cond delay="676"/>
                                          </p:stCondLst>
                                        </p:cTn>
                                        <p:tgtEl>
                                          <p:spTgt spid="3">
                                            <p:txEl>
                                              <p:pRg st="3" end="3"/>
                                            </p:txEl>
                                          </p:spTgt>
                                        </p:tgtEl>
                                      </p:cBhvr>
                                      <p:to x="100000" y="100000"/>
                                    </p:animScale>
                                    <p:animScale>
                                      <p:cBhvr>
                                        <p:cTn id="49" dur="26">
                                          <p:stCondLst>
                                            <p:cond delay="1312"/>
                                          </p:stCondLst>
                                        </p:cTn>
                                        <p:tgtEl>
                                          <p:spTgt spid="3">
                                            <p:txEl>
                                              <p:pRg st="3" end="3"/>
                                            </p:txEl>
                                          </p:spTgt>
                                        </p:tgtEl>
                                      </p:cBhvr>
                                      <p:to x="100000" y="80000"/>
                                    </p:animScale>
                                    <p:animScale>
                                      <p:cBhvr>
                                        <p:cTn id="50" dur="166" decel="50000">
                                          <p:stCondLst>
                                            <p:cond delay="1338"/>
                                          </p:stCondLst>
                                        </p:cTn>
                                        <p:tgtEl>
                                          <p:spTgt spid="3">
                                            <p:txEl>
                                              <p:pRg st="3" end="3"/>
                                            </p:txEl>
                                          </p:spTgt>
                                        </p:tgtEl>
                                      </p:cBhvr>
                                      <p:to x="100000" y="100000"/>
                                    </p:animScale>
                                    <p:animScale>
                                      <p:cBhvr>
                                        <p:cTn id="51" dur="26">
                                          <p:stCondLst>
                                            <p:cond delay="1642"/>
                                          </p:stCondLst>
                                        </p:cTn>
                                        <p:tgtEl>
                                          <p:spTgt spid="3">
                                            <p:txEl>
                                              <p:pRg st="3" end="3"/>
                                            </p:txEl>
                                          </p:spTgt>
                                        </p:tgtEl>
                                      </p:cBhvr>
                                      <p:to x="100000" y="90000"/>
                                    </p:animScale>
                                    <p:animScale>
                                      <p:cBhvr>
                                        <p:cTn id="52" dur="166" decel="50000">
                                          <p:stCondLst>
                                            <p:cond delay="1668"/>
                                          </p:stCondLst>
                                        </p:cTn>
                                        <p:tgtEl>
                                          <p:spTgt spid="3">
                                            <p:txEl>
                                              <p:pRg st="3" end="3"/>
                                            </p:txEl>
                                          </p:spTgt>
                                        </p:tgtEl>
                                      </p:cBhvr>
                                      <p:to x="100000" y="100000"/>
                                    </p:animScale>
                                    <p:animScale>
                                      <p:cBhvr>
                                        <p:cTn id="53" dur="26">
                                          <p:stCondLst>
                                            <p:cond delay="1808"/>
                                          </p:stCondLst>
                                        </p:cTn>
                                        <p:tgtEl>
                                          <p:spTgt spid="3">
                                            <p:txEl>
                                              <p:pRg st="3" end="3"/>
                                            </p:txEl>
                                          </p:spTgt>
                                        </p:tgtEl>
                                      </p:cBhvr>
                                      <p:to x="100000" y="95000"/>
                                    </p:animScale>
                                    <p:animScale>
                                      <p:cBhvr>
                                        <p:cTn id="54" dur="166" decel="50000">
                                          <p:stCondLst>
                                            <p:cond delay="1834"/>
                                          </p:stCondLst>
                                        </p:cTn>
                                        <p:tgtEl>
                                          <p:spTgt spid="3">
                                            <p:txEl>
                                              <p:pRg st="3" end="3"/>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circle(in)">
                                      <p:cBhvr>
                                        <p:cTn id="59" dur="2000"/>
                                        <p:tgtEl>
                                          <p:spTgt spid="3">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circle(in)">
                                      <p:cBhvr>
                                        <p:cTn id="6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10200"/>
          </a:xfrm>
        </p:spPr>
        <p:txBody>
          <a:bodyPr>
            <a:noAutofit/>
          </a:bodyPr>
          <a:lstStyle/>
          <a:p>
            <a:pPr marL="0" indent="0">
              <a:buNone/>
            </a:pPr>
            <a:r>
              <a:rPr lang="fa-IR" sz="2400" b="1" dirty="0" smtClean="0">
                <a:cs typeface="B Nazanin" pitchFamily="2" charset="-78"/>
              </a:rPr>
              <a:t>5) کودکان نام شخص ناارزنده سازی شده را ذکر نمی کنند یا در بالای آن، نام او را نمی نویسند. </a:t>
            </a:r>
            <a:endParaRPr lang="en-US" sz="2400" b="1" dirty="0" smtClean="0">
              <a:cs typeface="B Nazanin" pitchFamily="2" charset="-78"/>
            </a:endParaRPr>
          </a:p>
          <a:p>
            <a:pPr marL="0" indent="0">
              <a:buNone/>
            </a:pPr>
            <a:r>
              <a:rPr lang="fa-IR" sz="2400" b="1" dirty="0" smtClean="0">
                <a:cs typeface="B Nazanin" pitchFamily="2" charset="-78"/>
              </a:rPr>
              <a:t>در حالی که نام همه اشخاص دیگری را که ترسیم نموده اند ، در بالای آن می نویسند.</a:t>
            </a:r>
          </a:p>
          <a:p>
            <a:pPr marL="0" indent="0">
              <a:buNone/>
            </a:pPr>
            <a:endParaRPr lang="fa-IR" sz="2400" b="1" dirty="0" smtClean="0">
              <a:cs typeface="B Nazanin" pitchFamily="2" charset="-78"/>
            </a:endParaRPr>
          </a:p>
          <a:p>
            <a:pPr marL="0" indent="0">
              <a:buNone/>
            </a:pPr>
            <a:r>
              <a:rPr lang="fa-IR" sz="2400" b="1" dirty="0" smtClean="0">
                <a:cs typeface="B Nazanin" pitchFamily="2" charset="-78"/>
              </a:rPr>
              <a:t>6)چنانچه در مورد شخص ناارزنده سازی شده ،توضیحات بیشتری خواسته شود، کمتر درباره آن توضیح می دهند . </a:t>
            </a:r>
            <a:endParaRPr lang="en-US" sz="2400" b="1" dirty="0" smtClean="0">
              <a:cs typeface="B Nazanin" pitchFamily="2" charset="-78"/>
            </a:endParaRPr>
          </a:p>
          <a:p>
            <a:pPr marL="0" indent="0">
              <a:buNone/>
            </a:pPr>
            <a:r>
              <a:rPr lang="fa-IR" sz="2400" b="1" dirty="0" smtClean="0">
                <a:cs typeface="B Nazanin" pitchFamily="2" charset="-78"/>
              </a:rPr>
              <a:t>از توضیح دادن درباره وی اجتناب و فرار می کنند و دوست ندارند با این شخص همانندسازی کنند. </a:t>
            </a:r>
          </a:p>
        </p:txBody>
      </p:sp>
      <p:sp>
        <p:nvSpPr>
          <p:cNvPr id="4" name="Title 1"/>
          <p:cNvSpPr>
            <a:spLocks noGrp="1"/>
          </p:cNvSpPr>
          <p:nvPr>
            <p:ph type="title"/>
          </p:nvPr>
        </p:nvSpPr>
        <p:spPr>
          <a:xfrm>
            <a:off x="457200" y="274638"/>
            <a:ext cx="8229600" cy="1143000"/>
          </a:xfrm>
        </p:spPr>
        <p:txBody>
          <a:bodyPr>
            <a:normAutofit fontScale="90000"/>
          </a:bodyPr>
          <a:lstStyle/>
          <a:p>
            <a:r>
              <a:rPr lang="fa-IR" b="1" dirty="0"/>
              <a:t>علایم ناارزنده سازی شده در ترسیم نقاشی عبارتند از : </a:t>
            </a:r>
          </a:p>
        </p:txBody>
      </p:sp>
    </p:spTree>
    <p:extLst>
      <p:ext uri="{BB962C8B-B14F-4D97-AF65-F5344CB8AC3E}">
        <p14:creationId xmlns:p14="http://schemas.microsoft.com/office/powerpoint/2010/main" val="261867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circle(in)">
                                      <p:cBhvr>
                                        <p:cTn id="7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marL="0" indent="0">
              <a:buNone/>
            </a:pPr>
            <a:endParaRPr lang="fa-IR" b="1" dirty="0" smtClean="0">
              <a:cs typeface="B Nazanin" pitchFamily="2" charset="-78"/>
            </a:endParaRPr>
          </a:p>
          <a:p>
            <a:pPr marL="0" indent="0">
              <a:buNone/>
            </a:pPr>
            <a:r>
              <a:rPr lang="fa-IR" b="1" dirty="0" smtClean="0">
                <a:cs typeface="B Nazanin" pitchFamily="2" charset="-78"/>
              </a:rPr>
              <a:t>با آزمون </a:t>
            </a:r>
            <a:r>
              <a:rPr lang="fa-IR" b="1" dirty="0">
                <a:cs typeface="B Nazanin" pitchFamily="2" charset="-78"/>
              </a:rPr>
              <a:t>های فرافکنی نظیر رورشاخ و تی ای تی می توان به انگیزه های  درونی  ،نهفته  ،ناهشیار ، ناآشکار آن ها دست یافت</a:t>
            </a:r>
            <a:r>
              <a:rPr lang="fa-IR" b="1" dirty="0" smtClean="0">
                <a:cs typeface="B Nazanin" pitchFamily="2" charset="-78"/>
              </a:rPr>
              <a:t>.</a:t>
            </a:r>
            <a:endParaRPr lang="en-US" b="1" dirty="0" smtClean="0">
              <a:cs typeface="B Nazanin" pitchFamily="2" charset="-78"/>
            </a:endParaRPr>
          </a:p>
          <a:p>
            <a:pPr marL="0" indent="0">
              <a:buNone/>
            </a:pPr>
            <a:r>
              <a:rPr lang="fa-IR" b="1" dirty="0" smtClean="0">
                <a:cs typeface="B Nazanin" pitchFamily="2" charset="-78"/>
              </a:rPr>
              <a:t>به </a:t>
            </a:r>
            <a:r>
              <a:rPr lang="fa-IR" b="1" dirty="0">
                <a:cs typeface="B Nazanin" pitchFamily="2" charset="-78"/>
              </a:rPr>
              <a:t>عبارت دیگر نقاشی کودکان زبان گویا درونی آنها می باشد و روان شناس می تواند نه تنها به عنوان ابزار مهم در جمع آوری اطلاعات از آن استفاده نماید بلکه می تواند به عنوان آغازگر جریان مصاحبه با کودک ازآن سود جوید.</a:t>
            </a:r>
            <a:endParaRPr lang="en-US" b="1" dirty="0">
              <a:cs typeface="B Nazanin" pitchFamily="2" charset="-78"/>
            </a:endParaRPr>
          </a:p>
          <a:p>
            <a:pPr marL="0" indent="0">
              <a:buNone/>
            </a:pPr>
            <a:endParaRPr lang="en-US" b="1" dirty="0">
              <a:cs typeface="B Nazanin" pitchFamily="2" charset="-78"/>
            </a:endParaRPr>
          </a:p>
        </p:txBody>
      </p:sp>
    </p:spTree>
    <p:extLst>
      <p:ext uri="{BB962C8B-B14F-4D97-AF65-F5344CB8AC3E}">
        <p14:creationId xmlns:p14="http://schemas.microsoft.com/office/powerpoint/2010/main" val="170521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pPr marL="0" indent="0" algn="r">
              <a:buNone/>
            </a:pPr>
            <a:r>
              <a:rPr lang="fa-IR"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975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0"/>
            <a:ext cx="4572000" cy="3733800"/>
          </a:xfrm>
        </p:spPr>
        <p:txBody>
          <a:bodyPr>
            <a:noAutofit/>
          </a:bodyPr>
          <a:lstStyle/>
          <a:p>
            <a:pPr algn="r"/>
            <a:r>
              <a:rPr lang="fa-IR" sz="2800" dirty="0">
                <a:cs typeface="B Nazanin" pitchFamily="2" charset="-78"/>
              </a:rPr>
              <a:t>پژوهش های مختلف نشان داده  است که نقاشی همانند آزمون </a:t>
            </a:r>
            <a:r>
              <a:rPr lang="en-US" sz="2800" dirty="0" smtClean="0">
                <a:cs typeface="B Nazanin" pitchFamily="2" charset="-78"/>
              </a:rPr>
              <a:t>TAT</a:t>
            </a:r>
            <a:r>
              <a:rPr lang="fa-IR" sz="2800" dirty="0" smtClean="0">
                <a:cs typeface="B Nazanin" pitchFamily="2" charset="-78"/>
              </a:rPr>
              <a:t> رورشاخ </a:t>
            </a:r>
            <a:r>
              <a:rPr lang="fa-IR" sz="2800" dirty="0" smtClean="0">
                <a:cs typeface="B Nazanin" pitchFamily="2" charset="-78"/>
              </a:rPr>
              <a:t>دارای </a:t>
            </a:r>
            <a:r>
              <a:rPr lang="fa-IR" sz="2800" dirty="0" smtClean="0">
                <a:cs typeface="B Nazanin" pitchFamily="2" charset="-78"/>
              </a:rPr>
              <a:t>ارزش </a:t>
            </a:r>
            <a:r>
              <a:rPr lang="fa-IR" sz="2800" dirty="0">
                <a:cs typeface="B Nazanin" pitchFamily="2" charset="-78"/>
              </a:rPr>
              <a:t>رمزی می باشد</a:t>
            </a:r>
            <a:r>
              <a:rPr lang="fa-IR" sz="2800" dirty="0" smtClean="0">
                <a:cs typeface="B Nazanin" pitchFamily="2" charset="-78"/>
              </a:rPr>
              <a:t>. </a:t>
            </a:r>
            <a:r>
              <a:rPr lang="fa-IR" sz="2800" dirty="0">
                <a:cs typeface="B Nazanin" pitchFamily="2" charset="-78"/>
              </a:rPr>
              <a:t/>
            </a:r>
            <a:br>
              <a:rPr lang="fa-IR" sz="2800" dirty="0">
                <a:cs typeface="B Nazanin" pitchFamily="2" charset="-78"/>
              </a:rPr>
            </a:br>
            <a:r>
              <a:rPr lang="fa-IR" sz="2800" dirty="0" smtClean="0">
                <a:cs typeface="B Nazanin" pitchFamily="2" charset="-78"/>
              </a:rPr>
              <a:t>چرا </a:t>
            </a:r>
            <a:r>
              <a:rPr lang="fa-IR" sz="2800" dirty="0">
                <a:cs typeface="B Nazanin" pitchFamily="2" charset="-78"/>
              </a:rPr>
              <a:t>که نه تنها به کودکان اجازه می دهد </a:t>
            </a:r>
            <a:r>
              <a:rPr lang="fa-IR" sz="2800" dirty="0" smtClean="0">
                <a:cs typeface="B Nazanin" pitchFamily="2" charset="-78"/>
              </a:rPr>
              <a:t>تمایلات </a:t>
            </a:r>
            <a:r>
              <a:rPr lang="fa-IR" sz="2800" dirty="0">
                <a:cs typeface="B Nazanin" pitchFamily="2" charset="-78"/>
              </a:rPr>
              <a:t>پنهانی ، سرکوفته و ناهشیار خود را برون ریزی کنند بلکه اجازه می دهد ، روان درمانگران از دنیای واقعی درون آنها </a:t>
            </a:r>
            <a:r>
              <a:rPr lang="fa-IR" sz="2800" dirty="0" smtClean="0">
                <a:cs typeface="B Nazanin" pitchFamily="2" charset="-78"/>
              </a:rPr>
              <a:t>آگاه </a:t>
            </a:r>
            <a:r>
              <a:rPr lang="fa-IR" sz="2800" dirty="0">
                <a:cs typeface="B Nazanin" pitchFamily="2" charset="-78"/>
              </a:rPr>
              <a:t>شوند. </a:t>
            </a:r>
            <a:r>
              <a:rPr lang="en-US" sz="2800" dirty="0">
                <a:cs typeface="B Nazanin" pitchFamily="2" charset="-78"/>
              </a:rPr>
              <a:t/>
            </a:r>
            <a:br>
              <a:rPr lang="en-US" sz="2800" dirty="0">
                <a:cs typeface="B Nazanin" pitchFamily="2" charset="-78"/>
              </a:rPr>
            </a:br>
            <a:endParaRPr lang="en-US" sz="2800" dirty="0">
              <a:cs typeface="B Nazanin" pitchFamily="2" charset="-78"/>
            </a:endParaRPr>
          </a:p>
        </p:txBody>
      </p:sp>
      <p:sp>
        <p:nvSpPr>
          <p:cNvPr id="3" name="Content Placeholder 2"/>
          <p:cNvSpPr>
            <a:spLocks noGrp="1"/>
          </p:cNvSpPr>
          <p:nvPr>
            <p:ph idx="1"/>
          </p:nvPr>
        </p:nvSpPr>
        <p:spPr>
          <a:xfrm>
            <a:off x="4800600" y="1828800"/>
            <a:ext cx="4114800" cy="3733800"/>
          </a:xfrm>
          <a:blipFill dpi="0" rotWithShape="1">
            <a:blip r:embed="rId3">
              <a:alphaModFix amt="78000"/>
            </a:blip>
            <a:srcRect/>
            <a:stretch>
              <a:fillRect/>
            </a:stretch>
          </a:blipFill>
        </p:spPr>
        <p:txBody>
          <a:bodyPr/>
          <a:lstStyle/>
          <a:p>
            <a:pPr marL="0" indent="0">
              <a:buNone/>
            </a:pPr>
            <a:r>
              <a:rPr lang="fa-IR" dirty="0" smtClean="0"/>
              <a:t>.</a:t>
            </a:r>
            <a:endParaRPr lang="en-US" dirty="0"/>
          </a:p>
        </p:txBody>
      </p:sp>
    </p:spTree>
    <p:extLst>
      <p:ext uri="{BB962C8B-B14F-4D97-AF65-F5344CB8AC3E}">
        <p14:creationId xmlns:p14="http://schemas.microsoft.com/office/powerpoint/2010/main" val="339029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ppt_w</p:attrName>
                                        </p:attrNameLst>
                                      </p:cBhvr>
                                      <p:tavLst>
                                        <p:tav tm="0" fmla="#ppt_w*sin(2.5*pi*$)">
                                          <p:val>
                                            <p:fltVal val="0"/>
                                          </p:val>
                                        </p:tav>
                                        <p:tav tm="100000">
                                          <p:val>
                                            <p:fltVal val="1"/>
                                          </p:val>
                                        </p:tav>
                                      </p:tavLst>
                                    </p:anim>
                                    <p:anim calcmode="lin" valueType="num">
                                      <p:cBhvr>
                                        <p:cTn id="9" dur="2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590800"/>
            <a:ext cx="5496990" cy="1905000"/>
          </a:xfrm>
        </p:spPr>
        <p:txBody>
          <a:bodyPr>
            <a:normAutofit fontScale="92500" lnSpcReduction="20000"/>
          </a:bodyPr>
          <a:lstStyle/>
          <a:p>
            <a:pPr marL="0" indent="0" algn="ctr">
              <a:buNone/>
            </a:pPr>
            <a:r>
              <a:rPr lang="fa-IR" sz="4800" dirty="0" smtClean="0">
                <a:cs typeface="A EntezareZohoor 1 **" panose="00000700000000000000" pitchFamily="2" charset="-78"/>
              </a:rPr>
              <a:t>با تشکر از حسن توجه شما عزیزان</a:t>
            </a:r>
            <a:endParaRPr lang="en-US" sz="4800" dirty="0">
              <a:cs typeface="A EntezareZohoor 1 **" panose="00000700000000000000" pitchFamily="2" charset="-78"/>
            </a:endParaRPr>
          </a:p>
        </p:txBody>
      </p:sp>
    </p:spTree>
    <p:extLst>
      <p:ext uri="{BB962C8B-B14F-4D97-AF65-F5344CB8AC3E}">
        <p14:creationId xmlns:p14="http://schemas.microsoft.com/office/powerpoint/2010/main" val="308348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5592763"/>
          </a:xfrm>
          <a:blipFill dpi="0" rotWithShape="1">
            <a:blip r:embed="rId2">
              <a:alphaModFix amt="57000"/>
            </a:blip>
            <a:srcRect/>
            <a:stretch>
              <a:fillRect/>
            </a:stretch>
          </a:blipFill>
        </p:spPr>
        <p:txBody>
          <a:bodyPr>
            <a:normAutofit fontScale="92500" lnSpcReduction="20000"/>
          </a:bodyPr>
          <a:lstStyle/>
          <a:p>
            <a:pPr marL="0" indent="0">
              <a:buNone/>
            </a:pPr>
            <a:r>
              <a:rPr lang="fa-IR" sz="3600" dirty="0" smtClean="0">
                <a:solidFill>
                  <a:srgbClr val="002060"/>
                </a:solidFill>
                <a:effectLst>
                  <a:outerShdw blurRad="38100" dist="38100" dir="2700000" algn="tl">
                    <a:srgbClr val="000000">
                      <a:alpha val="43137"/>
                    </a:srgbClr>
                  </a:outerShdw>
                </a:effectLst>
                <a:cs typeface="B Nazanin" pitchFamily="2" charset="-78"/>
              </a:rPr>
              <a:t>از سال 1950تا کنون پژوهش های بسیاری درباره نقاشی به عنوان ابزار تشخیصی و بالینی در نقاط مختلف دنیا صورت گرفته است . </a:t>
            </a:r>
          </a:p>
          <a:p>
            <a:pPr marL="0" indent="0">
              <a:buNone/>
            </a:pPr>
            <a:r>
              <a:rPr lang="fa-IR" sz="3600" dirty="0" smtClean="0">
                <a:solidFill>
                  <a:srgbClr val="002060"/>
                </a:solidFill>
                <a:effectLst>
                  <a:outerShdw blurRad="38100" dist="38100" dir="2700000" algn="tl">
                    <a:srgbClr val="000000">
                      <a:alpha val="43137"/>
                    </a:srgbClr>
                  </a:outerShdw>
                </a:effectLst>
                <a:cs typeface="B Nazanin" pitchFamily="2" charset="-78"/>
              </a:rPr>
              <a:t>همگی این پژوهش ها به غایت، بیانگر این واقعیت هستند که نقاشی نه تنها شاهراه حیاتی برای سنجش نگرش ها ، نیازها ، عواطف و تمایلات کودکان می باشد بلکه یک ابزار بسیار مهم تشخیص و بالی</a:t>
            </a:r>
            <a:r>
              <a:rPr lang="fa-IR" sz="3600" dirty="0">
                <a:solidFill>
                  <a:srgbClr val="002060"/>
                </a:solidFill>
                <a:effectLst>
                  <a:outerShdw blurRad="38100" dist="38100" dir="2700000" algn="tl">
                    <a:srgbClr val="000000">
                      <a:alpha val="43137"/>
                    </a:srgbClr>
                  </a:outerShdw>
                </a:effectLst>
                <a:cs typeface="B Nazanin" pitchFamily="2" charset="-78"/>
              </a:rPr>
              <a:t>نی در کنار سایر </a:t>
            </a:r>
            <a:r>
              <a:rPr lang="fa-IR" sz="3600" dirty="0" smtClean="0">
                <a:solidFill>
                  <a:srgbClr val="002060"/>
                </a:solidFill>
                <a:effectLst>
                  <a:outerShdw blurRad="38100" dist="38100" dir="2700000" algn="tl">
                    <a:srgbClr val="000000">
                      <a:alpha val="43137"/>
                    </a:srgbClr>
                  </a:outerShdw>
                </a:effectLst>
                <a:cs typeface="B Nazanin" pitchFamily="2" charset="-78"/>
              </a:rPr>
              <a:t>ابزارها ، در اختیار روان درمانگران می باشد ( سیمون و همکاران 2005) </a:t>
            </a:r>
            <a:endParaRPr lang="en-US" sz="3600" dirty="0">
              <a:solidFill>
                <a:srgbClr val="002060"/>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397247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2984</TotalTime>
  <Words>5098</Words>
  <Application>Microsoft Office PowerPoint</Application>
  <PresentationFormat>On-screen Show (4:3)</PresentationFormat>
  <Paragraphs>300</Paragraphs>
  <Slides>80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80</vt:i4>
      </vt:variant>
    </vt:vector>
  </HeadingPairs>
  <TitlesOfParts>
    <vt:vector size="88" baseType="lpstr">
      <vt:lpstr>A EntezareZohoor 1 **</vt:lpstr>
      <vt:lpstr>Andalus</vt:lpstr>
      <vt:lpstr>Arial</vt:lpstr>
      <vt:lpstr>B Nazanin</vt:lpstr>
      <vt:lpstr>B Nazanin+ Regular</vt:lpstr>
      <vt:lpstr>Calibri</vt:lpstr>
      <vt:lpstr>Georgia</vt:lpstr>
      <vt:lpstr>Office Theme</vt:lpstr>
      <vt:lpstr>PowerPoint Presentation</vt:lpstr>
      <vt:lpstr>PowerPoint Presentation</vt:lpstr>
      <vt:lpstr>منابع</vt:lpstr>
      <vt:lpstr>نقاشی کودکان زبان گویا و جاده طلایی درونی آنها می باشد. </vt:lpstr>
      <vt:lpstr>زبان و نقاشی جاده هایی هستند که نماینگر شادی ها،.غم ها ، استرس ها  ،اضطراب ها ونیازهای کودکان می باشد.</vt:lpstr>
      <vt:lpstr>اهمیت نقاشی در تعلیم و تربیت کودک </vt:lpstr>
      <vt:lpstr>PowerPoint Presentation</vt:lpstr>
      <vt:lpstr>پژوهش های مختلف نشان داده  است که نقاشی همانند آزمون TAT رورشاخ دارای ارزش رمزی می باشد.  چرا که نه تنها به کودکان اجازه می دهد تمایلات پنهانی ، سرکوفته و ناهشیار خود را برون ریزی کنند بلکه اجازه می دهد ، روان درمانگران از دنیای واقعی درون آنها آگاه شوند.  </vt:lpstr>
      <vt:lpstr>PowerPoint Presentation</vt:lpstr>
      <vt:lpstr>انواع آزمون های تفسیر نقاشی</vt:lpstr>
      <vt:lpstr>روش اجرای آزمون :</vt:lpstr>
      <vt:lpstr>روش اجرا آزمون :</vt:lpstr>
      <vt:lpstr>روش اجرای آزمون ترسیم خانواده </vt:lpstr>
      <vt:lpstr>نقش آزمونگر :</vt:lpstr>
      <vt:lpstr>نقش آزمونگر :</vt:lpstr>
      <vt:lpstr>PowerPoint Presentation</vt:lpstr>
      <vt:lpstr>PowerPoint Presentation</vt:lpstr>
      <vt:lpstr>هنگام ترسیم نقاشی در کنار کودک باشید و این نکات را یادداشت کنید: </vt:lpstr>
      <vt:lpstr>PowerPoint Presentation</vt:lpstr>
      <vt:lpstr>PowerPoint Presentation</vt:lpstr>
      <vt:lpstr>تفسیر نقاشی کودکان همانند دیگر آزمون های فرافکن تا حد زیادی به آموزش ، تجربه ، مهارت و شخصیت آزمونگر یا روان شناس بستگی دارد.</vt:lpstr>
      <vt:lpstr>PowerPoint Presentation</vt:lpstr>
      <vt:lpstr>PowerPoint Presentation</vt:lpstr>
      <vt:lpstr>PowerPoint Presentation</vt:lpstr>
      <vt:lpstr>2. ریتم و آهنگ ترسیم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1)ارزشیابی غنا و درجه تکامل نقاشی</vt:lpstr>
      <vt:lpstr>PowerPoint Presentation</vt:lpstr>
      <vt:lpstr>2)پویایی ترسیم و تعامل بین اشخاص</vt:lpstr>
      <vt:lpstr>PowerPoint Presentation</vt:lpstr>
      <vt:lpstr>سطح محتوای نقاشی وتفسیر روان تحلیلگری(در مقایسه با خانواده واقعی)</vt:lpstr>
      <vt:lpstr>PowerPoint Presentation</vt:lpstr>
      <vt:lpstr>د)مکانیزم های دفاعی</vt:lpstr>
      <vt:lpstr>PowerPoint Presentation</vt:lpstr>
      <vt:lpstr>  د)مکانیزم های دفاعی   </vt:lpstr>
      <vt:lpstr>PowerPoint Presentation</vt:lpstr>
      <vt:lpstr>د)مکانیزم های دفاعی</vt:lpstr>
      <vt:lpstr>ارزنده‌ سازی و نا ارزنده‌سازی: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همسان سازیها </vt:lpstr>
      <vt:lpstr>عینی و غیرعینی </vt:lpstr>
      <vt:lpstr>PowerPoint Presentation</vt:lpstr>
      <vt:lpstr>PowerPoint Presentation</vt:lpstr>
      <vt:lpstr>PowerPoint Presentation</vt:lpstr>
      <vt:lpstr>5 ) پژوهش های متعددی نشان دادند ، نوع رنگی که کودکان انتخاب می کنند نه تنها در رفتار آنها نقش  دارد ، بلکه بیانگر بسیاری از ویژگی های شخصیتی آنها می باشد</vt:lpstr>
      <vt:lpstr>PowerPoint Presentation</vt:lpstr>
      <vt:lpstr>PowerPoint Presentation</vt:lpstr>
      <vt:lpstr>PowerPoint Presentation</vt:lpstr>
      <vt:lpstr>PowerPoint Presentation</vt:lpstr>
      <vt:lpstr> رنگ قهوه ای :  معرف اجبار ، وقفه ، خلق محزون  و جدی می باشد استفاده افراطی از این رنگ در کودکان ، بیانگر این واقعیت است که کودکان در مرحله مقعدی مشکلاتی در رابطه نظافت داشته اند . </vt:lpstr>
      <vt:lpstr>PowerPoint Presentation</vt:lpstr>
      <vt:lpstr>PowerPoint Presentation</vt:lpstr>
      <vt:lpstr>PowerPoint Presentation</vt:lpstr>
      <vt:lpstr>PowerPoint Presentation</vt:lpstr>
      <vt:lpstr>همخوانی پاره ای از رنگ با یکدیگر واجد معانی مشخص است :</vt:lpstr>
      <vt:lpstr>PowerPoint Presentation</vt:lpstr>
      <vt:lpstr>شواهد ارزنده سازی در نقاشی کودکان :</vt:lpstr>
      <vt:lpstr>PowerPoint Presentation</vt:lpstr>
      <vt:lpstr>PowerPoint Presentation</vt:lpstr>
      <vt:lpstr>PowerPoint Presentation</vt:lpstr>
      <vt:lpstr>شواهد ناارزنده سازی درنقاشی کودکان :</vt:lpstr>
      <vt:lpstr>علایم ناارزنده سازی شده در ترسیم نقاشی عبارتند از : </vt:lpstr>
      <vt:lpstr>علایم ناارزنده سازی شده در ترسیم نقاشی عبارتند از : </vt:lpstr>
      <vt:lpstr>علایم ناارزنده سازی شده در ترسیم نقاشی عبارتند از :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Novin Pendar</dc:creator>
  <cp:lastModifiedBy>PN</cp:lastModifiedBy>
  <cp:revision>224</cp:revision>
  <dcterms:created xsi:type="dcterms:W3CDTF">2006-08-16T00:00:00Z</dcterms:created>
  <dcterms:modified xsi:type="dcterms:W3CDTF">2023-07-18T08:24:50Z</dcterms:modified>
</cp:coreProperties>
</file>