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42"/>
  </p:notesMasterIdLst>
  <p:sldIdLst>
    <p:sldId id="256" r:id="rId2"/>
    <p:sldId id="598" r:id="rId3"/>
    <p:sldId id="563" r:id="rId4"/>
    <p:sldId id="564" r:id="rId5"/>
    <p:sldId id="565" r:id="rId6"/>
    <p:sldId id="599" r:id="rId7"/>
    <p:sldId id="600" r:id="rId8"/>
    <p:sldId id="601" r:id="rId9"/>
    <p:sldId id="566" r:id="rId10"/>
    <p:sldId id="571" r:id="rId11"/>
    <p:sldId id="567" r:id="rId12"/>
    <p:sldId id="568" r:id="rId13"/>
    <p:sldId id="569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28" r:id="rId40"/>
    <p:sldId id="5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25" autoAdjust="0"/>
  </p:normalViewPr>
  <p:slideViewPr>
    <p:cSldViewPr>
      <p:cViewPr>
        <p:scale>
          <a:sx n="66" d="100"/>
          <a:sy n="66" d="100"/>
        </p:scale>
        <p:origin x="-14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B521E-4AB4-4D74-AC46-9F21891AF7B4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C10D-78EE-4F21-95C9-3FE53B05C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44B3B2-5140-4BE7-A705-0196933752D3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AB5074-E234-4331-A399-164C0C2AED03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B4C84F-E5B5-4EF9-BBC0-63CC6D70D253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C8844-E2CA-4A20-8831-5F908D3F6FD4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DCEB60-23FA-420D-B91C-5947B1882868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B50E95-6121-43A1-900A-0B25443D701F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543EC-8DA5-408C-96E8-DE8C2923E199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DB974-1CBE-4BC4-B72D-5000097A211C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031D09-CA23-412F-8B25-40418FBA97EC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D0F26-AE2B-45DC-A2F6-A277E9984720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17B96-7916-469F-A261-A4010B7ABEE5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AC487C-624E-465A-987C-164A5FE778B7}" type="datetime1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C1943C-782F-4E3C-B2C1-731A7CE9B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943C-782F-4E3C-B2C1-731A7CE9B27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 descr="C:\Users\PC-4\Desktop\Slide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4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08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76200"/>
            <a:ext cx="81534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r" rtl="1"/>
            <a:r>
              <a:rPr lang="fa-I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عوامل ایجاد کننده اضطراب ادراکی و باورهای اشتباه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838200"/>
            <a:ext cx="7913916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احساس بد یا حال بد من بخاطر رفتار دیگران ، افراد با تمایز یافتگی یکسان وارد ارتباط می شوند . </a:t>
            </a:r>
          </a:p>
          <a:p>
            <a:pPr marL="342900" indent="-3429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من بدون کمک دیگران نمی توانم زندگی کنم ، انتظار و توقعاتی که از دیگران داریم .</a:t>
            </a:r>
          </a:p>
          <a:p>
            <a:pPr marL="342900" indent="-3429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مهر طلبی به دنبال جلب توجه بودن از دیگران حس خوب منوط به دیگری باشد .</a:t>
            </a:r>
          </a:p>
          <a:p>
            <a:pPr marL="342900" indent="-3429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فکر می کنیم که باید بهتر از همه باشیم و درگیر مقایسه بودن اضطراب را بالا می برد .</a:t>
            </a:r>
          </a:p>
          <a:p>
            <a:pPr marL="342900" indent="-342900" algn="justLow" rtl="1">
              <a:buClr>
                <a:srgbClr val="FF0000"/>
              </a:buClr>
              <a:buFont typeface="Wingdings" pitchFamily="2" charset="2"/>
              <a:buChar char="v"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خیلی از اگرهای زندگی و پیش بینی های هولناک بر میگردد به دوران کودکی و پیش نویس زندگی ، مدام باور بسازی مثبت انجام دهیم . </a:t>
            </a:r>
          </a:p>
          <a:p>
            <a:pPr algn="justLow" rtl="1">
              <a:buClr>
                <a:srgbClr val="7030A0"/>
              </a:buClr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جملات تأکیدی مثبت ، فکر اضطراب آور و منفی را با یک فکر مثبت جایگزین کنید افکار منفی بدون پایه اساس را خودم کنترل کنم .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27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درمان اضطراب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1215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بسته به میزان آسیبی که از اضطراب می بینید باید روش درمان خود را مشخص کنید .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C:\Users\T1\Desktop\este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09" y="2474686"/>
            <a:ext cx="5246005" cy="35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22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0" y="145142"/>
            <a:ext cx="65532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چگونه استرس مي‌تواند بر ما اثر </a:t>
            </a:r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بگذارد !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58" y="1066800"/>
            <a:ext cx="7924801" cy="5004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استرس‌هاي دراز مدت و يا زياد بر ابعاد مختلف زندگي ما اثر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مي‌گذارند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43% آدم‌ها عوارض ناشي از استرس را تجربه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مي‌كنند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90 -75% از مراجعه‌هاي به پزشك به دليل عوارض ناشي از استرس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 با 6 دليل اصلي مرگ و مير پيوند نزديك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دارد .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اين دلايل عبارتند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: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بيماري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قلبي ، سرطان ، تصادف ،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سيروز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كبدي ، خودكشي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مشكلات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حنجره .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 ، ‍‍ٍ فاجعه خطرناك محل كار ناميده شده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571500" indent="-5715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 در محل كار باعث كاهش بازدهي و بهره‌وري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مي‌شود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735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90143" y="72570"/>
            <a:ext cx="4343400" cy="765629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نشانه هاي استرس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838200"/>
            <a:ext cx="7868558" cy="56883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فقدان نشاط و شادابي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احساس خستگي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درد معده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درد قلب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بي حوصلگي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حساس شدن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زود از كوره در رفتن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صرف انرژي زياد براي كارها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اختلال در خواب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ترك </a:t>
            </a:r>
            <a:r>
              <a:rPr lang="fa-I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فعاليت هاي </a:t>
            </a: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مورد علاقه اجتماعي</a:t>
            </a:r>
          </a:p>
          <a:p>
            <a:pPr marL="457200" indent="-457200" algn="justLow" rtl="1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fa-I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</a:p>
        </p:txBody>
      </p:sp>
      <p:pic>
        <p:nvPicPr>
          <p:cNvPr id="2051" name="Picture 3" descr="C:\Users\T1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5" y="1371599"/>
            <a:ext cx="3933598" cy="26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95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304800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نشانه های استرس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56" y="1295400"/>
            <a:ext cx="7848601" cy="4385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بعد جسماني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بعد رواني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بعد اجتماعي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بعد معنوي</a:t>
            </a:r>
          </a:p>
        </p:txBody>
      </p:sp>
      <p:pic>
        <p:nvPicPr>
          <p:cNvPr id="3074" name="Picture 2" descr="C:\Users\T1\Desktop\infographic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0"/>
          <a:stretch/>
        </p:blipFill>
        <p:spPr bwMode="auto">
          <a:xfrm>
            <a:off x="457200" y="1507108"/>
            <a:ext cx="454557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بعد جسمانی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17912"/>
            <a:ext cx="3443514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buClr>
                <a:srgbClr val="FF0000"/>
              </a:buClr>
            </a:pPr>
            <a:r>
              <a:rPr lang="fa-I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فزیوفوژیک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تپش قلب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تنگی نفس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داغ شدن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سرد شدن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خشکی دهان و گلو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رنگ پریدگی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تهوع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استفراغ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تکرر ادرار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لرزش دست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سردی کف دست و پاها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انقباض و سفتی عضلات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خستگی مفرط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بی اشتهایی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مشکلات گوارشی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دردهای مزمن یا متغیر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بی انرژی بودن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اختلال در خواب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17912"/>
            <a:ext cx="344351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buClr>
                <a:srgbClr val="FF0000"/>
              </a:buClr>
            </a:pPr>
            <a:r>
              <a:rPr lang="fa-I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                     رفتاری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بیقراری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بازی کردن با دستها و پاها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حرکات ریتمیک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حرکات بی هدف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بازی کردن با ابراز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بهم خوردن نظم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افت بازدهی کار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پرخوری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اجتناب از موقعیت</a:t>
            </a: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9433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بعد روانی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98283"/>
            <a:ext cx="7848601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اضطراب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افسردگي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بي حوصلگي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عصبانيت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حساس شدن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كاهش آستانه تحمل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فقدان نشاط و شادابي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كاهش تمركز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اختلال در حافظه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نارضايتي از خود، محيط و ديگران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پرخاشگري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بدبيني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احساس شكست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احساس ناتوان</a:t>
            </a:r>
          </a:p>
          <a:p>
            <a:pPr marL="457200" indent="-4572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احساس نااميدي</a:t>
            </a:r>
          </a:p>
        </p:txBody>
      </p:sp>
      <p:pic>
        <p:nvPicPr>
          <p:cNvPr id="4098" name="Picture 2" descr="C:\Users\T1\Desktop\Capture.JPG8_-e1644519724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3053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بعد اجتماعی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كاهش روابط 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ناسازگاري در روابط 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دست دادن موقعيت 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دست دادن كار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اجتناب از موقعيتهاي 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رها كردن فعاليتهاي تفريحي گروهي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عدم شركت در مجالس و مهماني ها</a:t>
            </a: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بعد معنوی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كاهش علائق معنوي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تعارض با هستي خود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تعارض با معني زندگي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كاهش فعاليتهاي خلاقانه  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تعارض با باورهاي انساني</a:t>
            </a:r>
          </a:p>
        </p:txBody>
      </p:sp>
      <p:pic>
        <p:nvPicPr>
          <p:cNvPr id="5123" name="Picture 3" descr="C:\Users\T1\Desktop\stress-management-cartoon-vector-25822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6" y="486227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19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752600" y="152399"/>
            <a:ext cx="71990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چه عواملي مي‌توانند استرس را توليد </a:t>
            </a:r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كنند ؟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855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معمولاً استرس چهار منبع اصلي </a:t>
            </a:r>
            <a:r>
              <a:rPr lang="fa-IR" sz="2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دارد :</a:t>
            </a:r>
            <a:endParaRPr lang="fa-IR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</a:t>
            </a:r>
            <a:r>
              <a:rPr lang="fa-IR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محيطي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سروصدا، هواي بد يا فجايع طبيعي، ترافيك، آلودگي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</a:t>
            </a:r>
            <a:r>
              <a:rPr lang="fa-IR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اجتماعي :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مشكلات مالي، اختلافات بين‌فردي، از دست دادن فرد مورد علاقه مان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عوامل </a:t>
            </a:r>
            <a:r>
              <a:rPr lang="fa-IR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فيزيولوژيك :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بلوغ، بيماري، تصادف، ورزش نكردن، اختلال در خواب، مصرف سيگار و نظاير آن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افكار :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برداشت ما از حوادث، تصميم‌گيري، نگرش منفي ،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كمال‌گرايي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، رقابت‌جويي، خودانتقادگري</a:t>
            </a: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304800"/>
            <a:ext cx="7620000" cy="5943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Homa" panose="00000400000000000000" pitchFamily="2" charset="-78"/>
              </a:rPr>
              <a:t>مهارت مدیریت استرس</a:t>
            </a:r>
            <a:endParaRPr lang="fa-IR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02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19600" y="14514"/>
            <a:ext cx="45320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مقابله های مسئله دار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693055"/>
            <a:ext cx="7848601" cy="60439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تلاش و فعاليت در جهت حذف يا به حداقل رساندن استرس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استفاده از مهارت حل مسئله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3-  فكر كردن در مورد استرس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4-  برنامه‏ريزي كردن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5- كنار گذاشتن فعاليتهاي غير ضروري و تمركز بر استرس و مشكل موجود جهت به حداكثر رساندن تمركز فكري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6- صبر و بردباري كردن به جاي استفاده از راه حل هاي عجولانه و تكانشي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راهنمايي و مشورت گرفتن از ديگران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8- جستجوي </a:t>
            </a:r>
            <a:r>
              <a:rPr lang="fa-I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اطلاعات</a:t>
            </a:r>
            <a:endParaRPr lang="fa-I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76600" y="152399"/>
            <a:ext cx="56750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مقابله های هیجان مدار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855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دعا و نيايش و مقابله‏هاي مذهبي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معني جديد و مثبت دادن به استرس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درد و دل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كردن با اطرافيان و نزديكان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ابراز محدود عواطف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پرت كردن حواس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گفتگوي دروني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پرداختن به فعاليتهاي ذهني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پرداختن به فعاليتهاي جسمي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81599" y="304800"/>
            <a:ext cx="37700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مقابله های ناسازگار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84" y="1371600"/>
            <a:ext cx="784860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پناه بردن به مواد مخدر</a:t>
            </a:r>
          </a:p>
          <a:p>
            <a:pPr marL="457200" indent="-457200" algn="justLow" rtl="1">
              <a:lnSpc>
                <a:spcPct val="20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انجام رفتارهاي تكانشي و بدون فكر و تأمل</a:t>
            </a:r>
          </a:p>
          <a:p>
            <a:pPr marL="457200" indent="-457200" algn="justLow" rtl="1">
              <a:lnSpc>
                <a:spcPct val="20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كنارگذاشتن فعاليتها و دست از تلاش برداشتن (نااميدي)</a:t>
            </a:r>
          </a:p>
          <a:p>
            <a:pPr marL="457200" indent="-457200" algn="justLow" rtl="1">
              <a:lnSpc>
                <a:spcPct val="200000"/>
              </a:lnSpc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تفكر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آرزومندانه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95400" y="152399"/>
            <a:ext cx="7656285" cy="1066801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توصيه هاي كوچك براي مقابله سازگارانه با استرس(بالا بردن توان عمومي مقابله)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541" y="1237343"/>
            <a:ext cx="7848601" cy="5495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محیط زندگی خود تغییراتی ایجاد کنید.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از كمال گرايي روي برگردانيد. 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بچه شويد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از سرعت خود بكاهيد. 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همواره برا ي تغيير آماده باشيد. 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به تعطيلات برويد.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يك سرگرمي براي خودتان درست كنيد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محدوديت هايتان را بسنجيد و سپس بگوييد نه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اهداف كوتاه مدت تعيين كرده و آنها را اولويت بندي كنيد 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كارها را به ديگران محول كنيد . 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چهار چوب توانايي مالي خودتان زندگي كنيد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152399"/>
            <a:ext cx="3389085" cy="762001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ادامه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784860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مهارتهاي خود را در مديريت زمان افزايش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دهيد .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وقت  تلف  نكنيد  /   كارها  را معوق نگذاريد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مطابق فهرست زندگي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.     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تلفنهايتان را جواب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ندهيد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نظم دهنده حرفه اي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باشيد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يك زنگ تفريح يا زماني براي فرار براي خودتان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</a:t>
            </a: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نظر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بگيريد 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جايي يا زماني براي اتفاقات غير مترقبه در نظر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بگيريد . 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فهرست رويدادهاي استرس آفرين خودتان را تهيه كنيد.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آرامسازي را تمرين كنيد.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ترتيب وقايع استرس آور را تجسم كرده و سعي كنيد آرام بمانيد.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غنا بخشيدن به زندگی معنوی .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شوخ طبعی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3" y="663747"/>
            <a:ext cx="7848601" cy="653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قلب مبارزه با استرس آرام ماندن است .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7170" name="Picture 2" descr="C:\Users\T1\Desktop\عکس-شاخص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28" y="1676399"/>
            <a:ext cx="4579369" cy="457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152399"/>
            <a:ext cx="8037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طي سه روز گذشته چه كارهايي انجام داده‌ايد؟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653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علاوه بر اين كارها به خودتان هم رسيدگي كرديد؟</a:t>
            </a:r>
          </a:p>
        </p:txBody>
      </p:sp>
      <p:pic>
        <p:nvPicPr>
          <p:cNvPr id="8194" name="Picture 2" descr="C:\Users\T1\Desktop\79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2209800"/>
            <a:ext cx="6549792" cy="36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تهیه فهرست وظایف 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838199"/>
            <a:ext cx="784860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فهرستي از كارهايي كه بايد در طي اين هفته انجام بدهيد تهيه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مدت زمان لازم براي هركدام را تخمين زده و جلوي آن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بنويسيد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ساعات خواب، ماندن در ترافيك، غذا خوردن و … را محاسبه كرده و از ساعات روز خود كم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چقدر زمان داريد؟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مي‌توان در يك جعبه پنج كيلويي، ده كيلو بار گذاشت؟</a:t>
            </a:r>
          </a:p>
        </p:txBody>
      </p:sp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152399"/>
            <a:ext cx="5751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كارها را اولويت بندي </a:t>
            </a:r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كنيد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2" y="1371600"/>
            <a:ext cx="784860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مهم غیر فوری               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مهم و فوری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غیر فوری غیر مهم      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فوری غیر مهم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9218" name="Picture 2" descr="C:\Users\T1\Desktop\eisenhower-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71599"/>
            <a:ext cx="4143829" cy="43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4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3" y="444748"/>
            <a:ext cx="7848601" cy="1215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مشخص كنيد كه كداميك از كارها را مي‌توانيد به ديگران واگذار كنيد و از كدام كارها مي‌توانيد صرف نظر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42" name="Picture 2" descr="C:\Users\T1\Desktop\s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94" y="2074863"/>
            <a:ext cx="3957638" cy="29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76200"/>
            <a:ext cx="42672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مهارت مدیریت استرس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58" y="838200"/>
            <a:ext cx="7848600" cy="57060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فشارهای روانی بخش عمده ای از زندگی ما را تحت تأثیر قرار داده است که یکی از آن </a:t>
            </a:r>
            <a:r>
              <a:rPr lang="fa-IR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می باشد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 یا اضطراب عاملی است که همواره تعادل فیزیکی و روانی ما را به هم زده و با ایجاد مشکلات روان تنفسی و روانی کارایی ما را در ابعاد مختلف زندگی ، شغلی تحصیلی و اجتماعی کاهش می دهد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هیجانات و احساسات منفی در رابطه با استرس یا فشار روانی ایجاد می شود با شناخت این احساسات منفی می توانید یک تفکیکی بین هیجانات و احساسات منفی بگذارید تا با شناسایی آنها بهتر بتوانید با آن مقابله کنید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058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2" y="415719"/>
            <a:ext cx="7848601" cy="1215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جدول زمان‌بندي اين هفته را تهيه كرده و كارهاي خود را در آن يادداشت 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.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1266" name="Picture 2" descr="C:\Users\T1\Desktop\Untitled-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327"/>
          <a:stretch/>
        </p:blipFill>
        <p:spPr bwMode="auto">
          <a:xfrm>
            <a:off x="157388" y="1905000"/>
            <a:ext cx="7858125" cy="42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هدف گذاری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838199"/>
            <a:ext cx="7848601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a-IR" sz="32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اهداف خود را در حيطه‌هاي زير تعيين </a:t>
            </a:r>
            <a:r>
              <a:rPr lang="fa-IR" sz="32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كنيد :</a:t>
            </a:r>
            <a:endParaRPr lang="fa-IR" sz="3200" b="1" i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كار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زندگي خانوادگي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زندگي 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مالي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معنوي/ ارزشي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تحصيلي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غيره</a:t>
            </a:r>
          </a:p>
        </p:txBody>
      </p:sp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33600" y="152399"/>
            <a:ext cx="68180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سوالات را از خودتان بپرسید :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793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به اهداف و مقاصد شخصي خود به طور اختصاصي و با جزئيات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انديشيده‌ايد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اهداف و مقاصد شما به دقت تعريف شده و در جايي نوشته‌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شده‌اند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برنامه عملياتي و زمانبندي رسيدن به اين اهداف مشخص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مرتباَ در باره اهدافتان و مسير رسيدن به آن‌ها فكر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مي‌كنيد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از كساني هستيد كه مي‌خواهيد كنترل كامل تمام اتفاقات و زندگي‌تان را بدست داشته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باشيد .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آیا زندگی شما حول محور مقاصد و اهدافی که در جهت ارزش های شما است می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چرخد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آیا فعالیت های روزمره شما در جهت رسیدن به همین اهداف تنظیم شده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اند ؟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آیا می توانید با استفاده از روش های ساده و کوتاه اهدافتان را دنبال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کنید ؟ 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همه چیز در زندگی با یک تصمیم  گیری آغاز می </a:t>
            </a: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گردد .</a:t>
            </a:r>
            <a:endParaRPr lang="fa-I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76400" y="152399"/>
            <a:ext cx="727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اين اهداف را به صورت عيني تعريف </a:t>
            </a:r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كنيد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SMART GOAL SETTING</a:t>
            </a:r>
          </a:p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SPECIFIC</a:t>
            </a:r>
          </a:p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MEASURABLE</a:t>
            </a:r>
          </a:p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ACHIEVABLE</a:t>
            </a:r>
          </a:p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REALISTIC</a:t>
            </a:r>
          </a:p>
          <a:p>
            <a:pPr marL="457200" indent="-457200" algn="justLow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cs typeface="B Nazanin" pitchFamily="2" charset="-78"/>
              </a:rPr>
              <a:t>TIME-BOUND</a:t>
            </a:r>
          </a:p>
        </p:txBody>
      </p:sp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19400" y="152399"/>
            <a:ext cx="6132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این سوالات پاسخ بدهید : 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52014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براي رسيدن به اين اهداف به چه مهارت‌هايي نياز دارم؟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چه دانش يا اطلاعاتي نياز دارم؟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چه كمك‌ها و همكاري‌هايي نياز دارم؟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منابعي در اختيار دارم؟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چه موانعي بر سر راه رسيدن من به اين اهداف وجود دارد؟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پيش‌فرضهايي براي خودم درست كرده‌ام؟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آيا راه بهتري براي انجام اين كار وجود دارد؟</a:t>
            </a:r>
          </a:p>
        </p:txBody>
      </p:sp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سبک زندگی سالم 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جسمي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رواني / 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شناختی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اجتماعي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معنوي</a:t>
            </a:r>
          </a:p>
        </p:txBody>
      </p:sp>
      <p:pic>
        <p:nvPicPr>
          <p:cNvPr id="12290" name="Picture 2" descr="C:\Users\T1\Desktop\62852f17ee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8" y="2546751"/>
            <a:ext cx="4979749" cy="37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جسمی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سلامت عمومي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تغذيه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ورزش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خواب</a:t>
            </a:r>
          </a:p>
        </p:txBody>
      </p:sp>
      <p:pic>
        <p:nvPicPr>
          <p:cNvPr id="13314" name="Picture 2" descr="C:\Users\T1\Desktop\Fitness-192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75192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رواني/ شناختی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افزايش اعتماد به نفس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يادگيري مهارتهاي زندگي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راهكارهاي مهم براي افزايش رضايتمندي</a:t>
            </a:r>
          </a:p>
        </p:txBody>
      </p:sp>
      <p:pic>
        <p:nvPicPr>
          <p:cNvPr id="14338" name="Picture 2" descr="C:\Users\T1\Desktop\a2cb241e709542d6b85607dd8962ec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3962400"/>
            <a:ext cx="4787438" cy="26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اجتماعي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افزايش شبكه حمايت اجتماعي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افزايش روابط دوستانه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فعاليت اجتماعي جديد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مشاركت در برنامه هاي گروهي</a:t>
            </a:r>
          </a:p>
        </p:txBody>
      </p:sp>
      <p:pic>
        <p:nvPicPr>
          <p:cNvPr id="15362" name="Picture 2" descr="C:\Users\T1\Desktop\14000928P9x5641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06536"/>
            <a:ext cx="3263900" cy="32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2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39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152399"/>
            <a:ext cx="3465285" cy="667657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معنوی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13" y="990600"/>
            <a:ext cx="784860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فعاليتهاي مذهبي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فعاليتهاي خلاقانه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توسعه معناي زندگي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توسعه اهداف زندگي</a:t>
            </a:r>
          </a:p>
        </p:txBody>
      </p:sp>
    </p:spTree>
    <p:extLst>
      <p:ext uri="{BB962C8B-B14F-4D97-AF65-F5344CB8AC3E}">
        <p14:creationId xmlns:p14="http://schemas.microsoft.com/office/powerpoint/2010/main" val="2417820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57" y="838200"/>
            <a:ext cx="8001000" cy="5987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استرس </a:t>
            </a:r>
            <a:r>
              <a:rPr lang="en-US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Stress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سبک زندگی باعث تجربه این هیجان یا احساس می شود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ترس </a:t>
            </a:r>
            <a:r>
              <a:rPr lang="en-US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Fear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تنها احساسی که بین انسان و حیوان مشترک است و خطر واقعی می باشد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اضطراب </a:t>
            </a:r>
            <a:r>
              <a:rPr lang="en-US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Anxiety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خطر واقعی نمی باشد که سر منشأ آن پیش نویس زندگی و خاطرات کودکی می باشد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نگرانی </a:t>
            </a:r>
            <a:r>
              <a:rPr lang="en-US" sz="2800" b="1" u="sng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Wory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نگرانی یک پدیده آموخته شده می باشد که به الگوها و آموخته های گذشته برمی گردد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هراس </a:t>
            </a:r>
            <a:r>
              <a:rPr lang="en-US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Phobia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احساس یا هیجانی که فرد اطلاع دارد که غیر واقعی می باشد ولی نمی تواند بر آن غلبه کند .</a:t>
            </a:r>
          </a:p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وحشت </a:t>
            </a:r>
            <a:r>
              <a:rPr lang="en-US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Panic</a:t>
            </a:r>
            <a:r>
              <a:rPr lang="fa-IR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شدیدترین حالت احساس و هیجان منفی می باشد . </a:t>
            </a:r>
            <a:endParaRPr lang="fa-I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76200"/>
            <a:ext cx="30480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ادامه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0380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4\Desktop\Slide1-3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153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7935687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مهار وجود نداشته باش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شجاعت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با </a:t>
            </a: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حماقت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متفاوت است .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ارشمندی فرد در دوران کودکی بر می گردد .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زمانی که خطر واقعی می باشد وجود استرس طبیعی می باشد .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515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>
                <a:solidFill>
                  <a:srgbClr val="B13F9A"/>
                </a:solidFill>
              </a:rPr>
              <a:pPr algn="l" rtl="1"/>
              <a:t>6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7935687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 عامل اصلی در اضطراب و هیجانات منفی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1 ) عامل ارثی یا ژنتیک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2 ) عامل روانی اجتماعی که کاملاً آموختنی می باشد .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محیط تربیتی ، محیط اجتماعی که در آن بزرگ شده ایم ، برداشت های ذهنی که من از موضوع دارم . 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اضطراب ادراکی : </a:t>
            </a:r>
            <a:r>
              <a:rPr lang="fa-I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نحوه ارزیابی ، خودشناسی فرد بر می گردد . </a:t>
            </a:r>
            <a:endParaRPr lang="fa-IR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76200"/>
            <a:ext cx="71628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دو علت در اضطراب و هیجانات منفی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3074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>
                <a:solidFill>
                  <a:srgbClr val="B13F9A"/>
                </a:solidFill>
              </a:rPr>
              <a:pPr algn="l" rtl="1"/>
              <a:t>7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8800" y="76200"/>
            <a:ext cx="34290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ادامه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058" y="870857"/>
            <a:ext cx="7848600" cy="4592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14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سه بخش مغز :       </a:t>
            </a:r>
            <a:r>
              <a:rPr lang="fa-IR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پسین     ،     پیشین     ،    میانی</a:t>
            </a:r>
          </a:p>
          <a:p>
            <a:pPr algn="justLow" rtl="1">
              <a:lnSpc>
                <a:spcPct val="114000"/>
              </a:lnSpc>
              <a:buClr>
                <a:srgbClr val="FF0000"/>
              </a:buClr>
            </a:pPr>
            <a:r>
              <a:rPr lang="fa-IR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پسین عملکرد قلب ، تنفس و ترشح غدد ، فعالیت اصلی بدن  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میانی علت اصلی هیجانات منفی و اضطراب به بخشی میانی مربوط است و جایگاه خاطرات و تجربیات دوران کودکی می باشد .</a:t>
            </a:r>
          </a:p>
          <a:p>
            <a:pPr marL="457200" indent="-457200" algn="justLow" rtl="1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پیشین کرونکس جایگاه عقل و پیشرفته ترین قسمت مغز است . </a:t>
            </a:r>
            <a:endParaRPr lang="fa-I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4000" y="8382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4000" y="1545609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46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>
                <a:solidFill>
                  <a:srgbClr val="B13F9A"/>
                </a:solidFill>
              </a:rPr>
              <a:pPr algn="l" rtl="1"/>
              <a:t>8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76200"/>
            <a:ext cx="2590800" cy="609600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ادامه</a:t>
            </a:r>
            <a:endParaRPr lang="fa-I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44" y="1066800"/>
            <a:ext cx="784860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اولین گام برای کاهش اضطراب </a:t>
            </a:r>
            <a:r>
              <a:rPr lang="fa-IR" sz="33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 نگرش و سبک زندگی</a:t>
            </a:r>
            <a:r>
              <a:rPr lang="fa-IR" sz="3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می باشد .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سه موضوع مهم در ارتباط با نگرش :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فقدان ، مرگ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تنهایی</a:t>
            </a:r>
          </a:p>
          <a:p>
            <a:pPr marL="457200" indent="-457200" algn="justLow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3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تصمیمات مهم زندگی</a:t>
            </a:r>
            <a:endParaRPr lang="fa-IR" sz="3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5945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0DC1943C-782F-4E3C-B2C1-731A7CE9B27C}" type="slidenum">
              <a:rPr lang="en-US" smtClean="0"/>
              <a:pPr algn="l" rtl="1"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76199"/>
            <a:ext cx="3265713" cy="533401"/>
          </a:xfrm>
          <a:prstGeom prst="roundRect">
            <a:avLst>
              <a:gd name="adj" fmla="val 3190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ادامه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79248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 rt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مرگ فقدان :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جهان رو به سمت تکامل می باشد و با مرگ دنیای جدیدی آغاز می شود . وابستگی از همه اشخاص باید جدا شود و به خدا متصل شود .</a:t>
            </a:r>
          </a:p>
          <a:p>
            <a:pPr marL="514350" indent="-514350" algn="justLow" rt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تنهایی :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جدایی متفاوت می باشد تنهایی احساس بی کسی بودن می باشد و خلأء وجودی باعث می شود شخص از خود لذت نبرد و به دیگران بچسبد .</a:t>
            </a:r>
          </a:p>
          <a:p>
            <a:pPr marL="514350" indent="-514350" algn="justLow" rtl="1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تصمیمات مهم زندگی :</a:t>
            </a:r>
          </a:p>
          <a:p>
            <a:pPr marL="457200" indent="-457200" algn="justLow" rt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اشتباه می ترسم ، از قضاوت مردم می ترسم ، از شکست وحشت دارم . 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434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8871</TotalTime>
  <Words>1902</Words>
  <Application>Microsoft Office PowerPoint</Application>
  <PresentationFormat>On-screen Show (4:3)</PresentationFormat>
  <Paragraphs>300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</dc:creator>
  <cp:lastModifiedBy>T1</cp:lastModifiedBy>
  <cp:revision>887</cp:revision>
  <dcterms:created xsi:type="dcterms:W3CDTF">2014-09-01T09:53:56Z</dcterms:created>
  <dcterms:modified xsi:type="dcterms:W3CDTF">2023-12-03T07:59:36Z</dcterms:modified>
</cp:coreProperties>
</file>