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6"/>
  </p:notesMasterIdLst>
  <p:sldIdLst>
    <p:sldId id="259" r:id="rId2"/>
    <p:sldId id="258" r:id="rId3"/>
    <p:sldId id="260" r:id="rId4"/>
    <p:sldId id="261" r:id="rId5"/>
    <p:sldId id="262" r:id="rId6"/>
    <p:sldId id="263" r:id="rId7"/>
    <p:sldId id="264" r:id="rId8"/>
    <p:sldId id="265" r:id="rId9"/>
    <p:sldId id="266" r:id="rId10"/>
    <p:sldId id="267" r:id="rId11"/>
    <p:sldId id="268" r:id="rId12"/>
    <p:sldId id="269" r:id="rId13"/>
    <p:sldId id="302" r:id="rId14"/>
    <p:sldId id="301" r:id="rId15"/>
  </p:sldIdLst>
  <p:sldSz cx="9144000" cy="6858000" type="screen4x3"/>
  <p:notesSz cx="7102475"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DEA"/>
    <a:srgbClr val="FEF9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94" d="100"/>
          <a:sy n="94" d="100"/>
        </p:scale>
        <p:origin x="-882"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024736" y="0"/>
            <a:ext cx="3077739" cy="511731"/>
          </a:xfrm>
          <a:prstGeom prst="rect">
            <a:avLst/>
          </a:prstGeom>
        </p:spPr>
        <p:txBody>
          <a:bodyPr vert="horz" lIns="99066" tIns="49533" rIns="99066" bIns="49533" rtlCol="1"/>
          <a:lstStyle>
            <a:lvl1pPr algn="r">
              <a:defRPr sz="1300"/>
            </a:lvl1pPr>
          </a:lstStyle>
          <a:p>
            <a:endParaRPr lang="fa-IR"/>
          </a:p>
        </p:txBody>
      </p:sp>
      <p:sp>
        <p:nvSpPr>
          <p:cNvPr id="3" name="Date Placeholder 2"/>
          <p:cNvSpPr>
            <a:spLocks noGrp="1"/>
          </p:cNvSpPr>
          <p:nvPr>
            <p:ph type="dt" idx="1"/>
          </p:nvPr>
        </p:nvSpPr>
        <p:spPr>
          <a:xfrm>
            <a:off x="1645" y="0"/>
            <a:ext cx="3077739" cy="511731"/>
          </a:xfrm>
          <a:prstGeom prst="rect">
            <a:avLst/>
          </a:prstGeom>
        </p:spPr>
        <p:txBody>
          <a:bodyPr vert="horz" lIns="99066" tIns="49533" rIns="99066" bIns="49533" rtlCol="1"/>
          <a:lstStyle>
            <a:lvl1pPr algn="l">
              <a:defRPr sz="1300"/>
            </a:lvl1pPr>
          </a:lstStyle>
          <a:p>
            <a:fld id="{CBCACFB7-3181-4AF1-BDDB-F45029BFB93A}" type="datetimeFigureOut">
              <a:rPr lang="fa-IR" smtClean="0"/>
              <a:pPr/>
              <a:t>02/10/1447</a:t>
            </a:fld>
            <a:endParaRPr lang="fa-IR"/>
          </a:p>
        </p:txBody>
      </p:sp>
      <p:sp>
        <p:nvSpPr>
          <p:cNvPr id="4" name="Slide Image Placeholder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9066" tIns="49533" rIns="99066" bIns="49533" rtlCol="1" anchor="ctr"/>
          <a:lstStyle/>
          <a:p>
            <a:endParaRPr lang="fa-IR"/>
          </a:p>
        </p:txBody>
      </p:sp>
      <p:sp>
        <p:nvSpPr>
          <p:cNvPr id="5" name="Notes Placeholder 4"/>
          <p:cNvSpPr>
            <a:spLocks noGrp="1"/>
          </p:cNvSpPr>
          <p:nvPr>
            <p:ph type="body" sz="quarter" idx="3"/>
          </p:nvPr>
        </p:nvSpPr>
        <p:spPr>
          <a:xfrm>
            <a:off x="710248" y="4861441"/>
            <a:ext cx="5681980" cy="4605576"/>
          </a:xfrm>
          <a:prstGeom prst="rect">
            <a:avLst/>
          </a:prstGeom>
        </p:spPr>
        <p:txBody>
          <a:bodyPr vert="horz" lIns="99066" tIns="49533" rIns="99066" bIns="49533"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4024736" y="9721106"/>
            <a:ext cx="3077739" cy="511731"/>
          </a:xfrm>
          <a:prstGeom prst="rect">
            <a:avLst/>
          </a:prstGeom>
        </p:spPr>
        <p:txBody>
          <a:bodyPr vert="horz" lIns="99066" tIns="49533" rIns="99066" bIns="49533" rtlCol="1" anchor="b"/>
          <a:lstStyle>
            <a:lvl1pPr algn="r">
              <a:defRPr sz="1300"/>
            </a:lvl1pPr>
          </a:lstStyle>
          <a:p>
            <a:endParaRPr lang="fa-IR"/>
          </a:p>
        </p:txBody>
      </p:sp>
      <p:sp>
        <p:nvSpPr>
          <p:cNvPr id="7" name="Slide Number Placeholder 6"/>
          <p:cNvSpPr>
            <a:spLocks noGrp="1"/>
          </p:cNvSpPr>
          <p:nvPr>
            <p:ph type="sldNum" sz="quarter" idx="5"/>
          </p:nvPr>
        </p:nvSpPr>
        <p:spPr>
          <a:xfrm>
            <a:off x="1645" y="9721106"/>
            <a:ext cx="3077739" cy="511731"/>
          </a:xfrm>
          <a:prstGeom prst="rect">
            <a:avLst/>
          </a:prstGeom>
        </p:spPr>
        <p:txBody>
          <a:bodyPr vert="horz" lIns="99066" tIns="49533" rIns="99066" bIns="49533" rtlCol="1" anchor="b"/>
          <a:lstStyle>
            <a:lvl1pPr algn="l">
              <a:defRPr sz="1300"/>
            </a:lvl1pPr>
          </a:lstStyle>
          <a:p>
            <a:fld id="{E61752C2-8D70-4F9B-9462-D9B5096A08E4}" type="slidenum">
              <a:rPr lang="fa-IR" smtClean="0"/>
              <a:pPr/>
              <a:t>‹#›</a:t>
            </a:fld>
            <a:endParaRPr lang="fa-IR"/>
          </a:p>
        </p:txBody>
      </p:sp>
    </p:spTree>
    <p:extLst>
      <p:ext uri="{BB962C8B-B14F-4D97-AF65-F5344CB8AC3E}">
        <p14:creationId xmlns:p14="http://schemas.microsoft.com/office/powerpoint/2010/main" val="293260190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E61752C2-8D70-4F9B-9462-D9B5096A08E4}" type="slidenum">
              <a:rPr lang="fa-IR" smtClean="0"/>
              <a:pPr/>
              <a:t>14</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B3BCA991-A125-46B6-8C49-1F7B1B1BC64B}" type="datetime8">
              <a:rPr lang="fa-IR" smtClean="0"/>
              <a:pPr/>
              <a:t>اوت 4، 25</a:t>
            </a:fld>
            <a:endParaRPr lang="fa-I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fa-I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3776417B-DCF4-4678-B7C0-7CE0678FA9AD}" type="slidenum">
              <a:rPr lang="fa-IR" smtClean="0"/>
              <a:pPr/>
              <a:t>‹#›</a:t>
            </a:fld>
            <a:endParaRPr lang="fa-IR"/>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6B9844-6848-4DC2-8422-AC4E6AF86E7C}" type="datetime8">
              <a:rPr lang="fa-IR" smtClean="0"/>
              <a:pPr/>
              <a:t>اوت 4، 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776417B-DCF4-4678-B7C0-7CE0678FA9AD}" type="slidenum">
              <a:rPr lang="fa-IR" smtClean="0"/>
              <a:pPr/>
              <a:t>‹#›</a:t>
            </a:fld>
            <a:endParaRPr lang="fa-IR"/>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74FB1D-DF97-4056-B132-E92CEA50FF96}" type="datetime8">
              <a:rPr lang="fa-IR" smtClean="0"/>
              <a:pPr/>
              <a:t>اوت 4، 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776417B-DCF4-4678-B7C0-7CE0678FA9AD}" type="slidenum">
              <a:rPr lang="fa-IR" smtClean="0"/>
              <a:pPr/>
              <a:t>‹#›</a:t>
            </a:fld>
            <a:endParaRPr lang="fa-IR"/>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F4F09AD-DF41-45B5-81FC-03AA0CDF7F8A}" type="datetime8">
              <a:rPr lang="fa-IR" smtClean="0"/>
              <a:pPr/>
              <a:t>اوت 4، 25</a:t>
            </a:fld>
            <a:endParaRPr lang="fa-IR"/>
          </a:p>
        </p:txBody>
      </p:sp>
      <p:sp>
        <p:nvSpPr>
          <p:cNvPr id="9" name="Slide Number Placeholder 8"/>
          <p:cNvSpPr>
            <a:spLocks noGrp="1"/>
          </p:cNvSpPr>
          <p:nvPr>
            <p:ph type="sldNum" sz="quarter" idx="15"/>
          </p:nvPr>
        </p:nvSpPr>
        <p:spPr/>
        <p:txBody>
          <a:bodyPr rtlCol="0"/>
          <a:lstStyle/>
          <a:p>
            <a:fld id="{3776417B-DCF4-4678-B7C0-7CE0678FA9AD}" type="slidenum">
              <a:rPr lang="fa-IR" smtClean="0"/>
              <a:pPr/>
              <a:t>‹#›</a:t>
            </a:fld>
            <a:endParaRPr lang="fa-IR"/>
          </a:p>
        </p:txBody>
      </p:sp>
      <p:sp>
        <p:nvSpPr>
          <p:cNvPr id="10" name="Footer Placeholder 9"/>
          <p:cNvSpPr>
            <a:spLocks noGrp="1"/>
          </p:cNvSpPr>
          <p:nvPr>
            <p:ph type="ftr" sz="quarter" idx="16"/>
          </p:nvPr>
        </p:nvSpPr>
        <p:spPr/>
        <p:txBody>
          <a:bodyPr rtlCol="0"/>
          <a:lstStyle/>
          <a:p>
            <a:endParaRPr lang="fa-IR"/>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A30ACD8-4EC1-4FD5-B8EA-3875248F7BEC}" type="datetime8">
              <a:rPr lang="fa-IR" smtClean="0"/>
              <a:pPr/>
              <a:t>اوت 4، 25</a:t>
            </a:fld>
            <a:endParaRPr lang="fa-I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fa-I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3776417B-DCF4-4678-B7C0-7CE0678FA9AD}" type="slidenum">
              <a:rPr lang="fa-IR" smtClean="0"/>
              <a:pPr/>
              <a:t>‹#›</a:t>
            </a:fld>
            <a:endParaRPr lang="fa-IR"/>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D8E614D-98AB-460E-94CA-C5CFE0B5B614}" type="datetime8">
              <a:rPr lang="fa-IR" smtClean="0"/>
              <a:pPr/>
              <a:t>اوت 4، 25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3776417B-DCF4-4678-B7C0-7CE0678FA9AD}" type="slidenum">
              <a:rPr lang="fa-IR" smtClean="0"/>
              <a:pPr/>
              <a:t>‹#›</a:t>
            </a:fld>
            <a:endParaRPr lang="fa-I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FA8F312-D0F5-4151-A209-52D933FFCA3E}" type="datetime8">
              <a:rPr lang="fa-IR" smtClean="0"/>
              <a:pPr/>
              <a:t>اوت 4، 25</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3776417B-DCF4-4678-B7C0-7CE0678FA9AD}" type="slidenum">
              <a:rPr lang="fa-IR" smtClean="0"/>
              <a:pPr/>
              <a:t>‹#›</a:t>
            </a:fld>
            <a:endParaRPr lang="fa-I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072FB2FF-3148-4C47-A5BF-82F9C24183C9}" type="datetime8">
              <a:rPr lang="fa-IR" smtClean="0"/>
              <a:pPr/>
              <a:t>اوت 4، 25</a:t>
            </a:fld>
            <a:endParaRPr lang="fa-IR"/>
          </a:p>
        </p:txBody>
      </p:sp>
      <p:sp>
        <p:nvSpPr>
          <p:cNvPr id="7" name="Slide Number Placeholder 6"/>
          <p:cNvSpPr>
            <a:spLocks noGrp="1"/>
          </p:cNvSpPr>
          <p:nvPr>
            <p:ph type="sldNum" sz="quarter" idx="11"/>
          </p:nvPr>
        </p:nvSpPr>
        <p:spPr/>
        <p:txBody>
          <a:bodyPr rtlCol="0"/>
          <a:lstStyle/>
          <a:p>
            <a:fld id="{3776417B-DCF4-4678-B7C0-7CE0678FA9AD}" type="slidenum">
              <a:rPr lang="fa-IR" smtClean="0"/>
              <a:pPr/>
              <a:t>‹#›</a:t>
            </a:fld>
            <a:endParaRPr lang="fa-IR"/>
          </a:p>
        </p:txBody>
      </p:sp>
      <p:sp>
        <p:nvSpPr>
          <p:cNvPr id="8" name="Footer Placeholder 7"/>
          <p:cNvSpPr>
            <a:spLocks noGrp="1"/>
          </p:cNvSpPr>
          <p:nvPr>
            <p:ph type="ftr" sz="quarter" idx="12"/>
          </p:nvPr>
        </p:nvSpPr>
        <p:spPr/>
        <p:txBody>
          <a:bodyPr rtlCol="0"/>
          <a:lstStyle/>
          <a:p>
            <a:endParaRPr lang="fa-IR"/>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3471EC-0364-4FE5-A5DB-223EA1C889AE}" type="datetime8">
              <a:rPr lang="fa-IR" smtClean="0"/>
              <a:pPr/>
              <a:t>اوت 4، 25</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3776417B-DCF4-4678-B7C0-7CE0678FA9AD}" type="slidenum">
              <a:rPr lang="fa-IR" smtClean="0"/>
              <a:pPr/>
              <a:t>‹#›</a:t>
            </a:fld>
            <a:endParaRPr lang="fa-IR"/>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8CBC7E5-AE1F-4D2C-A46A-CC687670BDB5}" type="datetime8">
              <a:rPr lang="fa-IR" smtClean="0"/>
              <a:pPr/>
              <a:t>اوت 4، 25</a:t>
            </a:fld>
            <a:endParaRPr lang="fa-IR"/>
          </a:p>
        </p:txBody>
      </p:sp>
      <p:sp>
        <p:nvSpPr>
          <p:cNvPr id="22" name="Slide Number Placeholder 21"/>
          <p:cNvSpPr>
            <a:spLocks noGrp="1"/>
          </p:cNvSpPr>
          <p:nvPr>
            <p:ph type="sldNum" sz="quarter" idx="15"/>
          </p:nvPr>
        </p:nvSpPr>
        <p:spPr/>
        <p:txBody>
          <a:bodyPr rtlCol="0"/>
          <a:lstStyle/>
          <a:p>
            <a:fld id="{3776417B-DCF4-4678-B7C0-7CE0678FA9AD}" type="slidenum">
              <a:rPr lang="fa-IR" smtClean="0"/>
              <a:pPr/>
              <a:t>‹#›</a:t>
            </a:fld>
            <a:endParaRPr lang="fa-IR"/>
          </a:p>
        </p:txBody>
      </p:sp>
      <p:sp>
        <p:nvSpPr>
          <p:cNvPr id="23" name="Footer Placeholder 22"/>
          <p:cNvSpPr>
            <a:spLocks noGrp="1"/>
          </p:cNvSpPr>
          <p:nvPr>
            <p:ph type="ftr" sz="quarter" idx="16"/>
          </p:nvPr>
        </p:nvSpPr>
        <p:spPr/>
        <p:txBody>
          <a:bodyPr rtlCol="0"/>
          <a:lstStyle/>
          <a:p>
            <a:endParaRPr lang="fa-IR"/>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4DC8BCC-B1C6-4ADF-9201-90D69DA7DC50}" type="datetime8">
              <a:rPr lang="fa-IR" smtClean="0"/>
              <a:pPr/>
              <a:t>اوت 4، 25</a:t>
            </a:fld>
            <a:endParaRPr lang="fa-IR"/>
          </a:p>
        </p:txBody>
      </p:sp>
      <p:sp>
        <p:nvSpPr>
          <p:cNvPr id="18" name="Slide Number Placeholder 17"/>
          <p:cNvSpPr>
            <a:spLocks noGrp="1"/>
          </p:cNvSpPr>
          <p:nvPr>
            <p:ph type="sldNum" sz="quarter" idx="11"/>
          </p:nvPr>
        </p:nvSpPr>
        <p:spPr/>
        <p:txBody>
          <a:bodyPr rtlCol="0"/>
          <a:lstStyle/>
          <a:p>
            <a:fld id="{3776417B-DCF4-4678-B7C0-7CE0678FA9AD}" type="slidenum">
              <a:rPr lang="fa-IR" smtClean="0"/>
              <a:pPr/>
              <a:t>‹#›</a:t>
            </a:fld>
            <a:endParaRPr lang="fa-IR"/>
          </a:p>
        </p:txBody>
      </p:sp>
      <p:sp>
        <p:nvSpPr>
          <p:cNvPr id="21" name="Footer Placeholder 20"/>
          <p:cNvSpPr>
            <a:spLocks noGrp="1"/>
          </p:cNvSpPr>
          <p:nvPr>
            <p:ph type="ftr" sz="quarter" idx="12"/>
          </p:nvPr>
        </p:nvSpPr>
        <p:spPr/>
        <p:txBody>
          <a:bodyPr rtlCol="0"/>
          <a:lstStyle/>
          <a:p>
            <a:endParaRPr lang="fa-IR"/>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986E6C9-A06B-4E93-A16E-F65CD1EA0E26}" type="datetime8">
              <a:rPr lang="fa-IR" smtClean="0"/>
              <a:pPr/>
              <a:t>اوت 4، 25</a:t>
            </a:fld>
            <a:endParaRPr lang="fa-I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a-I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776417B-DCF4-4678-B7C0-7CE0678FA9AD}"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d"/>
  </p:transition>
  <p:hf hdr="0" ftr="0" dt="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776417B-DCF4-4678-B7C0-7CE0678FA9AD}" type="slidenum">
              <a:rPr lang="fa-IR" smtClean="0"/>
              <a:pPr/>
              <a:t>1</a:t>
            </a:fld>
            <a:endParaRPr lang="fa-IR"/>
          </a:p>
        </p:txBody>
      </p:sp>
      <p:sp>
        <p:nvSpPr>
          <p:cNvPr id="5" name="TextBox 4"/>
          <p:cNvSpPr txBox="1"/>
          <p:nvPr/>
        </p:nvSpPr>
        <p:spPr>
          <a:xfrm>
            <a:off x="1428728" y="112353"/>
            <a:ext cx="8215370" cy="5262979"/>
          </a:xfrm>
          <a:prstGeom prst="rect">
            <a:avLst/>
          </a:prstGeom>
          <a:noFill/>
        </p:spPr>
        <p:txBody>
          <a:bodyPr wrap="square" rtlCol="1">
            <a:spAutoFit/>
          </a:bodyPr>
          <a:lstStyle/>
          <a:p>
            <a:pPr algn="ctr">
              <a:lnSpc>
                <a:spcPct val="150000"/>
              </a:lnSpc>
            </a:pPr>
            <a:endParaRPr lang="fa-IR" sz="2400" dirty="0" smtClean="0">
              <a:cs typeface="B Titr" pitchFamily="2" charset="-78"/>
            </a:endParaRPr>
          </a:p>
          <a:p>
            <a:pPr algn="ctr">
              <a:lnSpc>
                <a:spcPct val="150000"/>
              </a:lnSpc>
            </a:pPr>
            <a:endParaRPr lang="fa-IR" sz="3200" b="1" dirty="0" smtClean="0">
              <a:solidFill>
                <a:srgbClr val="C00000"/>
              </a:solidFill>
              <a:cs typeface="B Titr" pitchFamily="2" charset="-78"/>
            </a:endParaRPr>
          </a:p>
          <a:p>
            <a:pPr algn="ctr">
              <a:lnSpc>
                <a:spcPct val="150000"/>
              </a:lnSpc>
            </a:pPr>
            <a:endParaRPr lang="fa-IR" sz="3200" b="1" dirty="0" smtClean="0">
              <a:solidFill>
                <a:srgbClr val="C00000"/>
              </a:solidFill>
              <a:cs typeface="B Titr" pitchFamily="2" charset="-78"/>
            </a:endParaRPr>
          </a:p>
          <a:p>
            <a:pPr algn="ctr">
              <a:lnSpc>
                <a:spcPct val="150000"/>
              </a:lnSpc>
            </a:pPr>
            <a:r>
              <a:rPr lang="fa-IR" sz="2000" b="1" dirty="0" smtClean="0">
                <a:solidFill>
                  <a:srgbClr val="C00000"/>
                </a:solidFill>
                <a:cs typeface="B Titr" pitchFamily="2" charset="-78"/>
              </a:rPr>
              <a:t>مطالب آموزشی ارتقا  سلامت روان</a:t>
            </a:r>
            <a:endParaRPr lang="en-US" sz="2000" b="1" dirty="0" smtClean="0">
              <a:solidFill>
                <a:srgbClr val="C00000"/>
              </a:solidFill>
              <a:cs typeface="B Titr" pitchFamily="2" charset="-78"/>
            </a:endParaRPr>
          </a:p>
          <a:p>
            <a:pPr algn="ctr">
              <a:lnSpc>
                <a:spcPct val="150000"/>
              </a:lnSpc>
            </a:pPr>
            <a:r>
              <a:rPr lang="fa-IR" sz="2000" b="1" smtClean="0">
                <a:solidFill>
                  <a:srgbClr val="C00000"/>
                </a:solidFill>
                <a:cs typeface="B Titr" pitchFamily="2" charset="-78"/>
              </a:rPr>
              <a:t>مرداد 1404</a:t>
            </a:r>
            <a:endParaRPr lang="en-US" sz="2000" b="1" dirty="0" smtClean="0">
              <a:solidFill>
                <a:srgbClr val="C00000"/>
              </a:solidFill>
              <a:cs typeface="B Titr" pitchFamily="2" charset="-78"/>
            </a:endParaRPr>
          </a:p>
          <a:p>
            <a:pPr algn="ctr">
              <a:lnSpc>
                <a:spcPct val="150000"/>
              </a:lnSpc>
            </a:pPr>
            <a:r>
              <a:rPr lang="fa-IR" sz="3200" b="1" dirty="0" smtClean="0">
                <a:solidFill>
                  <a:srgbClr val="C00000"/>
                </a:solidFill>
                <a:cs typeface="B Titr" pitchFamily="2" charset="-78"/>
              </a:rPr>
              <a:t>«سرآغازی سلامت»	«آینده ای سرآمد»</a:t>
            </a:r>
            <a:endParaRPr lang="en-US" sz="3200" b="1" dirty="0" smtClean="0">
              <a:solidFill>
                <a:srgbClr val="C00000"/>
              </a:solidFill>
              <a:cs typeface="B Titr" pitchFamily="2" charset="-78"/>
            </a:endParaRPr>
          </a:p>
          <a:p>
            <a:pPr algn="ctr">
              <a:lnSpc>
                <a:spcPct val="150000"/>
              </a:lnSpc>
            </a:pPr>
            <a:r>
              <a:rPr lang="fa-IR" sz="3200" b="1" dirty="0" smtClean="0">
                <a:solidFill>
                  <a:srgbClr val="C00000"/>
                </a:solidFill>
                <a:cs typeface="B Titr" pitchFamily="2" charset="-78"/>
              </a:rPr>
              <a:t>پیشگیری از رفتار های مخاطره آمیز در جوانان</a:t>
            </a:r>
            <a:endParaRPr lang="en-US" sz="3200" b="1" dirty="0" smtClean="0">
              <a:solidFill>
                <a:srgbClr val="C00000"/>
              </a:solidFill>
              <a:cs typeface="B Titr" pitchFamily="2" charset="-78"/>
            </a:endParaRPr>
          </a:p>
          <a:p>
            <a:pPr algn="ctr">
              <a:lnSpc>
                <a:spcPct val="150000"/>
              </a:lnSpc>
              <a:tabLst>
                <a:tab pos="0" algn="l"/>
              </a:tabLst>
            </a:pPr>
            <a:endParaRPr lang="fa-IR" sz="3200" b="1" dirty="0" smtClean="0">
              <a:solidFill>
                <a:srgbClr val="C00000"/>
              </a:solidFill>
              <a:cs typeface="B Titr" pitchFamily="2" charset="-78"/>
            </a:endParaRPr>
          </a:p>
        </p:txBody>
      </p:sp>
      <p:pic>
        <p:nvPicPr>
          <p:cNvPr id="3074" name="Picture 2" descr="\\NAS-Mahsa\Mahsa\1   tel\Type\2033\photo_2_2025-07-21_09-23-55.jpg"/>
          <p:cNvPicPr>
            <a:picLocks noChangeAspect="1" noChangeArrowheads="1"/>
          </p:cNvPicPr>
          <p:nvPr/>
        </p:nvPicPr>
        <p:blipFill>
          <a:blip r:embed="rId2" cstate="print">
            <a:clrChange>
              <a:clrFrom>
                <a:srgbClr val="FFFFFF"/>
              </a:clrFrom>
              <a:clrTo>
                <a:srgbClr val="FFFFFF">
                  <a:alpha val="0"/>
                </a:srgbClr>
              </a:clrTo>
            </a:clrChange>
          </a:blip>
          <a:srcRect t="14649"/>
          <a:stretch>
            <a:fillRect/>
          </a:stretch>
        </p:blipFill>
        <p:spPr bwMode="auto">
          <a:xfrm>
            <a:off x="4429124" y="214290"/>
            <a:ext cx="1785950" cy="1860008"/>
          </a:xfrm>
          <a:prstGeom prst="rect">
            <a:avLst/>
          </a:prstGeom>
          <a:noFill/>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282" y="255248"/>
            <a:ext cx="8215370" cy="6740307"/>
          </a:xfrm>
          <a:prstGeom prst="rect">
            <a:avLst/>
          </a:prstGeom>
          <a:noFill/>
        </p:spPr>
        <p:txBody>
          <a:bodyPr wrap="square" rtlCol="1">
            <a:spAutoFit/>
          </a:bodyPr>
          <a:lstStyle/>
          <a:p>
            <a:pPr algn="justLow">
              <a:lnSpc>
                <a:spcPct val="150000"/>
              </a:lnSpc>
            </a:pPr>
            <a:r>
              <a:rPr lang="fa-IR" sz="2400" b="1" dirty="0" smtClean="0">
                <a:solidFill>
                  <a:srgbClr val="C00000"/>
                </a:solidFill>
                <a:cs typeface="B Titr" pitchFamily="2" charset="-78"/>
              </a:rPr>
              <a:t>بیشترین دلیل وقوع تصادفات </a:t>
            </a:r>
            <a:endParaRPr lang="en-US" sz="2400" b="1" dirty="0" smtClean="0">
              <a:solidFill>
                <a:srgbClr val="C00000"/>
              </a:solidFill>
              <a:cs typeface="B Titr" pitchFamily="2" charset="-78"/>
            </a:endParaRPr>
          </a:p>
          <a:p>
            <a:pPr algn="justLow">
              <a:lnSpc>
                <a:spcPct val="150000"/>
              </a:lnSpc>
            </a:pPr>
            <a:r>
              <a:rPr lang="fa-IR" sz="2400" b="1" dirty="0" smtClean="0">
                <a:cs typeface="B Nazanin" pitchFamily="2" charset="-78"/>
              </a:rPr>
              <a:t>سرعت غیر مجاز، سبقت غیر مجاز و عدم توجه به جلو بیشترین علت وقوع تصادفات بوده است، خواب آلودگی و پس از آن استفاده از تلفن همراه دلایل اصلی تصادفات بوده.</a:t>
            </a:r>
            <a:r>
              <a:rPr lang="fa-IR" sz="2400" b="1" dirty="0" smtClean="0"/>
              <a:t> </a:t>
            </a:r>
          </a:p>
          <a:p>
            <a:pPr algn="justLow">
              <a:lnSpc>
                <a:spcPct val="150000"/>
              </a:lnSpc>
            </a:pPr>
            <a:r>
              <a:rPr lang="fa-IR" sz="2400" b="1" dirty="0" smtClean="0">
                <a:solidFill>
                  <a:srgbClr val="C00000"/>
                </a:solidFill>
                <a:cs typeface="B Titr" pitchFamily="2" charset="-78"/>
              </a:rPr>
              <a:t>توصیه های ایمنی برای جلوگیری از تصادفات </a:t>
            </a:r>
            <a:endParaRPr lang="en-US" sz="2400" b="1" dirty="0" smtClean="0">
              <a:solidFill>
                <a:srgbClr val="C00000"/>
              </a:solidFill>
              <a:cs typeface="B Titr" pitchFamily="2" charset="-78"/>
            </a:endParaRPr>
          </a:p>
          <a:p>
            <a:pPr algn="justLow">
              <a:lnSpc>
                <a:spcPct val="150000"/>
              </a:lnSpc>
            </a:pPr>
            <a:r>
              <a:rPr lang="fa-IR" sz="2400" b="1" dirty="0" smtClean="0">
                <a:cs typeface="B Nazanin" pitchFamily="2" charset="-78"/>
              </a:rPr>
              <a:t>سرعت مهمترین عامل تصادفات در جاده ها می باشد با سرعت مطمئنه رانندگی کنید. </a:t>
            </a:r>
            <a:endParaRPr lang="en-US" sz="2400" b="1" dirty="0" smtClean="0">
              <a:cs typeface="B Nazanin" pitchFamily="2" charset="-78"/>
            </a:endParaRPr>
          </a:p>
          <a:p>
            <a:pPr algn="justLow">
              <a:lnSpc>
                <a:spcPct val="150000"/>
              </a:lnSpc>
            </a:pPr>
            <a:r>
              <a:rPr lang="fa-IR" sz="2400" b="1" dirty="0" smtClean="0">
                <a:cs typeface="B Nazanin" pitchFamily="2" charset="-78"/>
              </a:rPr>
              <a:t>رعایت فاصله طولی و عرضی از سایر خودروها مانع از برخورد های ناشی از ترمز یا تغییر مسیر ناگهانی می گردد. </a:t>
            </a:r>
            <a:endParaRPr lang="en-US" sz="2400" b="1" dirty="0" smtClean="0">
              <a:cs typeface="B Nazanin" pitchFamily="2" charset="-78"/>
            </a:endParaRPr>
          </a:p>
          <a:p>
            <a:pPr algn="justLow">
              <a:lnSpc>
                <a:spcPct val="150000"/>
              </a:lnSpc>
            </a:pPr>
            <a:r>
              <a:rPr lang="fa-IR" sz="2400" b="1" dirty="0" smtClean="0">
                <a:cs typeface="B Nazanin" pitchFamily="2" charset="-78"/>
              </a:rPr>
              <a:t>میزان تصادفات در زنان و مردان برابر است.</a:t>
            </a:r>
          </a:p>
          <a:p>
            <a:pPr algn="justLow">
              <a:lnSpc>
                <a:spcPct val="150000"/>
              </a:lnSpc>
            </a:pPr>
            <a:endParaRPr lang="en-US" sz="2400" b="1" dirty="0" smtClean="0">
              <a:cs typeface="B Nazanin" pitchFamily="2" charset="-78"/>
            </a:endParaRPr>
          </a:p>
          <a:p>
            <a:pPr>
              <a:lnSpc>
                <a:spcPct val="150000"/>
              </a:lnSpc>
            </a:pPr>
            <a:endParaRPr lang="en-US" sz="2400" b="1" dirty="0" smtClean="0">
              <a:cs typeface="B Nazanin"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10</a:t>
            </a:fld>
            <a:endParaRPr lang="fa-I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282" y="255248"/>
            <a:ext cx="8215370" cy="6740307"/>
          </a:xfrm>
          <a:prstGeom prst="rect">
            <a:avLst/>
          </a:prstGeom>
          <a:noFill/>
        </p:spPr>
        <p:txBody>
          <a:bodyPr wrap="square" rtlCol="1">
            <a:spAutoFit/>
          </a:bodyPr>
          <a:lstStyle/>
          <a:p>
            <a:pPr algn="justLow">
              <a:lnSpc>
                <a:spcPct val="150000"/>
              </a:lnSpc>
            </a:pPr>
            <a:r>
              <a:rPr lang="fa-IR" sz="2400" b="1" dirty="0" smtClean="0">
                <a:solidFill>
                  <a:srgbClr val="C00000"/>
                </a:solidFill>
                <a:cs typeface="B Titr" pitchFamily="2" charset="-78"/>
              </a:rPr>
              <a:t>نکاتی برای ایمن ماندن در جاده ها </a:t>
            </a:r>
            <a:endParaRPr lang="en-US" sz="2400" b="1" dirty="0" smtClean="0">
              <a:solidFill>
                <a:srgbClr val="C00000"/>
              </a:solidFill>
              <a:cs typeface="B Titr" pitchFamily="2" charset="-78"/>
            </a:endParaRPr>
          </a:p>
          <a:p>
            <a:pPr algn="justLow">
              <a:lnSpc>
                <a:spcPct val="150000"/>
              </a:lnSpc>
            </a:pPr>
            <a:r>
              <a:rPr lang="fa-IR" sz="2400" b="1" dirty="0" smtClean="0">
                <a:solidFill>
                  <a:srgbClr val="C00000"/>
                </a:solidFill>
                <a:cs typeface="B Titr" pitchFamily="2" charset="-78"/>
              </a:rPr>
              <a:t>باسرعت بالا رانندگی نکنید.</a:t>
            </a:r>
            <a:endParaRPr lang="en-US" sz="2400" b="1" dirty="0" smtClean="0">
              <a:solidFill>
                <a:srgbClr val="C00000"/>
              </a:solidFill>
              <a:cs typeface="B Titr" pitchFamily="2" charset="-78"/>
            </a:endParaRPr>
          </a:p>
          <a:p>
            <a:pPr algn="justLow">
              <a:lnSpc>
                <a:spcPct val="150000"/>
              </a:lnSpc>
            </a:pPr>
            <a:r>
              <a:rPr lang="fa-IR" sz="2400" b="1" dirty="0" smtClean="0">
                <a:cs typeface="B Nazanin" pitchFamily="2" charset="-78"/>
              </a:rPr>
              <a:t>همیشه سرعت مجاز درج شده روی تابلو ها را رعایت کنید. رانندگی با سرعت بالا به ویژه برای رانندگان تازه کار، می تواند خطرناک باشد. اگر هنگام شب، در هوای ناجور یا ترافیک سنگین رانندگی می کنید حتی از سرعت مجاز هم  آهسته تر رانندگی کنید.</a:t>
            </a:r>
          </a:p>
          <a:p>
            <a:pPr algn="justLow">
              <a:lnSpc>
                <a:spcPct val="150000"/>
              </a:lnSpc>
            </a:pPr>
            <a:r>
              <a:rPr lang="fa-IR" sz="2400" b="1" dirty="0" smtClean="0">
                <a:solidFill>
                  <a:srgbClr val="C00000"/>
                </a:solidFill>
                <a:cs typeface="B Titr" pitchFamily="2" charset="-78"/>
              </a:rPr>
              <a:t> از کارهایی که سبب حواس پرتی می شوند بپرهیزید:</a:t>
            </a:r>
            <a:endParaRPr lang="en-US" sz="2400" b="1" dirty="0" smtClean="0">
              <a:solidFill>
                <a:srgbClr val="C00000"/>
              </a:solidFill>
              <a:cs typeface="B Titr" pitchFamily="2" charset="-78"/>
            </a:endParaRPr>
          </a:p>
          <a:p>
            <a:pPr algn="justLow">
              <a:lnSpc>
                <a:spcPct val="150000"/>
              </a:lnSpc>
            </a:pPr>
            <a:r>
              <a:rPr lang="fa-IR" sz="2400" b="1" dirty="0" smtClean="0">
                <a:cs typeface="B Nazanin" pitchFamily="2" charset="-78"/>
              </a:rPr>
              <a:t>هنگام رانندگی پیامک ندهید. با این کار احتمال تصادف را 23 برابر بیشتر می کنید.  سایر کارها عبارتند از: خوردن و آرایش کردن، کسر بزرگی از تصادفات ها در پی همین حواس پرتی ها رخ می دهد. </a:t>
            </a:r>
            <a:endParaRPr lang="en-US" sz="2400" b="1" dirty="0" smtClean="0">
              <a:cs typeface="B Nazanin" pitchFamily="2" charset="-78"/>
            </a:endParaRPr>
          </a:p>
          <a:p>
            <a:pPr algn="justLow">
              <a:lnSpc>
                <a:spcPct val="150000"/>
              </a:lnSpc>
            </a:pPr>
            <a:endParaRPr lang="en-US" sz="2400" b="1" dirty="0" smtClean="0">
              <a:cs typeface="B Nazanin" pitchFamily="2" charset="-78"/>
            </a:endParaRPr>
          </a:p>
          <a:p>
            <a:pPr marL="457200" indent="-457200">
              <a:lnSpc>
                <a:spcPct val="150000"/>
              </a:lnSpc>
            </a:pPr>
            <a:endParaRPr lang="fa-IR" sz="2400" b="1" dirty="0" smtClean="0">
              <a:cs typeface="B Nazanin"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11</a:t>
            </a:fld>
            <a:endParaRPr lang="fa-I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44" y="71414"/>
            <a:ext cx="8215370" cy="5816977"/>
          </a:xfrm>
          <a:prstGeom prst="rect">
            <a:avLst/>
          </a:prstGeom>
          <a:noFill/>
        </p:spPr>
        <p:txBody>
          <a:bodyPr wrap="square" rtlCol="1">
            <a:spAutoFit/>
          </a:bodyPr>
          <a:lstStyle/>
          <a:p>
            <a:pPr algn="justLow">
              <a:lnSpc>
                <a:spcPct val="130000"/>
              </a:lnSpc>
            </a:pPr>
            <a:r>
              <a:rPr lang="fa-IR" sz="2400" b="1" dirty="0" smtClean="0"/>
              <a:t> </a:t>
            </a:r>
            <a:r>
              <a:rPr lang="fa-IR" sz="2400" b="1" dirty="0" smtClean="0">
                <a:solidFill>
                  <a:srgbClr val="C00000"/>
                </a:solidFill>
                <a:cs typeface="B Titr" pitchFamily="2" charset="-78"/>
              </a:rPr>
              <a:t>قوانین را رعایت کنید</a:t>
            </a:r>
            <a:endParaRPr lang="en-US" sz="2400" b="1" dirty="0" smtClean="0">
              <a:solidFill>
                <a:srgbClr val="C00000"/>
              </a:solidFill>
              <a:cs typeface="B Titr" pitchFamily="2" charset="-78"/>
            </a:endParaRPr>
          </a:p>
          <a:p>
            <a:pPr algn="justLow">
              <a:lnSpc>
                <a:spcPct val="130000"/>
              </a:lnSpc>
            </a:pPr>
            <a:r>
              <a:rPr lang="fa-IR" sz="2400" b="1" dirty="0" smtClean="0">
                <a:cs typeface="B Nazanin" pitchFamily="2" charset="-78"/>
              </a:rPr>
              <a:t>قوانین راهنمایی و رانندگی برای محافظت از شما و رانندگان دیگر وضع شده اند. اگر این قوانین را رعایت نکنیم. نه تنها خود را به خطر می اندازیم بلکه زندگی عابران  و رانندگان دیگر را به خطر می اندازیم.</a:t>
            </a:r>
          </a:p>
          <a:p>
            <a:pPr algn="justLow">
              <a:lnSpc>
                <a:spcPct val="130000"/>
              </a:lnSpc>
            </a:pPr>
            <a:r>
              <a:rPr lang="fa-IR" sz="2400" b="1" dirty="0" smtClean="0">
                <a:cs typeface="B Nazanin" pitchFamily="2" charset="-78"/>
              </a:rPr>
              <a:t> </a:t>
            </a:r>
            <a:endParaRPr lang="en-US" sz="2400" b="1" dirty="0" smtClean="0">
              <a:cs typeface="B Nazanin" pitchFamily="2" charset="-78"/>
            </a:endParaRPr>
          </a:p>
          <a:p>
            <a:r>
              <a:rPr lang="fa-IR" sz="2400" b="1" dirty="0" smtClean="0"/>
              <a:t> </a:t>
            </a:r>
            <a:endParaRPr lang="en-US" sz="2400" dirty="0" smtClean="0"/>
          </a:p>
          <a:p>
            <a:r>
              <a:rPr lang="fa-IR" sz="2400" b="1" dirty="0" smtClean="0"/>
              <a:t> </a:t>
            </a:r>
            <a:endParaRPr lang="en-US" sz="2400" dirty="0" smtClean="0"/>
          </a:p>
          <a:p>
            <a:r>
              <a:rPr lang="fa-IR" sz="2400" b="1" dirty="0" smtClean="0"/>
              <a:t> </a:t>
            </a:r>
            <a:endParaRPr lang="en-US" sz="2400" dirty="0" smtClean="0"/>
          </a:p>
          <a:p>
            <a:r>
              <a:rPr lang="fa-IR" sz="2400" b="1" dirty="0" smtClean="0"/>
              <a:t> </a:t>
            </a:r>
            <a:endParaRPr lang="en-US" sz="2400" dirty="0" smtClean="0"/>
          </a:p>
          <a:p>
            <a:r>
              <a:rPr lang="fa-IR" sz="2400" b="1" dirty="0" smtClean="0"/>
              <a:t> </a:t>
            </a:r>
            <a:endParaRPr lang="en-US" sz="2400" dirty="0" smtClean="0"/>
          </a:p>
          <a:p>
            <a:r>
              <a:rPr lang="en-US" sz="2400" b="1" dirty="0" smtClean="0"/>
              <a:t> </a:t>
            </a:r>
            <a:endParaRPr lang="en-US" sz="2400" dirty="0" smtClean="0"/>
          </a:p>
          <a:p>
            <a:pPr algn="justLow">
              <a:lnSpc>
                <a:spcPct val="150000"/>
              </a:lnSpc>
            </a:pPr>
            <a:endParaRPr lang="en-US" sz="2400" b="1" dirty="0" smtClean="0">
              <a:cs typeface="B Nazanin" pitchFamily="2" charset="-78"/>
            </a:endParaRPr>
          </a:p>
          <a:p>
            <a:pPr>
              <a:lnSpc>
                <a:spcPct val="150000"/>
              </a:lnSpc>
            </a:pPr>
            <a:endParaRPr lang="fa-IR" sz="2400" b="1" dirty="0" smtClean="0">
              <a:cs typeface="B Nazanin"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12</a:t>
            </a:fld>
            <a:endParaRPr lang="fa-IR"/>
          </a:p>
        </p:txBody>
      </p:sp>
      <p:pic>
        <p:nvPicPr>
          <p:cNvPr id="2050" name="Picture 2" descr="\\NAS-Mahsa\Mahsa\1   tel\Type\2033\photo_3_2025-07-21_09-23-55.jpg"/>
          <p:cNvPicPr>
            <a:picLocks noChangeAspect="1" noChangeArrowheads="1"/>
          </p:cNvPicPr>
          <p:nvPr/>
        </p:nvPicPr>
        <p:blipFill>
          <a:blip r:embed="rId2" cstate="print"/>
          <a:srcRect t="17517"/>
          <a:stretch>
            <a:fillRect/>
          </a:stretch>
        </p:blipFill>
        <p:spPr bwMode="auto">
          <a:xfrm>
            <a:off x="1714480" y="2500306"/>
            <a:ext cx="5715040" cy="3767462"/>
          </a:xfrm>
          <a:prstGeom prst="rect">
            <a:avLst/>
          </a:prstGeom>
          <a:noFill/>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44" y="71414"/>
            <a:ext cx="8215370" cy="7626703"/>
          </a:xfrm>
          <a:prstGeom prst="rect">
            <a:avLst/>
          </a:prstGeom>
          <a:noFill/>
        </p:spPr>
        <p:txBody>
          <a:bodyPr wrap="square" rtlCol="1">
            <a:spAutoFit/>
          </a:bodyPr>
          <a:lstStyle/>
          <a:p>
            <a:pPr algn="justLow">
              <a:lnSpc>
                <a:spcPct val="130000"/>
              </a:lnSpc>
            </a:pPr>
            <a:r>
              <a:rPr lang="fa-IR" sz="2400" b="1" dirty="0" smtClean="0">
                <a:solidFill>
                  <a:srgbClr val="C00000"/>
                </a:solidFill>
                <a:cs typeface="B Titr" pitchFamily="2" charset="-78"/>
              </a:rPr>
              <a:t>از چراغ های راهنما استفاده کنید.</a:t>
            </a:r>
            <a:endParaRPr lang="en-US" sz="2400" b="1" dirty="0" smtClean="0">
              <a:solidFill>
                <a:srgbClr val="C00000"/>
              </a:solidFill>
              <a:cs typeface="B Titr" pitchFamily="2" charset="-78"/>
            </a:endParaRPr>
          </a:p>
          <a:p>
            <a:pPr algn="justLow">
              <a:lnSpc>
                <a:spcPct val="130000"/>
              </a:lnSpc>
            </a:pPr>
            <a:r>
              <a:rPr lang="fa-IR" sz="2400" b="1" dirty="0" smtClean="0">
                <a:cs typeface="B Nazanin" pitchFamily="2" charset="-78"/>
              </a:rPr>
              <a:t>با استفاده از چراغ های راهنما به دیگران هشدار دهید که می خواهید تغییر مسیر بدهید یا از باندی به باند دیگر بروید به این ترتیب آن ها برای حرکت بعدی شما آماده خواهند بود. </a:t>
            </a:r>
            <a:endParaRPr lang="en-US" sz="2400" b="1" dirty="0" smtClean="0">
              <a:cs typeface="B Nazanin" pitchFamily="2" charset="-78"/>
            </a:endParaRPr>
          </a:p>
          <a:p>
            <a:pPr algn="justLow">
              <a:lnSpc>
                <a:spcPct val="130000"/>
              </a:lnSpc>
            </a:pPr>
            <a:r>
              <a:rPr lang="fa-IR" sz="2400" b="1" dirty="0" smtClean="0">
                <a:cs typeface="B Nazanin" pitchFamily="2" charset="-78"/>
              </a:rPr>
              <a:t>به آنچه رانندگان دیگر انجام می دهند توجه داشته باشید. همیشه نقاط کور را زیر نظر داشته باشید و از خودروهای دیگر به خوبی فاصله بگیرید  و به این ترتیب اگر مشکلی پیش آید زمان واکنش بیشتری در اختیار رانندگان خواهد بود.</a:t>
            </a:r>
            <a:endParaRPr lang="en-US" sz="2400" b="1" dirty="0" smtClean="0">
              <a:cs typeface="B Nazanin" pitchFamily="2" charset="-78"/>
            </a:endParaRPr>
          </a:p>
          <a:p>
            <a:r>
              <a:rPr lang="fa-IR" sz="2400" b="1" dirty="0" smtClean="0">
                <a:cs typeface="B Nazanin" pitchFamily="2" charset="-78"/>
              </a:rPr>
              <a:t>  </a:t>
            </a:r>
            <a:endParaRPr lang="en-US" sz="2400" b="1" dirty="0" smtClean="0">
              <a:cs typeface="B Nazanin" pitchFamily="2" charset="-78"/>
            </a:endParaRPr>
          </a:p>
          <a:p>
            <a:r>
              <a:rPr lang="fa-IR" sz="2400" b="1" dirty="0" smtClean="0"/>
              <a:t> </a:t>
            </a:r>
            <a:endParaRPr lang="en-US" sz="2400" dirty="0" smtClean="0"/>
          </a:p>
          <a:p>
            <a:r>
              <a:rPr lang="fa-IR" sz="2400" b="1" dirty="0" smtClean="0"/>
              <a:t> </a:t>
            </a:r>
            <a:endParaRPr lang="en-US" sz="2400" dirty="0" smtClean="0"/>
          </a:p>
          <a:p>
            <a:r>
              <a:rPr lang="fa-IR" sz="2400" b="1" dirty="0" smtClean="0"/>
              <a:t> </a:t>
            </a:r>
            <a:endParaRPr lang="en-US" sz="2400" dirty="0" smtClean="0"/>
          </a:p>
          <a:p>
            <a:r>
              <a:rPr lang="fa-IR" sz="2400" b="1" dirty="0" smtClean="0"/>
              <a:t> </a:t>
            </a:r>
            <a:endParaRPr lang="en-US" sz="2400" dirty="0" smtClean="0"/>
          </a:p>
          <a:p>
            <a:r>
              <a:rPr lang="fa-IR" sz="2400" b="1" dirty="0" smtClean="0"/>
              <a:t> </a:t>
            </a:r>
            <a:endParaRPr lang="en-US" sz="2400" dirty="0" smtClean="0"/>
          </a:p>
          <a:p>
            <a:r>
              <a:rPr lang="en-US" sz="2400" b="1" dirty="0" smtClean="0"/>
              <a:t> </a:t>
            </a:r>
            <a:endParaRPr lang="en-US" sz="2400" dirty="0" smtClean="0"/>
          </a:p>
          <a:p>
            <a:pPr algn="justLow">
              <a:lnSpc>
                <a:spcPct val="150000"/>
              </a:lnSpc>
            </a:pPr>
            <a:endParaRPr lang="en-US" sz="2400" b="1" dirty="0" smtClean="0">
              <a:cs typeface="B Nazanin" pitchFamily="2" charset="-78"/>
            </a:endParaRPr>
          </a:p>
          <a:p>
            <a:pPr>
              <a:lnSpc>
                <a:spcPct val="150000"/>
              </a:lnSpc>
            </a:pPr>
            <a:endParaRPr lang="fa-IR" sz="2400" b="1" dirty="0" smtClean="0">
              <a:cs typeface="B Nazanin"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13</a:t>
            </a:fld>
            <a:endParaRPr lang="fa-I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282" y="2186881"/>
            <a:ext cx="8358246" cy="1384995"/>
          </a:xfrm>
          <a:prstGeom prst="rect">
            <a:avLst/>
          </a:prstGeom>
          <a:noFill/>
        </p:spPr>
        <p:txBody>
          <a:bodyPr wrap="square" rtlCol="1">
            <a:spAutoFit/>
          </a:bodyPr>
          <a:lstStyle/>
          <a:p>
            <a:pPr algn="ctr"/>
            <a:r>
              <a:rPr lang="ar-SA" sz="2400" dirty="0" smtClean="0">
                <a:cs typeface="B Titr" pitchFamily="2" charset="-78"/>
              </a:rPr>
              <a:t> </a:t>
            </a:r>
            <a:endParaRPr lang="en-US" sz="2400" dirty="0" smtClean="0">
              <a:cs typeface="B Titr" pitchFamily="2" charset="-78"/>
            </a:endParaRPr>
          </a:p>
          <a:p>
            <a:pPr algn="ctr"/>
            <a:r>
              <a:rPr lang="ar-SA" sz="6000" b="1" dirty="0" smtClean="0">
                <a:solidFill>
                  <a:srgbClr val="C00000"/>
                </a:solidFill>
                <a:cs typeface="B Titr" pitchFamily="2" charset="-78"/>
              </a:rPr>
              <a:t>از توجه شما سپاسگزار</a:t>
            </a:r>
            <a:r>
              <a:rPr lang="fa-IR" sz="6000" b="1" dirty="0" smtClean="0">
                <a:solidFill>
                  <a:srgbClr val="C00000"/>
                </a:solidFill>
                <a:cs typeface="B Titr" pitchFamily="2" charset="-78"/>
              </a:rPr>
              <a:t>ی</a:t>
            </a:r>
            <a:r>
              <a:rPr lang="ar-SA" sz="6000" b="1" dirty="0" smtClean="0">
                <a:solidFill>
                  <a:srgbClr val="C00000"/>
                </a:solidFill>
                <a:cs typeface="B Titr" pitchFamily="2" charset="-78"/>
              </a:rPr>
              <a:t>م</a:t>
            </a:r>
            <a:endParaRPr lang="en-US" sz="6000" b="1" dirty="0" smtClean="0">
              <a:solidFill>
                <a:srgbClr val="C00000"/>
              </a:solidFill>
              <a:cs typeface="B Titr"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14</a:t>
            </a:fld>
            <a:endParaRPr lang="fa-IR"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660986"/>
            <a:ext cx="8215370" cy="4339650"/>
          </a:xfrm>
          <a:prstGeom prst="rect">
            <a:avLst/>
          </a:prstGeom>
          <a:noFill/>
        </p:spPr>
        <p:txBody>
          <a:bodyPr wrap="square" rtlCol="1">
            <a:spAutoFit/>
          </a:bodyPr>
          <a:lstStyle/>
          <a:p>
            <a:pPr>
              <a:lnSpc>
                <a:spcPct val="150000"/>
              </a:lnSpc>
            </a:pPr>
            <a:r>
              <a:rPr lang="fa-IR" sz="2400" b="1" dirty="0" smtClean="0">
                <a:solidFill>
                  <a:srgbClr val="C00000"/>
                </a:solidFill>
                <a:cs typeface="B Titr" pitchFamily="2" charset="-78"/>
              </a:rPr>
              <a:t>تعریف رفتار های پرخطر در جوانان</a:t>
            </a:r>
          </a:p>
          <a:p>
            <a:pPr algn="justLow">
              <a:lnSpc>
                <a:spcPct val="150000"/>
              </a:lnSpc>
            </a:pPr>
            <a:r>
              <a:rPr lang="fa-IR" sz="2400" dirty="0" smtClean="0">
                <a:solidFill>
                  <a:srgbClr val="FF0000"/>
                </a:solidFill>
                <a:cs typeface="B Titr" pitchFamily="2" charset="-78"/>
              </a:rPr>
              <a:t> </a:t>
            </a:r>
            <a:r>
              <a:rPr lang="fa-IR" sz="2400" b="1" dirty="0" smtClean="0">
                <a:cs typeface="B Nazanin" pitchFamily="2" charset="-78"/>
              </a:rPr>
              <a:t>رفتار های پرخطر به رفتار هایی اطلاق می شود که احتمال نتایج منفی و مخرب جسمی، روان شناختی و اجتماعی را برای خود افزایش می دهد. چون جوانی یک دوره بحرانی از زندگی است، عوامل اجتماعی اقتصادی و خانوادگی نقش مهمی در سوگیری رفتاری این افراد دارند. </a:t>
            </a:r>
            <a:endParaRPr lang="en-US" sz="2400" dirty="0" smtClean="0">
              <a:cs typeface="B Nazanin" pitchFamily="2" charset="-78"/>
            </a:endParaRPr>
          </a:p>
          <a:p>
            <a:pPr algn="justLow">
              <a:lnSpc>
                <a:spcPct val="150000"/>
              </a:lnSpc>
            </a:pPr>
            <a:r>
              <a:rPr lang="fa-IR" sz="2400" b="1" dirty="0" smtClean="0">
                <a:cs typeface="B Nazanin" pitchFamily="2" charset="-78"/>
              </a:rPr>
              <a:t>شناخت الگوهای رفتارغلط و پرهیز از بروز این رفتار ها در شخص منجر به فراهم شدن زندگی سالم و کسب سلامتی و توانمندی این گروه خواهد شد. </a:t>
            </a:r>
            <a:endParaRPr lang="en-US" sz="2400" dirty="0" smtClean="0">
              <a:cs typeface="B Nazanin" pitchFamily="2" charset="-78"/>
            </a:endParaRPr>
          </a:p>
          <a:p>
            <a:endParaRPr lang="en-US" sz="2400" dirty="0">
              <a:solidFill>
                <a:srgbClr val="FF0000"/>
              </a:solidFill>
              <a:cs typeface="B Titr"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2</a:t>
            </a:fld>
            <a:endParaRPr lang="fa-I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762073"/>
            <a:ext cx="8215370" cy="4524315"/>
          </a:xfrm>
          <a:prstGeom prst="rect">
            <a:avLst/>
          </a:prstGeom>
          <a:noFill/>
        </p:spPr>
        <p:txBody>
          <a:bodyPr wrap="square" rtlCol="1">
            <a:spAutoFit/>
          </a:bodyPr>
          <a:lstStyle/>
          <a:p>
            <a:pPr>
              <a:lnSpc>
                <a:spcPct val="150000"/>
              </a:lnSpc>
            </a:pPr>
            <a:r>
              <a:rPr lang="fa-IR" sz="2400" b="1" dirty="0" smtClean="0">
                <a:solidFill>
                  <a:srgbClr val="C00000"/>
                </a:solidFill>
                <a:cs typeface="B Titr" pitchFamily="2" charset="-78"/>
              </a:rPr>
              <a:t>عمده ترین رفتار های پرخطر</a:t>
            </a:r>
            <a:endParaRPr lang="en-US" sz="2400" b="1" dirty="0" smtClean="0">
              <a:solidFill>
                <a:srgbClr val="C00000"/>
              </a:solidFill>
              <a:cs typeface="B Titr" pitchFamily="2" charset="-78"/>
            </a:endParaRPr>
          </a:p>
          <a:p>
            <a:pPr>
              <a:lnSpc>
                <a:spcPct val="150000"/>
              </a:lnSpc>
            </a:pPr>
            <a:r>
              <a:rPr lang="fa-IR" sz="2400" b="1" dirty="0" smtClean="0">
                <a:cs typeface="B Nazanin" pitchFamily="2" charset="-78"/>
              </a:rPr>
              <a:t>1-استعمال دخانیات </a:t>
            </a:r>
            <a:endParaRPr lang="en-US" sz="2400" b="1" dirty="0" smtClean="0">
              <a:cs typeface="B Nazanin" pitchFamily="2" charset="-78"/>
            </a:endParaRPr>
          </a:p>
          <a:p>
            <a:pPr>
              <a:lnSpc>
                <a:spcPct val="150000"/>
              </a:lnSpc>
            </a:pPr>
            <a:r>
              <a:rPr lang="fa-IR" sz="2400" b="1" dirty="0" smtClean="0">
                <a:cs typeface="B Nazanin" pitchFamily="2" charset="-78"/>
              </a:rPr>
              <a:t>2-اعتیاد و سوء مصرف مواد </a:t>
            </a:r>
            <a:endParaRPr lang="en-US" sz="2400" b="1" dirty="0" smtClean="0">
              <a:cs typeface="B Nazanin" pitchFamily="2" charset="-78"/>
            </a:endParaRPr>
          </a:p>
          <a:p>
            <a:pPr>
              <a:lnSpc>
                <a:spcPct val="150000"/>
              </a:lnSpc>
            </a:pPr>
            <a:r>
              <a:rPr lang="fa-IR" sz="2400" b="1" dirty="0" smtClean="0">
                <a:cs typeface="B Nazanin" pitchFamily="2" charset="-78"/>
              </a:rPr>
              <a:t>3-خشونت</a:t>
            </a:r>
            <a:endParaRPr lang="en-US" sz="2400" b="1" dirty="0" smtClean="0">
              <a:cs typeface="B Nazanin" pitchFamily="2" charset="-78"/>
            </a:endParaRPr>
          </a:p>
          <a:p>
            <a:pPr>
              <a:lnSpc>
                <a:spcPct val="150000"/>
              </a:lnSpc>
            </a:pPr>
            <a:r>
              <a:rPr lang="fa-IR" sz="2400" b="1" dirty="0" smtClean="0">
                <a:cs typeface="B Nazanin" pitchFamily="2" charset="-78"/>
              </a:rPr>
              <a:t>4-رفتارهای جنسی ناسالم </a:t>
            </a:r>
            <a:endParaRPr lang="en-US" sz="2400" b="1" dirty="0" smtClean="0">
              <a:cs typeface="B Nazanin" pitchFamily="2" charset="-78"/>
            </a:endParaRPr>
          </a:p>
          <a:p>
            <a:pPr>
              <a:lnSpc>
                <a:spcPct val="150000"/>
              </a:lnSpc>
            </a:pPr>
            <a:r>
              <a:rPr lang="fa-IR" sz="2400" b="1" dirty="0" smtClean="0">
                <a:cs typeface="B Nazanin" pitchFamily="2" charset="-78"/>
              </a:rPr>
              <a:t>5-الگوی تغذیه ناسالم </a:t>
            </a:r>
            <a:endParaRPr lang="en-US" sz="2400" b="1" dirty="0" smtClean="0">
              <a:cs typeface="B Nazanin" pitchFamily="2" charset="-78"/>
            </a:endParaRPr>
          </a:p>
          <a:p>
            <a:pPr>
              <a:lnSpc>
                <a:spcPct val="150000"/>
              </a:lnSpc>
            </a:pPr>
            <a:r>
              <a:rPr lang="fa-IR" sz="2400" b="1" dirty="0" smtClean="0">
                <a:cs typeface="B Nazanin" pitchFamily="2" charset="-78"/>
              </a:rPr>
              <a:t>6-کم تحرکی</a:t>
            </a:r>
            <a:endParaRPr lang="en-US" sz="2400" b="1" dirty="0" smtClean="0">
              <a:cs typeface="B Nazanin" pitchFamily="2" charset="-78"/>
            </a:endParaRPr>
          </a:p>
          <a:p>
            <a:pPr>
              <a:lnSpc>
                <a:spcPct val="150000"/>
              </a:lnSpc>
            </a:pPr>
            <a:r>
              <a:rPr lang="fa-IR" sz="2400" b="1" dirty="0" smtClean="0">
                <a:cs typeface="B Nazanin" pitchFamily="2" charset="-78"/>
              </a:rPr>
              <a:t>7-مصرف الکل</a:t>
            </a:r>
            <a:endParaRPr lang="en-US" sz="2400" b="1" dirty="0" smtClean="0">
              <a:cs typeface="B Nazanin"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3</a:t>
            </a:fld>
            <a:endParaRPr lang="fa-IR"/>
          </a:p>
        </p:txBody>
      </p:sp>
      <p:pic>
        <p:nvPicPr>
          <p:cNvPr id="1026" name="Picture 2" descr="\\NAS-Mahsa\Mahsa\1   tel\Type\2033\photo_1_2025-07-21_09-23-55.jpg"/>
          <p:cNvPicPr>
            <a:picLocks noChangeAspect="1" noChangeArrowheads="1"/>
          </p:cNvPicPr>
          <p:nvPr/>
        </p:nvPicPr>
        <p:blipFill>
          <a:blip r:embed="rId2" cstate="print"/>
          <a:srcRect/>
          <a:stretch>
            <a:fillRect/>
          </a:stretch>
        </p:blipFill>
        <p:spPr bwMode="auto">
          <a:xfrm>
            <a:off x="785786" y="1285860"/>
            <a:ext cx="2714644" cy="4651599"/>
          </a:xfrm>
          <a:prstGeom prst="rect">
            <a:avLst/>
          </a:prstGeom>
          <a:noFill/>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428604"/>
            <a:ext cx="8215370" cy="5632311"/>
          </a:xfrm>
          <a:prstGeom prst="rect">
            <a:avLst/>
          </a:prstGeom>
          <a:noFill/>
        </p:spPr>
        <p:txBody>
          <a:bodyPr wrap="square" rtlCol="1">
            <a:spAutoFit/>
          </a:bodyPr>
          <a:lstStyle/>
          <a:p>
            <a:pPr algn="justLow">
              <a:lnSpc>
                <a:spcPct val="150000"/>
              </a:lnSpc>
            </a:pPr>
            <a:r>
              <a:rPr lang="fa-IR" sz="2400" b="1" dirty="0" smtClean="0">
                <a:solidFill>
                  <a:srgbClr val="C00000"/>
                </a:solidFill>
                <a:cs typeface="B Titr" pitchFamily="2" charset="-78"/>
              </a:rPr>
              <a:t>عوامل موثر در بروز رفتار های مخاطره آمیز</a:t>
            </a:r>
          </a:p>
          <a:p>
            <a:pPr algn="justLow">
              <a:lnSpc>
                <a:spcPct val="150000"/>
              </a:lnSpc>
            </a:pPr>
            <a:r>
              <a:rPr lang="fa-IR" sz="2400" b="1" dirty="0" smtClean="0">
                <a:solidFill>
                  <a:srgbClr val="C00000"/>
                </a:solidFill>
                <a:cs typeface="B Titr" pitchFamily="2" charset="-78"/>
              </a:rPr>
              <a:t>الف) عوامل فردی: </a:t>
            </a:r>
            <a:r>
              <a:rPr lang="fa-IR" sz="2400" b="1" dirty="0" smtClean="0">
                <a:cs typeface="B Nazanin" pitchFamily="2" charset="-78"/>
              </a:rPr>
              <a:t>از قبیل ویژگی های شخصیتی، وضعیت بهداشت روان و تاب  آوری فردی، اعتماد به نفس، خودارزشمندی، کنترل هیجان و نگرش نسبت به رفتارهای پرخطر و وضعیت تحصیلی.</a:t>
            </a:r>
            <a:endParaRPr lang="en-US" sz="2400" dirty="0" smtClean="0">
              <a:cs typeface="B Nazanin" pitchFamily="2" charset="-78"/>
            </a:endParaRPr>
          </a:p>
          <a:p>
            <a:pPr algn="justLow">
              <a:lnSpc>
                <a:spcPct val="150000"/>
              </a:lnSpc>
            </a:pPr>
            <a:r>
              <a:rPr lang="fa-IR" sz="2400" b="1" dirty="0" smtClean="0">
                <a:solidFill>
                  <a:srgbClr val="C00000"/>
                </a:solidFill>
                <a:cs typeface="B Titr" pitchFamily="2" charset="-78"/>
              </a:rPr>
              <a:t>ب)خویشتن داری پایین: </a:t>
            </a:r>
            <a:r>
              <a:rPr lang="fa-IR" sz="2400" b="1" dirty="0" smtClean="0">
                <a:cs typeface="B Nazanin" pitchFamily="2" charset="-78"/>
              </a:rPr>
              <a:t>هرگونه رفتار های مخاطره آمیز و انحرافی با خویشتنداری پایین ارتباط مستقیم دارد. به طور کلی در دوره جوانی بین خویشتن داری پایین و رفتار های پرخطر مصرف مواد، دزدی و نوشیدن الکل رابطه مستقیم وجود دارد. </a:t>
            </a:r>
            <a:endParaRPr lang="en-US" sz="2400" b="1" dirty="0" smtClean="0">
              <a:cs typeface="B Nazanin" pitchFamily="2" charset="-78"/>
            </a:endParaRPr>
          </a:p>
          <a:p>
            <a:endParaRPr lang="fa-IR" sz="2400" b="1" dirty="0" smtClean="0">
              <a:solidFill>
                <a:srgbClr val="C00000"/>
              </a:solidFill>
              <a:cs typeface="B Titr" pitchFamily="2" charset="-78"/>
            </a:endParaRPr>
          </a:p>
          <a:p>
            <a:endParaRPr lang="fa-IR" sz="2400" b="1" dirty="0" smtClean="0">
              <a:solidFill>
                <a:srgbClr val="C00000"/>
              </a:solidFill>
              <a:cs typeface="B Titr" pitchFamily="2" charset="-78"/>
            </a:endParaRPr>
          </a:p>
          <a:p>
            <a:endParaRPr lang="en-US" sz="2400" b="1" dirty="0" smtClean="0">
              <a:solidFill>
                <a:srgbClr val="C00000"/>
              </a:solidFill>
              <a:cs typeface="B Titr"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4</a:t>
            </a:fld>
            <a:endParaRPr lang="fa-I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214290"/>
            <a:ext cx="8215370" cy="5586145"/>
          </a:xfrm>
          <a:prstGeom prst="rect">
            <a:avLst/>
          </a:prstGeom>
          <a:noFill/>
        </p:spPr>
        <p:txBody>
          <a:bodyPr wrap="square" rtlCol="1">
            <a:spAutoFit/>
          </a:bodyPr>
          <a:lstStyle/>
          <a:p>
            <a:pPr algn="justLow">
              <a:lnSpc>
                <a:spcPct val="150000"/>
              </a:lnSpc>
            </a:pPr>
            <a:r>
              <a:rPr lang="fa-IR" sz="2400" b="1" dirty="0" smtClean="0">
                <a:solidFill>
                  <a:srgbClr val="C00000"/>
                </a:solidFill>
                <a:cs typeface="B Titr" pitchFamily="2" charset="-78"/>
              </a:rPr>
              <a:t>ج) عزت نفس: </a:t>
            </a:r>
            <a:r>
              <a:rPr lang="fa-IR" sz="2400" b="1" dirty="0" smtClean="0">
                <a:cs typeface="B Nazanin" pitchFamily="2" charset="-78"/>
              </a:rPr>
              <a:t>عزت نفس عبارت است از احساس ما درباره میزان ارزشی که دیگران برای ما قائلند و همچنین اینکه ما چه میزان برای خودمان ارزش قائلیم و خودمان را قبول داریم افرادی که فکر می کنند دوست داشتنی و جذاب هستند روابط بهتری برقرار می کنند و بهتر از دیگران حمایت و کمک می گیرند. </a:t>
            </a:r>
            <a:endParaRPr lang="en-US" sz="2400" b="1" dirty="0" smtClean="0">
              <a:cs typeface="B Nazanin" pitchFamily="2" charset="-78"/>
            </a:endParaRPr>
          </a:p>
          <a:p>
            <a:pPr algn="justLow">
              <a:lnSpc>
                <a:spcPct val="150000"/>
              </a:lnSpc>
            </a:pPr>
            <a:r>
              <a:rPr lang="fa-IR" sz="2400" b="1" dirty="0" smtClean="0">
                <a:solidFill>
                  <a:srgbClr val="C00000"/>
                </a:solidFill>
                <a:cs typeface="B Titr" pitchFamily="2" charset="-78"/>
              </a:rPr>
              <a:t>د) بی ثباتی خانواده: </a:t>
            </a:r>
            <a:r>
              <a:rPr lang="fa-IR" sz="2400" b="1" dirty="0" smtClean="0">
                <a:cs typeface="B Nazanin" pitchFamily="2" charset="-78"/>
              </a:rPr>
              <a:t>مشکلات خانوادگی از جمله بی ثباتی خانواده، با رفتار های مخاطره آمیز مرتبط است. روابط ضعیف با والدین، بخشی از رفتار های جنسی مخاطره آمیز و رفتار های ضد اجتماعی  را تبیین می کند. خانواده  به عنوان عامل محیطی در مقابل رفتار های مخاطره آمیز جوانان می توان اشاره کرد. </a:t>
            </a:r>
            <a:endParaRPr lang="en-US" sz="2400" b="1" dirty="0" smtClean="0">
              <a:cs typeface="B Nazanin"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5</a:t>
            </a:fld>
            <a:endParaRPr lang="fa-I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142852"/>
            <a:ext cx="8215370" cy="5078313"/>
          </a:xfrm>
          <a:prstGeom prst="rect">
            <a:avLst/>
          </a:prstGeom>
          <a:noFill/>
        </p:spPr>
        <p:txBody>
          <a:bodyPr wrap="square" rtlCol="1">
            <a:spAutoFit/>
          </a:bodyPr>
          <a:lstStyle/>
          <a:p>
            <a:pPr algn="justLow">
              <a:lnSpc>
                <a:spcPct val="150000"/>
              </a:lnSpc>
            </a:pPr>
            <a:r>
              <a:rPr lang="fa-IR" sz="2400" b="1" dirty="0" smtClean="0">
                <a:solidFill>
                  <a:srgbClr val="C00000"/>
                </a:solidFill>
                <a:cs typeface="B Titr" pitchFamily="2" charset="-78"/>
              </a:rPr>
              <a:t>همسالان: </a:t>
            </a:r>
            <a:r>
              <a:rPr lang="fa-IR" sz="2400" b="1" dirty="0" smtClean="0">
                <a:cs typeface="B Nazanin" pitchFamily="2" charset="-78"/>
              </a:rPr>
              <a:t>جوان از همراه بودن با دوستان خود احساس آرامش  می کند. دوستان تأثیر عمیقی بر روی یکدیگر می گذارند، دوستان خوب می توانند الگو های مثبتی برای یکدیگر باشند و باعث اجتماعی شدن و دلگرمی ایجاد تجربیات جدید در آنان شوند.</a:t>
            </a:r>
            <a:r>
              <a:rPr lang="fa-IR" sz="2400" b="1" dirty="0" smtClean="0"/>
              <a:t> </a:t>
            </a:r>
          </a:p>
          <a:p>
            <a:pPr algn="justLow">
              <a:lnSpc>
                <a:spcPct val="150000"/>
              </a:lnSpc>
            </a:pPr>
            <a:endParaRPr lang="fa-IR" sz="2400" b="1" dirty="0" smtClean="0">
              <a:cs typeface="B Nazanin" pitchFamily="2" charset="-78"/>
            </a:endParaRPr>
          </a:p>
          <a:p>
            <a:pPr algn="justLow">
              <a:lnSpc>
                <a:spcPct val="150000"/>
              </a:lnSpc>
            </a:pPr>
            <a:endParaRPr lang="en-US" sz="2400" b="1" dirty="0" smtClean="0">
              <a:cs typeface="B Nazanin" pitchFamily="2" charset="-78"/>
            </a:endParaRPr>
          </a:p>
          <a:p>
            <a:pPr algn="justLow">
              <a:lnSpc>
                <a:spcPct val="150000"/>
              </a:lnSpc>
            </a:pPr>
            <a:endParaRPr lang="fa-IR" sz="2400" b="1" dirty="0" smtClean="0">
              <a:cs typeface="B Nazanin" pitchFamily="2" charset="-78"/>
            </a:endParaRPr>
          </a:p>
          <a:p>
            <a:pPr algn="justLow">
              <a:lnSpc>
                <a:spcPct val="150000"/>
              </a:lnSpc>
            </a:pPr>
            <a:endParaRPr lang="en-US" sz="2400" b="1" dirty="0" smtClean="0">
              <a:cs typeface="B Nazanin" pitchFamily="2" charset="-78"/>
            </a:endParaRPr>
          </a:p>
          <a:p>
            <a:pPr>
              <a:lnSpc>
                <a:spcPct val="150000"/>
              </a:lnSpc>
            </a:pPr>
            <a:endParaRPr lang="fa-IR" sz="2400" b="1" dirty="0" smtClean="0">
              <a:cs typeface="B Nazanin"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6</a:t>
            </a:fld>
            <a:endParaRPr lang="fa-I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612419"/>
            <a:ext cx="8215370" cy="5816977"/>
          </a:xfrm>
          <a:prstGeom prst="rect">
            <a:avLst/>
          </a:prstGeom>
          <a:noFill/>
        </p:spPr>
        <p:txBody>
          <a:bodyPr wrap="square" rtlCol="1">
            <a:spAutoFit/>
          </a:bodyPr>
          <a:lstStyle/>
          <a:p>
            <a:pPr algn="justLow">
              <a:lnSpc>
                <a:spcPct val="150000"/>
              </a:lnSpc>
            </a:pPr>
            <a:r>
              <a:rPr lang="fa-IR" sz="2400" b="1" dirty="0" smtClean="0">
                <a:solidFill>
                  <a:srgbClr val="C00000"/>
                </a:solidFill>
                <a:cs typeface="B Titr" pitchFamily="2" charset="-78"/>
              </a:rPr>
              <a:t>راه های پیشگیری از رفتار های مخاطره آمیز در جوانان </a:t>
            </a:r>
            <a:endParaRPr lang="en-US" sz="2400" b="1" dirty="0" smtClean="0">
              <a:solidFill>
                <a:srgbClr val="C00000"/>
              </a:solidFill>
              <a:cs typeface="B Titr" pitchFamily="2" charset="-78"/>
            </a:endParaRPr>
          </a:p>
          <a:p>
            <a:pPr algn="justLow">
              <a:lnSpc>
                <a:spcPct val="150000"/>
              </a:lnSpc>
            </a:pPr>
            <a:r>
              <a:rPr lang="fa-IR" sz="2400" b="1" dirty="0" smtClean="0">
                <a:cs typeface="B Nazanin" pitchFamily="2" charset="-78"/>
              </a:rPr>
              <a:t>1- با آرام نگه داشتن محیط خانواده و با الگوسازی مناسب و مثبت به آنها کمک می کنیم که ریسک های کم خطر را انتخاب کنند.</a:t>
            </a:r>
          </a:p>
          <a:p>
            <a:pPr algn="justLow">
              <a:lnSpc>
                <a:spcPct val="150000"/>
              </a:lnSpc>
            </a:pPr>
            <a:r>
              <a:rPr lang="fa-IR" sz="2400" b="1" dirty="0" smtClean="0">
                <a:cs typeface="B Nazanin" pitchFamily="2" charset="-78"/>
              </a:rPr>
              <a:t> 2- توجه به ابعاد خودمراقبتی جسمی مانند خوردن غذای سالم، استراحت کافی، انجام فعالیت بدنی، پرهیز از رفتار های پرخطر و تفریحات سالم، یادگیری مهارت های زندگی و در صورت بروز مشکل مراجعه به روانشناس لازم می باشد. </a:t>
            </a:r>
            <a:endParaRPr lang="en-US" sz="2400" b="1" dirty="0" smtClean="0">
              <a:cs typeface="B Nazanin" pitchFamily="2" charset="-78"/>
            </a:endParaRPr>
          </a:p>
          <a:p>
            <a:pPr algn="justLow">
              <a:lnSpc>
                <a:spcPct val="150000"/>
              </a:lnSpc>
            </a:pPr>
            <a:r>
              <a:rPr lang="fa-IR" sz="2400" b="1" dirty="0" smtClean="0">
                <a:cs typeface="B Nazanin" pitchFamily="2" charset="-78"/>
              </a:rPr>
              <a:t>3- اجازه خطا کردن به جوانان را بدهیم تا اشتباه کردن احساس گناه نکنند و بتوانند فرصت یافتن راه حل را بیابند.</a:t>
            </a:r>
          </a:p>
          <a:p>
            <a:pPr algn="justLow">
              <a:lnSpc>
                <a:spcPct val="150000"/>
              </a:lnSpc>
            </a:pPr>
            <a:endParaRPr lang="en-US" sz="2400" b="1" dirty="0" smtClean="0">
              <a:cs typeface="B Nazanin" pitchFamily="2" charset="-78"/>
            </a:endParaRPr>
          </a:p>
          <a:p>
            <a:pPr algn="justLow"/>
            <a:endParaRPr lang="en-US" sz="2400" b="1" dirty="0" smtClean="0">
              <a:cs typeface="B Nazanin" pitchFamily="2" charset="-78"/>
            </a:endParaRPr>
          </a:p>
          <a:p>
            <a:r>
              <a:rPr lang="fa-IR" sz="2400" dirty="0" smtClean="0"/>
              <a:t> </a:t>
            </a:r>
            <a:endParaRPr lang="fa-IR" sz="2400" b="1" dirty="0" smtClean="0">
              <a:cs typeface="B Nazanin"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7</a:t>
            </a:fld>
            <a:endParaRPr lang="fa-I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282" y="255248"/>
            <a:ext cx="8215370" cy="4856714"/>
          </a:xfrm>
          <a:prstGeom prst="rect">
            <a:avLst/>
          </a:prstGeom>
          <a:noFill/>
        </p:spPr>
        <p:txBody>
          <a:bodyPr wrap="square" rtlCol="1">
            <a:spAutoFit/>
          </a:bodyPr>
          <a:lstStyle/>
          <a:p>
            <a:pPr>
              <a:lnSpc>
                <a:spcPct val="150000"/>
              </a:lnSpc>
            </a:pPr>
            <a:r>
              <a:rPr lang="fa-IR" sz="2400" b="1" dirty="0" smtClean="0">
                <a:solidFill>
                  <a:srgbClr val="C00000"/>
                </a:solidFill>
                <a:cs typeface="B Titr" pitchFamily="2" charset="-78"/>
              </a:rPr>
              <a:t>توصیه هایی برای ایجاد عزت نفس</a:t>
            </a:r>
            <a:endParaRPr lang="en-US" sz="2400" b="1" dirty="0" smtClean="0">
              <a:solidFill>
                <a:srgbClr val="C00000"/>
              </a:solidFill>
              <a:cs typeface="B Titr" pitchFamily="2" charset="-78"/>
            </a:endParaRPr>
          </a:p>
          <a:p>
            <a:pPr>
              <a:lnSpc>
                <a:spcPct val="150000"/>
              </a:lnSpc>
            </a:pPr>
            <a:r>
              <a:rPr lang="fa-IR" sz="2400" b="1" dirty="0" smtClean="0">
                <a:cs typeface="B Nazanin" pitchFamily="2" charset="-78"/>
              </a:rPr>
              <a:t>*افکار منفی را در مورد خودتان کنار بگذارید. </a:t>
            </a:r>
            <a:endParaRPr lang="en-US" sz="2400" b="1" dirty="0" smtClean="0">
              <a:cs typeface="B Nazanin" pitchFamily="2" charset="-78"/>
            </a:endParaRPr>
          </a:p>
          <a:p>
            <a:pPr>
              <a:lnSpc>
                <a:spcPct val="150000"/>
              </a:lnSpc>
            </a:pPr>
            <a:r>
              <a:rPr lang="fa-IR" sz="2400" b="1" dirty="0" smtClean="0">
                <a:cs typeface="B Nazanin" pitchFamily="2" charset="-78"/>
              </a:rPr>
              <a:t>*به جای کمال گرایی، کسب </a:t>
            </a:r>
            <a:r>
              <a:rPr lang="fa-IR" sz="2400" b="1" dirty="0" smtClean="0">
                <a:cs typeface="B Nazanin" pitchFamily="2" charset="-78"/>
              </a:rPr>
              <a:t>موفقیت </a:t>
            </a:r>
            <a:r>
              <a:rPr lang="fa-IR" sz="2400" b="1" dirty="0" smtClean="0">
                <a:cs typeface="B Nazanin" pitchFamily="2" charset="-78"/>
              </a:rPr>
              <a:t>در یک کار را به عنوان هدف خود تعیین کنید و از کار هایی که در آنها توانا هستید لذت ببرید.</a:t>
            </a:r>
            <a:endParaRPr lang="en-US" sz="2400" b="1" dirty="0" smtClean="0">
              <a:cs typeface="B Nazanin" pitchFamily="2" charset="-78"/>
            </a:endParaRPr>
          </a:p>
          <a:p>
            <a:pPr>
              <a:lnSpc>
                <a:spcPct val="150000"/>
              </a:lnSpc>
            </a:pPr>
            <a:r>
              <a:rPr lang="fa-IR" sz="2400" b="1" dirty="0" smtClean="0">
                <a:cs typeface="B Nazanin" pitchFamily="2" charset="-78"/>
              </a:rPr>
              <a:t>*به اشتباهات خود به عنوان فرصت هایی برای یادگرفتن نگاه کنید. </a:t>
            </a:r>
            <a:endParaRPr lang="en-US" sz="2400" b="1" dirty="0" smtClean="0">
              <a:cs typeface="B Nazanin" pitchFamily="2" charset="-78"/>
            </a:endParaRPr>
          </a:p>
          <a:p>
            <a:pPr>
              <a:lnSpc>
                <a:spcPct val="150000"/>
              </a:lnSpc>
            </a:pPr>
            <a:r>
              <a:rPr lang="fa-IR" sz="2400" b="1" dirty="0" smtClean="0">
                <a:cs typeface="B Nazanin" pitchFamily="2" charset="-78"/>
              </a:rPr>
              <a:t>* دست به کارهای جدید بزنید تا استعداد های خود را شکوفا کنید و از داشتن این مهارت های جدید با دوستان خود صحبت کنید. </a:t>
            </a:r>
            <a:endParaRPr lang="en-US" sz="2400" b="1" dirty="0" smtClean="0">
              <a:cs typeface="B Nazanin" pitchFamily="2" charset="-78"/>
            </a:endParaRPr>
          </a:p>
          <a:p>
            <a:pPr>
              <a:lnSpc>
                <a:spcPct val="120000"/>
              </a:lnSpc>
            </a:pPr>
            <a:endParaRPr lang="en-US" sz="2400" b="1" dirty="0" smtClean="0">
              <a:cs typeface="B Nazanin" pitchFamily="2" charset="-78"/>
            </a:endParaRPr>
          </a:p>
          <a:p>
            <a:pPr algn="justLow">
              <a:lnSpc>
                <a:spcPct val="120000"/>
              </a:lnSpc>
            </a:pPr>
            <a:endParaRPr lang="fa-IR" sz="2400" b="1" dirty="0" smtClean="0">
              <a:cs typeface="B Nazanin"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8</a:t>
            </a:fld>
            <a:endParaRPr lang="fa-I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406" y="91033"/>
            <a:ext cx="8215370" cy="8910131"/>
          </a:xfrm>
          <a:prstGeom prst="rect">
            <a:avLst/>
          </a:prstGeom>
          <a:noFill/>
        </p:spPr>
        <p:txBody>
          <a:bodyPr wrap="square" rtlCol="1">
            <a:spAutoFit/>
          </a:bodyPr>
          <a:lstStyle/>
          <a:p>
            <a:pPr algn="justLow">
              <a:lnSpc>
                <a:spcPct val="145000"/>
              </a:lnSpc>
            </a:pPr>
            <a:r>
              <a:rPr lang="fa-IR" sz="2400" b="1" dirty="0" smtClean="0">
                <a:solidFill>
                  <a:srgbClr val="C00000"/>
                </a:solidFill>
                <a:cs typeface="B Titr" pitchFamily="2" charset="-78"/>
              </a:rPr>
              <a:t>پیشگیری از مرگ و میر جوانان به واسطه حوادث حمل و نقل ترافیکی خواب آلودگی و استفاده از تلفن همراه، دلیل اصلی تصادفات منجر به مرگ </a:t>
            </a:r>
            <a:endParaRPr lang="en-US" sz="2400" b="1" dirty="0" smtClean="0">
              <a:solidFill>
                <a:srgbClr val="C00000"/>
              </a:solidFill>
              <a:cs typeface="B Titr" pitchFamily="2" charset="-78"/>
            </a:endParaRPr>
          </a:p>
          <a:p>
            <a:pPr algn="justLow">
              <a:lnSpc>
                <a:spcPct val="145000"/>
              </a:lnSpc>
            </a:pPr>
            <a:r>
              <a:rPr lang="fa-IR" sz="2400" b="1" dirty="0" smtClean="0">
                <a:solidFill>
                  <a:srgbClr val="C00000"/>
                </a:solidFill>
                <a:cs typeface="B Titr" pitchFamily="2" charset="-78"/>
              </a:rPr>
              <a:t>علل حوادث ترافیکی:</a:t>
            </a:r>
            <a:endParaRPr lang="en-US" sz="2400" b="1" dirty="0" smtClean="0">
              <a:solidFill>
                <a:srgbClr val="C00000"/>
              </a:solidFill>
              <a:cs typeface="B Titr" pitchFamily="2" charset="-78"/>
            </a:endParaRPr>
          </a:p>
          <a:p>
            <a:pPr>
              <a:lnSpc>
                <a:spcPct val="145000"/>
              </a:lnSpc>
            </a:pPr>
            <a:r>
              <a:rPr lang="fa-IR" sz="2400" b="1" smtClean="0">
                <a:cs typeface="B Nazanin" pitchFamily="2" charset="-78"/>
              </a:rPr>
              <a:t>عامل انسانی، </a:t>
            </a:r>
            <a:r>
              <a:rPr lang="fa-IR" sz="2400" b="1" dirty="0" smtClean="0">
                <a:cs typeface="B Nazanin" pitchFamily="2" charset="-78"/>
              </a:rPr>
              <a:t>راه و حوادث نقلیه 3 عامل اصلی حوادث ترافیکی هستند که 80 درصد  تصادفات رانندگی مربوط به عوامل انسانی است.</a:t>
            </a:r>
            <a:r>
              <a:rPr lang="fa-IR" sz="2400" b="1" dirty="0" smtClean="0"/>
              <a:t> </a:t>
            </a:r>
          </a:p>
          <a:p>
            <a:pPr>
              <a:lnSpc>
                <a:spcPct val="145000"/>
              </a:lnSpc>
            </a:pPr>
            <a:r>
              <a:rPr lang="fa-IR" sz="2400" b="1" dirty="0" smtClean="0">
                <a:solidFill>
                  <a:srgbClr val="C00000"/>
                </a:solidFill>
                <a:cs typeface="B Titr" pitchFamily="2" charset="-78"/>
              </a:rPr>
              <a:t>مرگ و میر در حوادث ترافیکی:</a:t>
            </a:r>
            <a:endParaRPr lang="en-US" sz="2400" b="1" dirty="0" smtClean="0">
              <a:solidFill>
                <a:srgbClr val="C00000"/>
              </a:solidFill>
              <a:cs typeface="B Titr" pitchFamily="2" charset="-78"/>
            </a:endParaRPr>
          </a:p>
          <a:p>
            <a:pPr>
              <a:lnSpc>
                <a:spcPct val="145000"/>
              </a:lnSpc>
            </a:pPr>
            <a:r>
              <a:rPr lang="fa-IR" sz="2400" b="1" dirty="0" smtClean="0">
                <a:cs typeface="B Nazanin" pitchFamily="2" charset="-78"/>
              </a:rPr>
              <a:t>آمار های رسمی حاکی است از سال 1384 تا 1404 در مجموع 351 هزار و 996 نفر بر اساس حوادث رانندگی در کشور جان خود را از دست داده اند. </a:t>
            </a:r>
            <a:endParaRPr lang="en-US" sz="2400" b="1" dirty="0" smtClean="0">
              <a:cs typeface="B Nazanin" pitchFamily="2" charset="-78"/>
            </a:endParaRPr>
          </a:p>
          <a:p>
            <a:pPr>
              <a:lnSpc>
                <a:spcPct val="145000"/>
              </a:lnSpc>
            </a:pPr>
            <a:r>
              <a:rPr lang="fa-IR" sz="2400" b="1" dirty="0" smtClean="0">
                <a:solidFill>
                  <a:srgbClr val="C00000"/>
                </a:solidFill>
                <a:cs typeface="B Titr" pitchFamily="2" charset="-78"/>
              </a:rPr>
              <a:t>مصدومیت حوادث ترافیکی</a:t>
            </a:r>
            <a:endParaRPr lang="en-US" sz="2400" b="1" dirty="0" smtClean="0">
              <a:solidFill>
                <a:srgbClr val="C00000"/>
              </a:solidFill>
              <a:cs typeface="B Titr" pitchFamily="2" charset="-78"/>
            </a:endParaRPr>
          </a:p>
          <a:p>
            <a:pPr>
              <a:lnSpc>
                <a:spcPct val="145000"/>
              </a:lnSpc>
            </a:pPr>
            <a:r>
              <a:rPr lang="fa-IR" sz="2400" b="1" dirty="0" smtClean="0">
                <a:cs typeface="B Nazanin" pitchFamily="2" charset="-78"/>
              </a:rPr>
              <a:t>براساس اعلام سازمان پزشکی قانونی کشور در 10 سال گذشته از سال 1392 تا 1401 در مجموع سه میلیون و 280 هزار و 215 نفر در حوادث رانندگی مصدوم شده اند. </a:t>
            </a:r>
            <a:endParaRPr lang="en-US" sz="2400" b="1" dirty="0" smtClean="0">
              <a:cs typeface="B Nazanin" pitchFamily="2" charset="-78"/>
            </a:endParaRPr>
          </a:p>
          <a:p>
            <a:pPr algn="justLow">
              <a:lnSpc>
                <a:spcPct val="150000"/>
              </a:lnSpc>
            </a:pPr>
            <a:endParaRPr lang="fa-IR" sz="2400" b="1" dirty="0" smtClean="0">
              <a:cs typeface="B Nazanin" pitchFamily="2" charset="-78"/>
            </a:endParaRPr>
          </a:p>
          <a:p>
            <a:pPr algn="justLow">
              <a:lnSpc>
                <a:spcPct val="150000"/>
              </a:lnSpc>
            </a:pPr>
            <a:endParaRPr lang="en-US" sz="2400" b="1" dirty="0" smtClean="0">
              <a:cs typeface="B Nazanin" pitchFamily="2" charset="-78"/>
            </a:endParaRPr>
          </a:p>
          <a:p>
            <a:pPr algn="justLow">
              <a:lnSpc>
                <a:spcPct val="150000"/>
              </a:lnSpc>
            </a:pPr>
            <a:r>
              <a:rPr lang="fa-IR" sz="2400" b="1" dirty="0" smtClean="0">
                <a:cs typeface="B Nazanin" pitchFamily="2" charset="-78"/>
              </a:rPr>
              <a:t>  </a:t>
            </a:r>
            <a:endParaRPr lang="en-US" sz="2400" b="1" dirty="0" smtClean="0">
              <a:cs typeface="B Nazanin" pitchFamily="2" charset="-78"/>
            </a:endParaRPr>
          </a:p>
          <a:p>
            <a:pPr>
              <a:lnSpc>
                <a:spcPct val="150000"/>
              </a:lnSpc>
            </a:pPr>
            <a:endParaRPr lang="fa-IR" sz="2400" b="1" dirty="0" smtClean="0">
              <a:cs typeface="B Nazanin" pitchFamily="2" charset="-78"/>
            </a:endParaRPr>
          </a:p>
        </p:txBody>
      </p:sp>
      <p:sp>
        <p:nvSpPr>
          <p:cNvPr id="3" name="Slide Number Placeholder 2"/>
          <p:cNvSpPr>
            <a:spLocks noGrp="1"/>
          </p:cNvSpPr>
          <p:nvPr>
            <p:ph type="sldNum" sz="quarter" idx="12"/>
          </p:nvPr>
        </p:nvSpPr>
        <p:spPr/>
        <p:txBody>
          <a:bodyPr/>
          <a:lstStyle/>
          <a:p>
            <a:fld id="{3776417B-DCF4-4678-B7C0-7CE0678FA9AD}" type="slidenum">
              <a:rPr lang="fa-IR" smtClean="0"/>
              <a:pPr/>
              <a:t>9</a:t>
            </a:fld>
            <a:endParaRPr lang="fa-I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474</TotalTime>
  <Words>1051</Words>
  <Application>Microsoft Office PowerPoint</Application>
  <PresentationFormat>On-screen Show (4:3)</PresentationFormat>
  <Paragraphs>97</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Mahsa-4</dc:creator>
  <cp:lastModifiedBy>Bakhsat</cp:lastModifiedBy>
  <cp:revision>190</cp:revision>
  <dcterms:created xsi:type="dcterms:W3CDTF">2025-05-02T20:29:31Z</dcterms:created>
  <dcterms:modified xsi:type="dcterms:W3CDTF">2025-08-04T08:40:21Z</dcterms:modified>
</cp:coreProperties>
</file>